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handoutMasterIdLst>
    <p:handoutMasterId r:id="rId41"/>
  </p:handoutMasterIdLst>
  <p:sldIdLst>
    <p:sldId id="675" r:id="rId2"/>
    <p:sldId id="700" r:id="rId3"/>
    <p:sldId id="701" r:id="rId4"/>
    <p:sldId id="702" r:id="rId5"/>
    <p:sldId id="703" r:id="rId6"/>
    <p:sldId id="704" r:id="rId7"/>
    <p:sldId id="695" r:id="rId8"/>
    <p:sldId id="725" r:id="rId9"/>
    <p:sldId id="705" r:id="rId10"/>
    <p:sldId id="689" r:id="rId11"/>
    <p:sldId id="690" r:id="rId12"/>
    <p:sldId id="692" r:id="rId13"/>
    <p:sldId id="706" r:id="rId14"/>
    <p:sldId id="693" r:id="rId15"/>
    <p:sldId id="707" r:id="rId16"/>
    <p:sldId id="708" r:id="rId17"/>
    <p:sldId id="694" r:id="rId18"/>
    <p:sldId id="696" r:id="rId19"/>
    <p:sldId id="697" r:id="rId20"/>
    <p:sldId id="698" r:id="rId21"/>
    <p:sldId id="699" r:id="rId22"/>
    <p:sldId id="709" r:id="rId23"/>
    <p:sldId id="711" r:id="rId24"/>
    <p:sldId id="710" r:id="rId25"/>
    <p:sldId id="712" r:id="rId26"/>
    <p:sldId id="713" r:id="rId27"/>
    <p:sldId id="714" r:id="rId28"/>
    <p:sldId id="715" r:id="rId29"/>
    <p:sldId id="716" r:id="rId30"/>
    <p:sldId id="717" r:id="rId31"/>
    <p:sldId id="718" r:id="rId32"/>
    <p:sldId id="720" r:id="rId33"/>
    <p:sldId id="719" r:id="rId34"/>
    <p:sldId id="722" r:id="rId35"/>
    <p:sldId id="723" r:id="rId36"/>
    <p:sldId id="724" r:id="rId37"/>
    <p:sldId id="721" r:id="rId38"/>
    <p:sldId id="676" r:id="rId39"/>
  </p:sldIdLst>
  <p:sldSz cx="12195175" cy="6859588"/>
  <p:notesSz cx="6797675" cy="987425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118">
          <p15:clr>
            <a:srgbClr val="A4A3A4"/>
          </p15:clr>
        </p15:guide>
        <p15:guide id="2" orient="horz" pos="3835">
          <p15:clr>
            <a:srgbClr val="A4A3A4"/>
          </p15:clr>
        </p15:guide>
        <p15:guide id="3" orient="horz" pos="1065">
          <p15:clr>
            <a:srgbClr val="A4A3A4"/>
          </p15:clr>
        </p15:guide>
        <p15:guide id="4" orient="horz" pos="779">
          <p15:clr>
            <a:srgbClr val="A4A3A4"/>
          </p15:clr>
        </p15:guide>
        <p15:guide id="5" pos="7478">
          <p15:clr>
            <a:srgbClr val="A4A3A4"/>
          </p15:clr>
        </p15:guide>
        <p15:guide id="6" pos="205">
          <p15:clr>
            <a:srgbClr val="A4A3A4"/>
          </p15:clr>
        </p15:guide>
        <p15:guide id="7" pos="3849">
          <p15:clr>
            <a:srgbClr val="A4A3A4"/>
          </p15:clr>
        </p15:guide>
        <p15:guide id="8" pos="4708">
          <p15:clr>
            <a:srgbClr val="A4A3A4"/>
          </p15:clr>
        </p15:guide>
        <p15:guide id="9" pos="4812">
          <p15:clr>
            <a:srgbClr val="A4A3A4"/>
          </p15:clr>
        </p15:guide>
        <p15:guide id="10" pos="2865">
          <p15:clr>
            <a:srgbClr val="A4A3A4"/>
          </p15:clr>
        </p15:guide>
        <p15:guide id="11" pos="2965">
          <p15:clr>
            <a:srgbClr val="A4A3A4"/>
          </p15:clr>
        </p15:guide>
      </p15:sldGuideLst>
    </p:ext>
    <p:ext uri="{2D200454-40CA-4A62-9FC3-DE9A4176ACB9}">
      <p15:notesGuideLst xmlns:p15="http://schemas.microsoft.com/office/powerpoint/2012/main" xmlns="">
        <p15:guide id="1" orient="horz" pos="3110">
          <p15:clr>
            <a:srgbClr val="A4A3A4"/>
          </p15:clr>
        </p15:guide>
        <p15:guide id="2" pos="351">
          <p15:clr>
            <a:srgbClr val="A4A3A4"/>
          </p15:clr>
        </p15:guide>
        <p15:guide id="3" pos="395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86A4C4"/>
    <a:srgbClr val="F6F9FA"/>
    <a:srgbClr val="003283"/>
    <a:srgbClr val="999999"/>
    <a:srgbClr val="FF0000"/>
    <a:srgbClr val="666666"/>
    <a:srgbClr val="2B3F7B"/>
    <a:srgbClr val="9C277B"/>
    <a:srgbClr val="D4652D"/>
    <a:srgbClr val="9E30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25" autoAdjust="0"/>
    <p:restoredTop sz="86501" autoAdjust="0"/>
  </p:normalViewPr>
  <p:slideViewPr>
    <p:cSldViewPr snapToGrid="0" showGuides="1">
      <p:cViewPr>
        <p:scale>
          <a:sx n="80" d="100"/>
          <a:sy n="80" d="100"/>
        </p:scale>
        <p:origin x="-408" y="120"/>
      </p:cViewPr>
      <p:guideLst>
        <p:guide orient="horz" pos="4118"/>
        <p:guide orient="horz" pos="3835"/>
        <p:guide orient="horz" pos="1065"/>
        <p:guide orient="horz" pos="779"/>
        <p:guide pos="7478"/>
        <p:guide pos="205"/>
        <p:guide pos="3849"/>
        <p:guide pos="4708"/>
        <p:guide pos="4812"/>
        <p:guide pos="2865"/>
        <p:guide pos="296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88" d="100"/>
          <a:sy n="88" d="100"/>
        </p:scale>
        <p:origin x="-2844" y="-120"/>
      </p:cViewPr>
      <p:guideLst>
        <p:guide orient="horz" pos="3110"/>
        <p:guide pos="351"/>
        <p:guide pos="395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plotArea>
      <c:layout/>
      <c:lineChart>
        <c:grouping val="standard"/>
        <c:varyColors val="0"/>
        <c:ser>
          <c:idx val="0"/>
          <c:order val="0"/>
          <c:tx>
            <c:strRef>
              <c:f>Sheet1!$B$22</c:f>
              <c:strCache>
                <c:ptCount val="1"/>
                <c:pt idx="0">
                  <c:v>营业收入同比增长</c:v>
                </c:pt>
              </c:strCache>
            </c:strRef>
          </c:tx>
          <c:cat>
            <c:numRef>
              <c:f>Sheet1!$C$21:$F$21</c:f>
              <c:numCache>
                <c:formatCode>General</c:formatCode>
                <c:ptCount val="4"/>
                <c:pt idx="0">
                  <c:v>2010</c:v>
                </c:pt>
                <c:pt idx="1">
                  <c:v>2011</c:v>
                </c:pt>
                <c:pt idx="2">
                  <c:v>2012</c:v>
                </c:pt>
                <c:pt idx="3">
                  <c:v>2013</c:v>
                </c:pt>
              </c:numCache>
            </c:numRef>
          </c:cat>
          <c:val>
            <c:numRef>
              <c:f>Sheet1!$C$22:$F$22</c:f>
              <c:numCache>
                <c:formatCode>0.00%</c:formatCode>
                <c:ptCount val="4"/>
                <c:pt idx="0">
                  <c:v>0.63429999999999997</c:v>
                </c:pt>
                <c:pt idx="1">
                  <c:v>0.2374</c:v>
                </c:pt>
                <c:pt idx="2" formatCode="General">
                  <c:v>0</c:v>
                </c:pt>
                <c:pt idx="3">
                  <c:v>9.6699999999999994E-2</c:v>
                </c:pt>
              </c:numCache>
            </c:numRef>
          </c:val>
          <c:smooth val="0"/>
        </c:ser>
        <c:ser>
          <c:idx val="1"/>
          <c:order val="1"/>
          <c:tx>
            <c:strRef>
              <c:f>Sheet1!$B$23</c:f>
              <c:strCache>
                <c:ptCount val="1"/>
                <c:pt idx="0">
                  <c:v>利润总额同比增长</c:v>
                </c:pt>
              </c:strCache>
            </c:strRef>
          </c:tx>
          <c:cat>
            <c:numRef>
              <c:f>Sheet1!$C$21:$F$21</c:f>
              <c:numCache>
                <c:formatCode>General</c:formatCode>
                <c:ptCount val="4"/>
                <c:pt idx="0">
                  <c:v>2010</c:v>
                </c:pt>
                <c:pt idx="1">
                  <c:v>2011</c:v>
                </c:pt>
                <c:pt idx="2">
                  <c:v>2012</c:v>
                </c:pt>
                <c:pt idx="3">
                  <c:v>2013</c:v>
                </c:pt>
              </c:numCache>
            </c:numRef>
          </c:cat>
          <c:val>
            <c:numRef>
              <c:f>Sheet1!$C$23:$F$23</c:f>
              <c:numCache>
                <c:formatCode>0.00%</c:formatCode>
                <c:ptCount val="4"/>
                <c:pt idx="0" formatCode="0%">
                  <c:v>2.34</c:v>
                </c:pt>
                <c:pt idx="1">
                  <c:v>5.6000000000000001E-2</c:v>
                </c:pt>
                <c:pt idx="2">
                  <c:v>-9.4399999999999998E-2</c:v>
                </c:pt>
                <c:pt idx="3" formatCode="0%">
                  <c:v>0.44</c:v>
                </c:pt>
              </c:numCache>
            </c:numRef>
          </c:val>
          <c:smooth val="0"/>
        </c:ser>
        <c:dLbls>
          <c:showLegendKey val="0"/>
          <c:showVal val="0"/>
          <c:showCatName val="0"/>
          <c:showSerName val="0"/>
          <c:showPercent val="0"/>
          <c:showBubbleSize val="0"/>
        </c:dLbls>
        <c:marker val="1"/>
        <c:smooth val="0"/>
        <c:axId val="590283904"/>
        <c:axId val="595656704"/>
      </c:lineChart>
      <c:catAx>
        <c:axId val="590283904"/>
        <c:scaling>
          <c:orientation val="minMax"/>
        </c:scaling>
        <c:delete val="0"/>
        <c:axPos val="b"/>
        <c:numFmt formatCode="General" sourceLinked="1"/>
        <c:majorTickMark val="out"/>
        <c:minorTickMark val="none"/>
        <c:tickLblPos val="nextTo"/>
        <c:txPr>
          <a:bodyPr/>
          <a:lstStyle/>
          <a:p>
            <a:pPr>
              <a:defRPr sz="1600"/>
            </a:pPr>
            <a:endParaRPr lang="zh-CN"/>
          </a:p>
        </c:txPr>
        <c:crossAx val="595656704"/>
        <c:crosses val="autoZero"/>
        <c:auto val="1"/>
        <c:lblAlgn val="ctr"/>
        <c:lblOffset val="100"/>
        <c:noMultiLvlLbl val="0"/>
      </c:catAx>
      <c:valAx>
        <c:axId val="595656704"/>
        <c:scaling>
          <c:orientation val="minMax"/>
        </c:scaling>
        <c:delete val="0"/>
        <c:axPos val="l"/>
        <c:majorGridlines/>
        <c:numFmt formatCode="0.00%" sourceLinked="1"/>
        <c:majorTickMark val="out"/>
        <c:minorTickMark val="none"/>
        <c:tickLblPos val="nextTo"/>
        <c:txPr>
          <a:bodyPr/>
          <a:lstStyle/>
          <a:p>
            <a:pPr>
              <a:defRPr sz="1600"/>
            </a:pPr>
            <a:endParaRPr lang="zh-CN"/>
          </a:p>
        </c:txPr>
        <c:crossAx val="590283904"/>
        <c:crosses val="autoZero"/>
        <c:crossBetween val="between"/>
      </c:valAx>
    </c:plotArea>
    <c:legend>
      <c:legendPos val="r"/>
      <c:layout/>
      <c:overlay val="0"/>
    </c:legend>
    <c:plotVisOnly val="1"/>
    <c:dispBlanksAs val="gap"/>
    <c:showDLblsOverMax val="0"/>
  </c:chart>
  <c:txPr>
    <a:bodyPr/>
    <a:lstStyle/>
    <a:p>
      <a:pPr>
        <a:defRPr sz="1800"/>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2B2FB9-C734-4802-A55A-E1CA853BFDB8}" type="doc">
      <dgm:prSet loTypeId="urn:microsoft.com/office/officeart/2008/layout/HexagonCluster" loCatId="relationship" qsTypeId="urn:microsoft.com/office/officeart/2005/8/quickstyle/simple1" qsCatId="simple" csTypeId="urn:microsoft.com/office/officeart/2005/8/colors/accent1_2" csCatId="accent1" phldr="1"/>
      <dgm:spPr/>
      <dgm:t>
        <a:bodyPr/>
        <a:lstStyle/>
        <a:p>
          <a:endParaRPr lang="zh-CN" altLang="en-US"/>
        </a:p>
      </dgm:t>
    </dgm:pt>
    <dgm:pt modelId="{2F9DA1D5-3FDE-4DE6-88F7-B2B8B147B2EE}">
      <dgm:prSet phldrT="[Text]"/>
      <dgm:spPr>
        <a:solidFill>
          <a:schemeClr val="accent3">
            <a:lumMod val="75000"/>
          </a:schemeClr>
        </a:solidFill>
      </dgm:spPr>
      <dgm:t>
        <a:bodyPr/>
        <a:lstStyle/>
        <a:p>
          <a:r>
            <a:rPr lang="en-US" altLang="zh-CN" dirty="0" smtClean="0"/>
            <a:t>SAP HANA</a:t>
          </a:r>
          <a:endParaRPr lang="zh-CN" altLang="en-US" dirty="0"/>
        </a:p>
      </dgm:t>
    </dgm:pt>
    <dgm:pt modelId="{7A7386A3-A041-43F5-AEB8-C66673668B63}" type="parTrans" cxnId="{059446A5-819D-4C60-A425-8E7BF47A9FA7}">
      <dgm:prSet/>
      <dgm:spPr/>
      <dgm:t>
        <a:bodyPr/>
        <a:lstStyle/>
        <a:p>
          <a:endParaRPr lang="zh-CN" altLang="en-US"/>
        </a:p>
      </dgm:t>
    </dgm:pt>
    <dgm:pt modelId="{68497F69-D354-494A-88D4-A7AF8005D047}" type="sibTrans" cxnId="{059446A5-819D-4C60-A425-8E7BF47A9FA7}">
      <dgm:prSet/>
      <dgm:spPr>
        <a:solidFill>
          <a:schemeClr val="accent4">
            <a:lumMod val="75000"/>
            <a:alpha val="90000"/>
          </a:schemeClr>
        </a:solidFill>
      </dgm:spPr>
      <dgm:t>
        <a:bodyPr/>
        <a:lstStyle/>
        <a:p>
          <a:endParaRPr lang="zh-CN" altLang="en-US"/>
        </a:p>
      </dgm:t>
    </dgm:pt>
    <dgm:pt modelId="{9CB457E0-F6B0-4CFB-8B9A-A74FE1D00AFB}">
      <dgm:prSet phldrT="[Text]"/>
      <dgm:spPr>
        <a:solidFill>
          <a:srgbClr val="92D050"/>
        </a:solidFill>
      </dgm:spPr>
      <dgm:t>
        <a:bodyPr/>
        <a:lstStyle/>
        <a:p>
          <a:r>
            <a:rPr lang="en-US" altLang="zh-CN" dirty="0" smtClean="0"/>
            <a:t>SAP ERP</a:t>
          </a:r>
        </a:p>
      </dgm:t>
    </dgm:pt>
    <dgm:pt modelId="{604E5DC2-FA5E-48B3-BFAE-9824D7170177}" type="parTrans" cxnId="{84BE9535-F618-4208-990B-4A06C7813440}">
      <dgm:prSet/>
      <dgm:spPr/>
      <dgm:t>
        <a:bodyPr/>
        <a:lstStyle/>
        <a:p>
          <a:endParaRPr lang="zh-CN" altLang="en-US"/>
        </a:p>
      </dgm:t>
    </dgm:pt>
    <dgm:pt modelId="{68E4A09A-2E00-4B00-B37C-C42E5C3D6859}" type="sibTrans" cxnId="{84BE9535-F618-4208-990B-4A06C7813440}">
      <dgm:prSet/>
      <dgm:spPr>
        <a:solidFill>
          <a:srgbClr val="E7E200">
            <a:alpha val="90000"/>
          </a:srgbClr>
        </a:solidFill>
      </dgm:spPr>
      <dgm:t>
        <a:bodyPr/>
        <a:lstStyle/>
        <a:p>
          <a:endParaRPr lang="zh-CN" altLang="en-US"/>
        </a:p>
      </dgm:t>
    </dgm:pt>
    <dgm:pt modelId="{0AABBB88-76D5-4607-B988-FA7BFF1F5DC5}">
      <dgm:prSet phldrT="[Text]"/>
      <dgm:spPr/>
      <dgm:t>
        <a:bodyPr/>
        <a:lstStyle/>
        <a:p>
          <a:r>
            <a:rPr lang="en-US" altLang="zh-CN" dirty="0" smtClean="0"/>
            <a:t>SAP WMS</a:t>
          </a:r>
          <a:endParaRPr lang="zh-CN" altLang="en-US" dirty="0"/>
        </a:p>
      </dgm:t>
    </dgm:pt>
    <dgm:pt modelId="{1906EEF2-3A5D-4AB6-96FD-5091CA144C98}" type="parTrans" cxnId="{C0278EB5-5DF1-4BF0-818B-A2A9F8C8ED13}">
      <dgm:prSet/>
      <dgm:spPr/>
      <dgm:t>
        <a:bodyPr/>
        <a:lstStyle/>
        <a:p>
          <a:endParaRPr lang="zh-CN" altLang="en-US"/>
        </a:p>
      </dgm:t>
    </dgm:pt>
    <dgm:pt modelId="{AAC5F254-0EB9-40F1-913C-0736579E8286}" type="sibTrans" cxnId="{C0278EB5-5DF1-4BF0-818B-A2A9F8C8ED13}">
      <dgm:prSet/>
      <dgm:spPr>
        <a:solidFill>
          <a:schemeClr val="bg1">
            <a:lumMod val="75000"/>
            <a:alpha val="90000"/>
          </a:schemeClr>
        </a:solidFill>
      </dgm:spPr>
      <dgm:t>
        <a:bodyPr/>
        <a:lstStyle/>
        <a:p>
          <a:endParaRPr lang="zh-CN" altLang="en-US"/>
        </a:p>
      </dgm:t>
    </dgm:pt>
    <dgm:pt modelId="{541D46AF-5651-47A9-B00A-125752497532}">
      <dgm:prSet phldrT="[Text]"/>
      <dgm:spPr>
        <a:solidFill>
          <a:srgbClr val="92D050"/>
        </a:solidFill>
      </dgm:spPr>
      <dgm:t>
        <a:bodyPr/>
        <a:lstStyle/>
        <a:p>
          <a:r>
            <a:rPr lang="en-US" altLang="zh-CN" dirty="0" smtClean="0"/>
            <a:t>SAP CRM</a:t>
          </a:r>
        </a:p>
      </dgm:t>
    </dgm:pt>
    <dgm:pt modelId="{B098BEF5-D677-4AFB-B1D4-33FA4C7CC2B2}" type="parTrans" cxnId="{B8B51B9C-4F20-4AD7-8802-C47050BA9CC8}">
      <dgm:prSet/>
      <dgm:spPr/>
      <dgm:t>
        <a:bodyPr/>
        <a:lstStyle/>
        <a:p>
          <a:endParaRPr lang="zh-CN" altLang="en-US"/>
        </a:p>
      </dgm:t>
    </dgm:pt>
    <dgm:pt modelId="{5DC15157-DE40-4794-8455-14E82821A3EC}" type="sibTrans" cxnId="{B8B51B9C-4F20-4AD7-8802-C47050BA9CC8}">
      <dgm:prSet/>
      <dgm:spPr>
        <a:solidFill>
          <a:srgbClr val="11B5FF">
            <a:alpha val="90000"/>
          </a:srgbClr>
        </a:solidFill>
      </dgm:spPr>
      <dgm:t>
        <a:bodyPr/>
        <a:lstStyle/>
        <a:p>
          <a:endParaRPr lang="zh-CN" altLang="en-US"/>
        </a:p>
      </dgm:t>
    </dgm:pt>
    <dgm:pt modelId="{6A6CC4E8-92AF-4942-B4A4-052709500FE7}" type="pres">
      <dgm:prSet presAssocID="{642B2FB9-C734-4802-A55A-E1CA853BFDB8}" presName="Name0" presStyleCnt="0">
        <dgm:presLayoutVars>
          <dgm:chMax val="21"/>
          <dgm:chPref val="21"/>
        </dgm:presLayoutVars>
      </dgm:prSet>
      <dgm:spPr/>
      <dgm:t>
        <a:bodyPr/>
        <a:lstStyle/>
        <a:p>
          <a:endParaRPr lang="en-US"/>
        </a:p>
      </dgm:t>
    </dgm:pt>
    <dgm:pt modelId="{3D526123-DF4E-469F-A224-5EB594A797D4}" type="pres">
      <dgm:prSet presAssocID="{2F9DA1D5-3FDE-4DE6-88F7-B2B8B147B2EE}" presName="text1" presStyleCnt="0"/>
      <dgm:spPr/>
    </dgm:pt>
    <dgm:pt modelId="{A9E968F3-EE39-41AB-9EB8-8D37FE9CEC0A}" type="pres">
      <dgm:prSet presAssocID="{2F9DA1D5-3FDE-4DE6-88F7-B2B8B147B2EE}" presName="textRepeatNode" presStyleLbl="alignNode1" presStyleIdx="0" presStyleCnt="4">
        <dgm:presLayoutVars>
          <dgm:chMax val="0"/>
          <dgm:chPref val="0"/>
          <dgm:bulletEnabled val="1"/>
        </dgm:presLayoutVars>
      </dgm:prSet>
      <dgm:spPr/>
      <dgm:t>
        <a:bodyPr/>
        <a:lstStyle/>
        <a:p>
          <a:endParaRPr lang="zh-CN" altLang="en-US"/>
        </a:p>
      </dgm:t>
    </dgm:pt>
    <dgm:pt modelId="{CB893C1F-B8DA-4951-90A7-822D675DD74E}" type="pres">
      <dgm:prSet presAssocID="{2F9DA1D5-3FDE-4DE6-88F7-B2B8B147B2EE}" presName="textaccent1" presStyleCnt="0"/>
      <dgm:spPr/>
    </dgm:pt>
    <dgm:pt modelId="{07483AD7-24C3-4CCB-B075-2A148B38DFAD}" type="pres">
      <dgm:prSet presAssocID="{2F9DA1D5-3FDE-4DE6-88F7-B2B8B147B2EE}" presName="accentRepeatNode" presStyleLbl="solidAlignAcc1" presStyleIdx="0" presStyleCnt="8"/>
      <dgm:spPr/>
    </dgm:pt>
    <dgm:pt modelId="{A9B46A7E-10A9-4C84-8F60-482FC3241A91}" type="pres">
      <dgm:prSet presAssocID="{68497F69-D354-494A-88D4-A7AF8005D047}" presName="image1" presStyleCnt="0"/>
      <dgm:spPr/>
    </dgm:pt>
    <dgm:pt modelId="{16D52CE2-3AE3-4BB1-9003-534C986E8812}" type="pres">
      <dgm:prSet presAssocID="{68497F69-D354-494A-88D4-A7AF8005D047}" presName="imageRepeatNode" presStyleLbl="alignAcc1" presStyleIdx="0" presStyleCnt="4"/>
      <dgm:spPr/>
      <dgm:t>
        <a:bodyPr/>
        <a:lstStyle/>
        <a:p>
          <a:endParaRPr lang="en-US"/>
        </a:p>
      </dgm:t>
    </dgm:pt>
    <dgm:pt modelId="{0A02CC93-1EC0-4445-B21F-17DDEBE44165}" type="pres">
      <dgm:prSet presAssocID="{68497F69-D354-494A-88D4-A7AF8005D047}" presName="imageaccent1" presStyleCnt="0"/>
      <dgm:spPr/>
    </dgm:pt>
    <dgm:pt modelId="{A574C546-BD82-48B5-BCB0-90BF3A950AB1}" type="pres">
      <dgm:prSet presAssocID="{68497F69-D354-494A-88D4-A7AF8005D047}" presName="accentRepeatNode" presStyleLbl="solidAlignAcc1" presStyleIdx="1" presStyleCnt="8"/>
      <dgm:spPr/>
    </dgm:pt>
    <dgm:pt modelId="{705FE411-68DF-430E-8AF2-D8851C2857BD}" type="pres">
      <dgm:prSet presAssocID="{9CB457E0-F6B0-4CFB-8B9A-A74FE1D00AFB}" presName="text2" presStyleCnt="0"/>
      <dgm:spPr/>
    </dgm:pt>
    <dgm:pt modelId="{BA7A06DD-3ACC-4E97-9914-0C31ECF1067A}" type="pres">
      <dgm:prSet presAssocID="{9CB457E0-F6B0-4CFB-8B9A-A74FE1D00AFB}" presName="textRepeatNode" presStyleLbl="alignNode1" presStyleIdx="1" presStyleCnt="4">
        <dgm:presLayoutVars>
          <dgm:chMax val="0"/>
          <dgm:chPref val="0"/>
          <dgm:bulletEnabled val="1"/>
        </dgm:presLayoutVars>
      </dgm:prSet>
      <dgm:spPr/>
      <dgm:t>
        <a:bodyPr/>
        <a:lstStyle/>
        <a:p>
          <a:endParaRPr lang="zh-CN" altLang="en-US"/>
        </a:p>
      </dgm:t>
    </dgm:pt>
    <dgm:pt modelId="{2864D0CE-9A93-48F7-923D-6A4663C4C9FA}" type="pres">
      <dgm:prSet presAssocID="{9CB457E0-F6B0-4CFB-8B9A-A74FE1D00AFB}" presName="textaccent2" presStyleCnt="0"/>
      <dgm:spPr/>
    </dgm:pt>
    <dgm:pt modelId="{DB07B056-7C01-4577-9860-10660CBC02FC}" type="pres">
      <dgm:prSet presAssocID="{9CB457E0-F6B0-4CFB-8B9A-A74FE1D00AFB}" presName="accentRepeatNode" presStyleLbl="solidAlignAcc1" presStyleIdx="2" presStyleCnt="8"/>
      <dgm:spPr/>
    </dgm:pt>
    <dgm:pt modelId="{9DC0FCB0-35E4-48F7-83DA-1BA399D7B3BC}" type="pres">
      <dgm:prSet presAssocID="{68E4A09A-2E00-4B00-B37C-C42E5C3D6859}" presName="image2" presStyleCnt="0"/>
      <dgm:spPr/>
    </dgm:pt>
    <dgm:pt modelId="{EF5A2670-3639-4C76-9EA4-41877606131E}" type="pres">
      <dgm:prSet presAssocID="{68E4A09A-2E00-4B00-B37C-C42E5C3D6859}" presName="imageRepeatNode" presStyleLbl="alignAcc1" presStyleIdx="1" presStyleCnt="4"/>
      <dgm:spPr/>
      <dgm:t>
        <a:bodyPr/>
        <a:lstStyle/>
        <a:p>
          <a:endParaRPr lang="en-US"/>
        </a:p>
      </dgm:t>
    </dgm:pt>
    <dgm:pt modelId="{29FFDDCF-CA11-435C-96F9-79C0FF7C6907}" type="pres">
      <dgm:prSet presAssocID="{68E4A09A-2E00-4B00-B37C-C42E5C3D6859}" presName="imageaccent2" presStyleCnt="0"/>
      <dgm:spPr/>
    </dgm:pt>
    <dgm:pt modelId="{EB351FCB-6705-4717-9224-1EE47E45AE7F}" type="pres">
      <dgm:prSet presAssocID="{68E4A09A-2E00-4B00-B37C-C42E5C3D6859}" presName="accentRepeatNode" presStyleLbl="solidAlignAcc1" presStyleIdx="3" presStyleCnt="8"/>
      <dgm:spPr/>
    </dgm:pt>
    <dgm:pt modelId="{4B9CE773-3156-4C1C-9D05-910EF14B6D67}" type="pres">
      <dgm:prSet presAssocID="{541D46AF-5651-47A9-B00A-125752497532}" presName="text3" presStyleCnt="0"/>
      <dgm:spPr/>
    </dgm:pt>
    <dgm:pt modelId="{5F6391F9-DC98-4470-BA9A-47E12E1E9788}" type="pres">
      <dgm:prSet presAssocID="{541D46AF-5651-47A9-B00A-125752497532}" presName="textRepeatNode" presStyleLbl="alignNode1" presStyleIdx="2" presStyleCnt="4">
        <dgm:presLayoutVars>
          <dgm:chMax val="0"/>
          <dgm:chPref val="0"/>
          <dgm:bulletEnabled val="1"/>
        </dgm:presLayoutVars>
      </dgm:prSet>
      <dgm:spPr/>
      <dgm:t>
        <a:bodyPr/>
        <a:lstStyle/>
        <a:p>
          <a:endParaRPr lang="zh-CN" altLang="en-US"/>
        </a:p>
      </dgm:t>
    </dgm:pt>
    <dgm:pt modelId="{7EC93455-666F-4C58-A7BC-22A87E32AE8F}" type="pres">
      <dgm:prSet presAssocID="{541D46AF-5651-47A9-B00A-125752497532}" presName="textaccent3" presStyleCnt="0"/>
      <dgm:spPr/>
    </dgm:pt>
    <dgm:pt modelId="{C223B6D6-7E1C-4B72-A217-AD59CBAB65C7}" type="pres">
      <dgm:prSet presAssocID="{541D46AF-5651-47A9-B00A-125752497532}" presName="accentRepeatNode" presStyleLbl="solidAlignAcc1" presStyleIdx="4" presStyleCnt="8"/>
      <dgm:spPr/>
    </dgm:pt>
    <dgm:pt modelId="{C3294830-BB89-4BD7-8CB8-4EF42EE7723C}" type="pres">
      <dgm:prSet presAssocID="{5DC15157-DE40-4794-8455-14E82821A3EC}" presName="image3" presStyleCnt="0"/>
      <dgm:spPr/>
    </dgm:pt>
    <dgm:pt modelId="{48EA2C12-CBA3-4B8C-924F-CA187E8EE012}" type="pres">
      <dgm:prSet presAssocID="{5DC15157-DE40-4794-8455-14E82821A3EC}" presName="imageRepeatNode" presStyleLbl="alignAcc1" presStyleIdx="2" presStyleCnt="4"/>
      <dgm:spPr/>
      <dgm:t>
        <a:bodyPr/>
        <a:lstStyle/>
        <a:p>
          <a:endParaRPr lang="en-US"/>
        </a:p>
      </dgm:t>
    </dgm:pt>
    <dgm:pt modelId="{88B0F2CD-3157-4CD0-A525-FC2A88858E79}" type="pres">
      <dgm:prSet presAssocID="{5DC15157-DE40-4794-8455-14E82821A3EC}" presName="imageaccent3" presStyleCnt="0"/>
      <dgm:spPr/>
    </dgm:pt>
    <dgm:pt modelId="{797702BF-D787-45A4-8772-47337976A360}" type="pres">
      <dgm:prSet presAssocID="{5DC15157-DE40-4794-8455-14E82821A3EC}" presName="accentRepeatNode" presStyleLbl="solidAlignAcc1" presStyleIdx="5" presStyleCnt="8"/>
      <dgm:spPr/>
    </dgm:pt>
    <dgm:pt modelId="{F7CCB40E-0F85-47DC-AA54-D2A16876D63C}" type="pres">
      <dgm:prSet presAssocID="{0AABBB88-76D5-4607-B988-FA7BFF1F5DC5}" presName="text4" presStyleCnt="0"/>
      <dgm:spPr/>
    </dgm:pt>
    <dgm:pt modelId="{058648D8-86B4-4F28-91B0-0AE01F474A61}" type="pres">
      <dgm:prSet presAssocID="{0AABBB88-76D5-4607-B988-FA7BFF1F5DC5}" presName="textRepeatNode" presStyleLbl="alignNode1" presStyleIdx="3" presStyleCnt="4">
        <dgm:presLayoutVars>
          <dgm:chMax val="0"/>
          <dgm:chPref val="0"/>
          <dgm:bulletEnabled val="1"/>
        </dgm:presLayoutVars>
      </dgm:prSet>
      <dgm:spPr/>
      <dgm:t>
        <a:bodyPr/>
        <a:lstStyle/>
        <a:p>
          <a:endParaRPr lang="en-US"/>
        </a:p>
      </dgm:t>
    </dgm:pt>
    <dgm:pt modelId="{DD79DD4B-2552-4176-A048-B7C85AD272A0}" type="pres">
      <dgm:prSet presAssocID="{0AABBB88-76D5-4607-B988-FA7BFF1F5DC5}" presName="textaccent4" presStyleCnt="0"/>
      <dgm:spPr/>
    </dgm:pt>
    <dgm:pt modelId="{883C8CA0-07C7-4364-829C-48244DF7A3FD}" type="pres">
      <dgm:prSet presAssocID="{0AABBB88-76D5-4607-B988-FA7BFF1F5DC5}" presName="accentRepeatNode" presStyleLbl="solidAlignAcc1" presStyleIdx="6" presStyleCnt="8"/>
      <dgm:spPr/>
    </dgm:pt>
    <dgm:pt modelId="{CD755140-2FA3-472D-A345-D8395C1854B5}" type="pres">
      <dgm:prSet presAssocID="{AAC5F254-0EB9-40F1-913C-0736579E8286}" presName="image4" presStyleCnt="0"/>
      <dgm:spPr/>
    </dgm:pt>
    <dgm:pt modelId="{86A31801-718C-4756-9015-FBC9B995D136}" type="pres">
      <dgm:prSet presAssocID="{AAC5F254-0EB9-40F1-913C-0736579E8286}" presName="imageRepeatNode" presStyleLbl="alignAcc1" presStyleIdx="3" presStyleCnt="4"/>
      <dgm:spPr/>
      <dgm:t>
        <a:bodyPr/>
        <a:lstStyle/>
        <a:p>
          <a:endParaRPr lang="en-US"/>
        </a:p>
      </dgm:t>
    </dgm:pt>
    <dgm:pt modelId="{16DAB087-1107-438F-88D0-6113EA3DD992}" type="pres">
      <dgm:prSet presAssocID="{AAC5F254-0EB9-40F1-913C-0736579E8286}" presName="imageaccent4" presStyleCnt="0"/>
      <dgm:spPr/>
    </dgm:pt>
    <dgm:pt modelId="{9D666B2F-04E0-4912-83EF-52100B8A3183}" type="pres">
      <dgm:prSet presAssocID="{AAC5F254-0EB9-40F1-913C-0736579E8286}" presName="accentRepeatNode" presStyleLbl="solidAlignAcc1" presStyleIdx="7" presStyleCnt="8"/>
      <dgm:spPr/>
    </dgm:pt>
  </dgm:ptLst>
  <dgm:cxnLst>
    <dgm:cxn modelId="{C0278EB5-5DF1-4BF0-818B-A2A9F8C8ED13}" srcId="{642B2FB9-C734-4802-A55A-E1CA853BFDB8}" destId="{0AABBB88-76D5-4607-B988-FA7BFF1F5DC5}" srcOrd="3" destOrd="0" parTransId="{1906EEF2-3A5D-4AB6-96FD-5091CA144C98}" sibTransId="{AAC5F254-0EB9-40F1-913C-0736579E8286}"/>
    <dgm:cxn modelId="{059446A5-819D-4C60-A425-8E7BF47A9FA7}" srcId="{642B2FB9-C734-4802-A55A-E1CA853BFDB8}" destId="{2F9DA1D5-3FDE-4DE6-88F7-B2B8B147B2EE}" srcOrd="0" destOrd="0" parTransId="{7A7386A3-A041-43F5-AEB8-C66673668B63}" sibTransId="{68497F69-D354-494A-88D4-A7AF8005D047}"/>
    <dgm:cxn modelId="{2D560269-3D16-4345-A2D8-D8625BED4D7B}" type="presOf" srcId="{9CB457E0-F6B0-4CFB-8B9A-A74FE1D00AFB}" destId="{BA7A06DD-3ACC-4E97-9914-0C31ECF1067A}" srcOrd="0" destOrd="0" presId="urn:microsoft.com/office/officeart/2008/layout/HexagonCluster"/>
    <dgm:cxn modelId="{C375B683-00D0-4065-969F-FDC9504C8D14}" type="presOf" srcId="{642B2FB9-C734-4802-A55A-E1CA853BFDB8}" destId="{6A6CC4E8-92AF-4942-B4A4-052709500FE7}" srcOrd="0" destOrd="0" presId="urn:microsoft.com/office/officeart/2008/layout/HexagonCluster"/>
    <dgm:cxn modelId="{2E31A57B-8B34-4A09-9CC4-FBB132621451}" type="presOf" srcId="{68497F69-D354-494A-88D4-A7AF8005D047}" destId="{16D52CE2-3AE3-4BB1-9003-534C986E8812}" srcOrd="0" destOrd="0" presId="urn:microsoft.com/office/officeart/2008/layout/HexagonCluster"/>
    <dgm:cxn modelId="{C399E1A3-047B-487C-BB3B-E289604CEC14}" type="presOf" srcId="{68E4A09A-2E00-4B00-B37C-C42E5C3D6859}" destId="{EF5A2670-3639-4C76-9EA4-41877606131E}" srcOrd="0" destOrd="0" presId="urn:microsoft.com/office/officeart/2008/layout/HexagonCluster"/>
    <dgm:cxn modelId="{EC4679A4-DCA6-4DFE-98CE-A966AC0D0A08}" type="presOf" srcId="{541D46AF-5651-47A9-B00A-125752497532}" destId="{5F6391F9-DC98-4470-BA9A-47E12E1E9788}" srcOrd="0" destOrd="0" presId="urn:microsoft.com/office/officeart/2008/layout/HexagonCluster"/>
    <dgm:cxn modelId="{20C1E2A2-13D1-43E8-A253-271F7BC3C98F}" type="presOf" srcId="{0AABBB88-76D5-4607-B988-FA7BFF1F5DC5}" destId="{058648D8-86B4-4F28-91B0-0AE01F474A61}" srcOrd="0" destOrd="0" presId="urn:microsoft.com/office/officeart/2008/layout/HexagonCluster"/>
    <dgm:cxn modelId="{B8B51B9C-4F20-4AD7-8802-C47050BA9CC8}" srcId="{642B2FB9-C734-4802-A55A-E1CA853BFDB8}" destId="{541D46AF-5651-47A9-B00A-125752497532}" srcOrd="2" destOrd="0" parTransId="{B098BEF5-D677-4AFB-B1D4-33FA4C7CC2B2}" sibTransId="{5DC15157-DE40-4794-8455-14E82821A3EC}"/>
    <dgm:cxn modelId="{4BDEE3AB-5098-4BE3-9ECF-B5586E05F4AB}" type="presOf" srcId="{2F9DA1D5-3FDE-4DE6-88F7-B2B8B147B2EE}" destId="{A9E968F3-EE39-41AB-9EB8-8D37FE9CEC0A}" srcOrd="0" destOrd="0" presId="urn:microsoft.com/office/officeart/2008/layout/HexagonCluster"/>
    <dgm:cxn modelId="{84BE9535-F618-4208-990B-4A06C7813440}" srcId="{642B2FB9-C734-4802-A55A-E1CA853BFDB8}" destId="{9CB457E0-F6B0-4CFB-8B9A-A74FE1D00AFB}" srcOrd="1" destOrd="0" parTransId="{604E5DC2-FA5E-48B3-BFAE-9824D7170177}" sibTransId="{68E4A09A-2E00-4B00-B37C-C42E5C3D6859}"/>
    <dgm:cxn modelId="{A9661083-2D2A-4A56-8EC3-BD42A8987E91}" type="presOf" srcId="{5DC15157-DE40-4794-8455-14E82821A3EC}" destId="{48EA2C12-CBA3-4B8C-924F-CA187E8EE012}" srcOrd="0" destOrd="0" presId="urn:microsoft.com/office/officeart/2008/layout/HexagonCluster"/>
    <dgm:cxn modelId="{8BE5C6C5-915C-4787-B303-4605D5920EB5}" type="presOf" srcId="{AAC5F254-0EB9-40F1-913C-0736579E8286}" destId="{86A31801-718C-4756-9015-FBC9B995D136}" srcOrd="0" destOrd="0" presId="urn:microsoft.com/office/officeart/2008/layout/HexagonCluster"/>
    <dgm:cxn modelId="{6659E471-FA5D-419D-B343-0491431E288B}" type="presParOf" srcId="{6A6CC4E8-92AF-4942-B4A4-052709500FE7}" destId="{3D526123-DF4E-469F-A224-5EB594A797D4}" srcOrd="0" destOrd="0" presId="urn:microsoft.com/office/officeart/2008/layout/HexagonCluster"/>
    <dgm:cxn modelId="{7E2CF065-29E7-4ABF-A53F-9B3B44D39033}" type="presParOf" srcId="{3D526123-DF4E-469F-A224-5EB594A797D4}" destId="{A9E968F3-EE39-41AB-9EB8-8D37FE9CEC0A}" srcOrd="0" destOrd="0" presId="urn:microsoft.com/office/officeart/2008/layout/HexagonCluster"/>
    <dgm:cxn modelId="{FC531E73-EFC7-4183-85F4-9F14F9BD61FB}" type="presParOf" srcId="{6A6CC4E8-92AF-4942-B4A4-052709500FE7}" destId="{CB893C1F-B8DA-4951-90A7-822D675DD74E}" srcOrd="1" destOrd="0" presId="urn:microsoft.com/office/officeart/2008/layout/HexagonCluster"/>
    <dgm:cxn modelId="{D5963ECF-ADE2-4CB0-BEBB-F385E031E8DD}" type="presParOf" srcId="{CB893C1F-B8DA-4951-90A7-822D675DD74E}" destId="{07483AD7-24C3-4CCB-B075-2A148B38DFAD}" srcOrd="0" destOrd="0" presId="urn:microsoft.com/office/officeart/2008/layout/HexagonCluster"/>
    <dgm:cxn modelId="{2C6F0A41-2143-4F77-854C-F4C6F0DC0D7F}" type="presParOf" srcId="{6A6CC4E8-92AF-4942-B4A4-052709500FE7}" destId="{A9B46A7E-10A9-4C84-8F60-482FC3241A91}" srcOrd="2" destOrd="0" presId="urn:microsoft.com/office/officeart/2008/layout/HexagonCluster"/>
    <dgm:cxn modelId="{C1948FCD-B498-4D94-873F-0628FC4218DD}" type="presParOf" srcId="{A9B46A7E-10A9-4C84-8F60-482FC3241A91}" destId="{16D52CE2-3AE3-4BB1-9003-534C986E8812}" srcOrd="0" destOrd="0" presId="urn:microsoft.com/office/officeart/2008/layout/HexagonCluster"/>
    <dgm:cxn modelId="{9420E21B-00A5-4D1D-9C61-699D4DF33B86}" type="presParOf" srcId="{6A6CC4E8-92AF-4942-B4A4-052709500FE7}" destId="{0A02CC93-1EC0-4445-B21F-17DDEBE44165}" srcOrd="3" destOrd="0" presId="urn:microsoft.com/office/officeart/2008/layout/HexagonCluster"/>
    <dgm:cxn modelId="{3AB1C589-4FDC-47D3-8220-FBFC0FE833BF}" type="presParOf" srcId="{0A02CC93-1EC0-4445-B21F-17DDEBE44165}" destId="{A574C546-BD82-48B5-BCB0-90BF3A950AB1}" srcOrd="0" destOrd="0" presId="urn:microsoft.com/office/officeart/2008/layout/HexagonCluster"/>
    <dgm:cxn modelId="{28B83977-4E50-4846-BAA6-755934340DC3}" type="presParOf" srcId="{6A6CC4E8-92AF-4942-B4A4-052709500FE7}" destId="{705FE411-68DF-430E-8AF2-D8851C2857BD}" srcOrd="4" destOrd="0" presId="urn:microsoft.com/office/officeart/2008/layout/HexagonCluster"/>
    <dgm:cxn modelId="{141F21FC-17B7-457D-BE76-095CFD787B23}" type="presParOf" srcId="{705FE411-68DF-430E-8AF2-D8851C2857BD}" destId="{BA7A06DD-3ACC-4E97-9914-0C31ECF1067A}" srcOrd="0" destOrd="0" presId="urn:microsoft.com/office/officeart/2008/layout/HexagonCluster"/>
    <dgm:cxn modelId="{F8AA4B3E-6CED-483E-99A8-76CD527C23F2}" type="presParOf" srcId="{6A6CC4E8-92AF-4942-B4A4-052709500FE7}" destId="{2864D0CE-9A93-48F7-923D-6A4663C4C9FA}" srcOrd="5" destOrd="0" presId="urn:microsoft.com/office/officeart/2008/layout/HexagonCluster"/>
    <dgm:cxn modelId="{DE11F3FF-1108-4D2A-AF9A-D878B0AA1186}" type="presParOf" srcId="{2864D0CE-9A93-48F7-923D-6A4663C4C9FA}" destId="{DB07B056-7C01-4577-9860-10660CBC02FC}" srcOrd="0" destOrd="0" presId="urn:microsoft.com/office/officeart/2008/layout/HexagonCluster"/>
    <dgm:cxn modelId="{1BC4F064-032C-4B74-A569-27455FED6A28}" type="presParOf" srcId="{6A6CC4E8-92AF-4942-B4A4-052709500FE7}" destId="{9DC0FCB0-35E4-48F7-83DA-1BA399D7B3BC}" srcOrd="6" destOrd="0" presId="urn:microsoft.com/office/officeart/2008/layout/HexagonCluster"/>
    <dgm:cxn modelId="{3A192027-EC53-4CF9-82A9-F3C1FF97D725}" type="presParOf" srcId="{9DC0FCB0-35E4-48F7-83DA-1BA399D7B3BC}" destId="{EF5A2670-3639-4C76-9EA4-41877606131E}" srcOrd="0" destOrd="0" presId="urn:microsoft.com/office/officeart/2008/layout/HexagonCluster"/>
    <dgm:cxn modelId="{447BFBA3-10FB-478A-B619-F091DDC4C247}" type="presParOf" srcId="{6A6CC4E8-92AF-4942-B4A4-052709500FE7}" destId="{29FFDDCF-CA11-435C-96F9-79C0FF7C6907}" srcOrd="7" destOrd="0" presId="urn:microsoft.com/office/officeart/2008/layout/HexagonCluster"/>
    <dgm:cxn modelId="{46EB7A20-E5D5-4B13-82D4-5DB02881F14F}" type="presParOf" srcId="{29FFDDCF-CA11-435C-96F9-79C0FF7C6907}" destId="{EB351FCB-6705-4717-9224-1EE47E45AE7F}" srcOrd="0" destOrd="0" presId="urn:microsoft.com/office/officeart/2008/layout/HexagonCluster"/>
    <dgm:cxn modelId="{CD720CB1-A513-43DD-ADCF-6D64E7174A16}" type="presParOf" srcId="{6A6CC4E8-92AF-4942-B4A4-052709500FE7}" destId="{4B9CE773-3156-4C1C-9D05-910EF14B6D67}" srcOrd="8" destOrd="0" presId="urn:microsoft.com/office/officeart/2008/layout/HexagonCluster"/>
    <dgm:cxn modelId="{C3E54C33-B8D5-43A5-9468-50E1669DDB1D}" type="presParOf" srcId="{4B9CE773-3156-4C1C-9D05-910EF14B6D67}" destId="{5F6391F9-DC98-4470-BA9A-47E12E1E9788}" srcOrd="0" destOrd="0" presId="urn:microsoft.com/office/officeart/2008/layout/HexagonCluster"/>
    <dgm:cxn modelId="{FEE0F770-91DE-4C09-9BBA-F0F4E4F62F2E}" type="presParOf" srcId="{6A6CC4E8-92AF-4942-B4A4-052709500FE7}" destId="{7EC93455-666F-4C58-A7BC-22A87E32AE8F}" srcOrd="9" destOrd="0" presId="urn:microsoft.com/office/officeart/2008/layout/HexagonCluster"/>
    <dgm:cxn modelId="{D3112945-7104-4D2B-AC19-B2F9B3CDAD89}" type="presParOf" srcId="{7EC93455-666F-4C58-A7BC-22A87E32AE8F}" destId="{C223B6D6-7E1C-4B72-A217-AD59CBAB65C7}" srcOrd="0" destOrd="0" presId="urn:microsoft.com/office/officeart/2008/layout/HexagonCluster"/>
    <dgm:cxn modelId="{97EA2DCA-0479-4123-B658-E6E0943175FA}" type="presParOf" srcId="{6A6CC4E8-92AF-4942-B4A4-052709500FE7}" destId="{C3294830-BB89-4BD7-8CB8-4EF42EE7723C}" srcOrd="10" destOrd="0" presId="urn:microsoft.com/office/officeart/2008/layout/HexagonCluster"/>
    <dgm:cxn modelId="{A7FCAA3F-E4DE-4173-907B-9D7F21E135BD}" type="presParOf" srcId="{C3294830-BB89-4BD7-8CB8-4EF42EE7723C}" destId="{48EA2C12-CBA3-4B8C-924F-CA187E8EE012}" srcOrd="0" destOrd="0" presId="urn:microsoft.com/office/officeart/2008/layout/HexagonCluster"/>
    <dgm:cxn modelId="{0DBC3E1A-7645-47B0-A2D6-6DFCC89C90AF}" type="presParOf" srcId="{6A6CC4E8-92AF-4942-B4A4-052709500FE7}" destId="{88B0F2CD-3157-4CD0-A525-FC2A88858E79}" srcOrd="11" destOrd="0" presId="urn:microsoft.com/office/officeart/2008/layout/HexagonCluster"/>
    <dgm:cxn modelId="{79F42866-A904-4DEA-8BB5-402E86A501D8}" type="presParOf" srcId="{88B0F2CD-3157-4CD0-A525-FC2A88858E79}" destId="{797702BF-D787-45A4-8772-47337976A360}" srcOrd="0" destOrd="0" presId="urn:microsoft.com/office/officeart/2008/layout/HexagonCluster"/>
    <dgm:cxn modelId="{046E8539-D264-41AB-977A-EC97215A7308}" type="presParOf" srcId="{6A6CC4E8-92AF-4942-B4A4-052709500FE7}" destId="{F7CCB40E-0F85-47DC-AA54-D2A16876D63C}" srcOrd="12" destOrd="0" presId="urn:microsoft.com/office/officeart/2008/layout/HexagonCluster"/>
    <dgm:cxn modelId="{35570F03-5EF6-4983-8831-7ACCAF73D6C5}" type="presParOf" srcId="{F7CCB40E-0F85-47DC-AA54-D2A16876D63C}" destId="{058648D8-86B4-4F28-91B0-0AE01F474A61}" srcOrd="0" destOrd="0" presId="urn:microsoft.com/office/officeart/2008/layout/HexagonCluster"/>
    <dgm:cxn modelId="{D18F08A4-FE8C-4CEB-A532-5DE92E3B53D2}" type="presParOf" srcId="{6A6CC4E8-92AF-4942-B4A4-052709500FE7}" destId="{DD79DD4B-2552-4176-A048-B7C85AD272A0}" srcOrd="13" destOrd="0" presId="urn:microsoft.com/office/officeart/2008/layout/HexagonCluster"/>
    <dgm:cxn modelId="{BAD14DE9-DAEA-4C13-9799-DDF280CFB12D}" type="presParOf" srcId="{DD79DD4B-2552-4176-A048-B7C85AD272A0}" destId="{883C8CA0-07C7-4364-829C-48244DF7A3FD}" srcOrd="0" destOrd="0" presId="urn:microsoft.com/office/officeart/2008/layout/HexagonCluster"/>
    <dgm:cxn modelId="{4B30DD93-A04A-473E-BE6C-A49170EE86FD}" type="presParOf" srcId="{6A6CC4E8-92AF-4942-B4A4-052709500FE7}" destId="{CD755140-2FA3-472D-A345-D8395C1854B5}" srcOrd="14" destOrd="0" presId="urn:microsoft.com/office/officeart/2008/layout/HexagonCluster"/>
    <dgm:cxn modelId="{8C4DA02E-DE05-4999-8935-BDD70A679A57}" type="presParOf" srcId="{CD755140-2FA3-472D-A345-D8395C1854B5}" destId="{86A31801-718C-4756-9015-FBC9B995D136}" srcOrd="0" destOrd="0" presId="urn:microsoft.com/office/officeart/2008/layout/HexagonCluster"/>
    <dgm:cxn modelId="{3EA167A2-2BF1-4F86-852C-5BA1CE49353E}" type="presParOf" srcId="{6A6CC4E8-92AF-4942-B4A4-052709500FE7}" destId="{16DAB087-1107-438F-88D0-6113EA3DD992}" srcOrd="15" destOrd="0" presId="urn:microsoft.com/office/officeart/2008/layout/HexagonCluster"/>
    <dgm:cxn modelId="{C3D1D53A-73D9-4722-A02E-DD488E4D3E90}" type="presParOf" srcId="{16DAB087-1107-438F-88D0-6113EA3DD992}" destId="{9D666B2F-04E0-4912-83EF-52100B8A3183}"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1DA663-C4F2-4E6F-895D-3ED66F2E4531}"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en-US"/>
        </a:p>
      </dgm:t>
    </dgm:pt>
    <dgm:pt modelId="{B5E70443-787E-4849-9894-D8B8DFE21FA6}">
      <dgm:prSet phldrT="[Text]" custT="1"/>
      <dgm:spPr/>
      <dgm:t>
        <a:bodyPr/>
        <a:lstStyle/>
        <a:p>
          <a:r>
            <a:rPr lang="zh-CN" altLang="zh-CN" sz="1400" b="1" dirty="0" smtClean="0">
              <a:latin typeface="微软雅黑" panose="020B0503020204020204" pitchFamily="34" charset="-122"/>
              <a:ea typeface="微软雅黑" panose="020B0503020204020204" pitchFamily="34" charset="-122"/>
            </a:rPr>
            <a:t>加强用户参与与决策</a:t>
          </a:r>
          <a:r>
            <a:rPr lang="zh-CN" altLang="en-US" sz="1400" b="1" dirty="0" smtClean="0">
              <a:latin typeface="微软雅黑" panose="020B0503020204020204" pitchFamily="34" charset="-122"/>
              <a:ea typeface="微软雅黑" panose="020B0503020204020204" pitchFamily="34" charset="-122"/>
            </a:rPr>
            <a:t>，产品更适应用户需求</a:t>
          </a:r>
          <a:endParaRPr lang="en-US" sz="1400" dirty="0"/>
        </a:p>
      </dgm:t>
    </dgm:pt>
    <dgm:pt modelId="{2170BBB1-1D4E-4AB7-A0EC-DFAF6D87E8AB}" type="parTrans" cxnId="{1A9B8037-5F48-4E9C-ADB6-D400D9153E2C}">
      <dgm:prSet/>
      <dgm:spPr/>
      <dgm:t>
        <a:bodyPr/>
        <a:lstStyle/>
        <a:p>
          <a:endParaRPr lang="en-US" sz="2000"/>
        </a:p>
      </dgm:t>
    </dgm:pt>
    <dgm:pt modelId="{84A32249-8103-4D7E-8026-73932E0FA892}" type="sibTrans" cxnId="{1A9B8037-5F48-4E9C-ADB6-D400D9153E2C}">
      <dgm:prSet/>
      <dgm:spPr/>
      <dgm:t>
        <a:bodyPr/>
        <a:lstStyle/>
        <a:p>
          <a:endParaRPr lang="en-US" sz="2000"/>
        </a:p>
      </dgm:t>
    </dgm:pt>
    <dgm:pt modelId="{7ADF8E09-5317-4D71-9662-E7A8D3B2E66E}">
      <dgm:prSet phldrT="[Text]" custT="1"/>
      <dgm:spPr/>
      <dgm:t>
        <a:bodyPr/>
        <a:lstStyle/>
        <a:p>
          <a:r>
            <a:rPr lang="zh-CN" altLang="zh-CN" sz="1400" b="1" dirty="0" smtClean="0">
              <a:latin typeface="微软雅黑" panose="020B0503020204020204" pitchFamily="34" charset="-122"/>
              <a:ea typeface="微软雅黑" panose="020B0503020204020204" pitchFamily="34" charset="-122"/>
            </a:rPr>
            <a:t>加快需求的确定</a:t>
          </a:r>
          <a:r>
            <a:rPr lang="zh-CN" altLang="en-US" sz="1400" b="1" dirty="0" smtClean="0">
              <a:latin typeface="微软雅黑" panose="020B0503020204020204" pitchFamily="34" charset="-122"/>
              <a:ea typeface="微软雅黑" panose="020B0503020204020204" pitchFamily="34" charset="-122"/>
            </a:rPr>
            <a:t>，接受需求的变更</a:t>
          </a:r>
          <a:endParaRPr lang="en-US" sz="1400" b="1" dirty="0">
            <a:latin typeface="微软雅黑" panose="020B0503020204020204" pitchFamily="34" charset="-122"/>
            <a:ea typeface="微软雅黑" panose="020B0503020204020204" pitchFamily="34" charset="-122"/>
          </a:endParaRPr>
        </a:p>
      </dgm:t>
    </dgm:pt>
    <dgm:pt modelId="{DEE58AE0-28C6-4756-966B-1C458CA2513D}" type="parTrans" cxnId="{912FA14D-C752-43A6-9731-26728870B991}">
      <dgm:prSet/>
      <dgm:spPr/>
      <dgm:t>
        <a:bodyPr/>
        <a:lstStyle/>
        <a:p>
          <a:endParaRPr lang="en-US" sz="2000"/>
        </a:p>
      </dgm:t>
    </dgm:pt>
    <dgm:pt modelId="{8E70FAD0-66EB-43B4-8BEC-C2F693A67C41}" type="sibTrans" cxnId="{912FA14D-C752-43A6-9731-26728870B991}">
      <dgm:prSet/>
      <dgm:spPr/>
      <dgm:t>
        <a:bodyPr/>
        <a:lstStyle/>
        <a:p>
          <a:endParaRPr lang="en-US" sz="2000"/>
        </a:p>
      </dgm:t>
    </dgm:pt>
    <dgm:pt modelId="{6DA366FB-E124-4CE8-B6B2-E82DC762DBC3}">
      <dgm:prSet phldrT="[Text]" custT="1"/>
      <dgm:spPr/>
      <dgm:t>
        <a:bodyPr/>
        <a:lstStyle/>
        <a:p>
          <a:r>
            <a:rPr lang="zh-CN" altLang="zh-CN" sz="1400" b="1" dirty="0" smtClean="0">
              <a:latin typeface="微软雅黑" panose="020B0503020204020204" pitchFamily="34" charset="-122"/>
              <a:ea typeface="微软雅黑" panose="020B0503020204020204" pitchFamily="34" charset="-122"/>
            </a:rPr>
            <a:t>简化项目管理</a:t>
          </a:r>
          <a:r>
            <a:rPr lang="zh-CN" altLang="en-US" sz="1400" b="1" dirty="0" smtClean="0">
              <a:latin typeface="微软雅黑" panose="020B0503020204020204" pitchFamily="34" charset="-122"/>
              <a:ea typeface="微软雅黑" panose="020B0503020204020204" pitchFamily="34" charset="-122"/>
            </a:rPr>
            <a:t>，缩短开发时间，</a:t>
          </a:r>
          <a:r>
            <a:rPr lang="zh-CN" altLang="zh-CN" sz="1400" b="1" dirty="0" smtClean="0">
              <a:latin typeface="微软雅黑" panose="020B0503020204020204" pitchFamily="34" charset="-122"/>
              <a:ea typeface="微软雅黑" panose="020B0503020204020204" pitchFamily="34" charset="-122"/>
            </a:rPr>
            <a:t>降低风险</a:t>
          </a:r>
          <a:r>
            <a:rPr lang="zh-CN" altLang="en-US" sz="1400" b="1" dirty="0" smtClean="0">
              <a:latin typeface="微软雅黑" panose="020B0503020204020204" pitchFamily="34" charset="-122"/>
              <a:ea typeface="微软雅黑" panose="020B0503020204020204" pitchFamily="34" charset="-122"/>
            </a:rPr>
            <a:t>和</a:t>
          </a:r>
          <a:r>
            <a:rPr lang="zh-CN" altLang="zh-CN" sz="1400" b="1" dirty="0" smtClean="0">
              <a:latin typeface="微软雅黑" panose="020B0503020204020204" pitchFamily="34" charset="-122"/>
              <a:ea typeface="微软雅黑" panose="020B0503020204020204" pitchFamily="34" charset="-122"/>
            </a:rPr>
            <a:t>开发成本</a:t>
          </a:r>
          <a:endParaRPr lang="en-US" sz="1400" b="1" dirty="0">
            <a:latin typeface="微软雅黑" panose="020B0503020204020204" pitchFamily="34" charset="-122"/>
            <a:ea typeface="微软雅黑" panose="020B0503020204020204" pitchFamily="34" charset="-122"/>
          </a:endParaRPr>
        </a:p>
      </dgm:t>
    </dgm:pt>
    <dgm:pt modelId="{C0DE8FA0-9047-440E-9A1C-99168F1E6895}" type="parTrans" cxnId="{F33E4368-85EA-4FD6-8453-A3A496C2AF6D}">
      <dgm:prSet/>
      <dgm:spPr/>
      <dgm:t>
        <a:bodyPr/>
        <a:lstStyle/>
        <a:p>
          <a:endParaRPr lang="en-US" sz="2000"/>
        </a:p>
      </dgm:t>
    </dgm:pt>
    <dgm:pt modelId="{36E803EA-F0B7-4864-A408-5588DBFCCF89}" type="sibTrans" cxnId="{F33E4368-85EA-4FD6-8453-A3A496C2AF6D}">
      <dgm:prSet/>
      <dgm:spPr/>
      <dgm:t>
        <a:bodyPr/>
        <a:lstStyle/>
        <a:p>
          <a:endParaRPr lang="en-US" sz="2000"/>
        </a:p>
      </dgm:t>
    </dgm:pt>
    <dgm:pt modelId="{8357326A-EAC9-4E3A-8212-C9C610F629E4}" type="pres">
      <dgm:prSet presAssocID="{011DA663-C4F2-4E6F-895D-3ED66F2E4531}" presName="linear" presStyleCnt="0">
        <dgm:presLayoutVars>
          <dgm:animLvl val="lvl"/>
          <dgm:resizeHandles val="exact"/>
        </dgm:presLayoutVars>
      </dgm:prSet>
      <dgm:spPr/>
      <dgm:t>
        <a:bodyPr/>
        <a:lstStyle/>
        <a:p>
          <a:endParaRPr lang="zh-CN" altLang="en-US"/>
        </a:p>
      </dgm:t>
    </dgm:pt>
    <dgm:pt modelId="{DCF98D49-EF97-4844-81C5-B5A8508B2AB5}" type="pres">
      <dgm:prSet presAssocID="{B5E70443-787E-4849-9894-D8B8DFE21FA6}" presName="parentText" presStyleLbl="node1" presStyleIdx="0" presStyleCnt="3" custLinFactY="-20586" custLinFactNeighborX="-65433" custLinFactNeighborY="-100000">
        <dgm:presLayoutVars>
          <dgm:chMax val="0"/>
          <dgm:bulletEnabled val="1"/>
        </dgm:presLayoutVars>
      </dgm:prSet>
      <dgm:spPr/>
      <dgm:t>
        <a:bodyPr/>
        <a:lstStyle/>
        <a:p>
          <a:endParaRPr lang="en-US"/>
        </a:p>
      </dgm:t>
    </dgm:pt>
    <dgm:pt modelId="{5558EFFD-CA86-4CB9-8434-2477846F6551}" type="pres">
      <dgm:prSet presAssocID="{84A32249-8103-4D7E-8026-73932E0FA892}" presName="spacer" presStyleCnt="0"/>
      <dgm:spPr/>
    </dgm:pt>
    <dgm:pt modelId="{1C559EA9-0696-4A0C-9A62-471E7B7EC005}" type="pres">
      <dgm:prSet presAssocID="{7ADF8E09-5317-4D71-9662-E7A8D3B2E66E}" presName="parentText" presStyleLbl="node1" presStyleIdx="1" presStyleCnt="3" custLinFactY="-7478" custLinFactNeighborY="-100000">
        <dgm:presLayoutVars>
          <dgm:chMax val="0"/>
          <dgm:bulletEnabled val="1"/>
        </dgm:presLayoutVars>
      </dgm:prSet>
      <dgm:spPr/>
      <dgm:t>
        <a:bodyPr/>
        <a:lstStyle/>
        <a:p>
          <a:endParaRPr lang="zh-CN" altLang="en-US"/>
        </a:p>
      </dgm:t>
    </dgm:pt>
    <dgm:pt modelId="{D5CAE987-2248-4F2D-941B-274C7924ACD0}" type="pres">
      <dgm:prSet presAssocID="{8E70FAD0-66EB-43B4-8BEC-C2F693A67C41}" presName="spacer" presStyleCnt="0"/>
      <dgm:spPr/>
    </dgm:pt>
    <dgm:pt modelId="{0D519CDE-6048-4272-A7C6-00BD65AF5467}" type="pres">
      <dgm:prSet presAssocID="{6DA366FB-E124-4CE8-B6B2-E82DC762DBC3}" presName="parentText" presStyleLbl="node1" presStyleIdx="2" presStyleCnt="3">
        <dgm:presLayoutVars>
          <dgm:chMax val="0"/>
          <dgm:bulletEnabled val="1"/>
        </dgm:presLayoutVars>
      </dgm:prSet>
      <dgm:spPr/>
      <dgm:t>
        <a:bodyPr/>
        <a:lstStyle/>
        <a:p>
          <a:endParaRPr lang="zh-CN" altLang="en-US"/>
        </a:p>
      </dgm:t>
    </dgm:pt>
  </dgm:ptLst>
  <dgm:cxnLst>
    <dgm:cxn modelId="{1A9B8037-5F48-4E9C-ADB6-D400D9153E2C}" srcId="{011DA663-C4F2-4E6F-895D-3ED66F2E4531}" destId="{B5E70443-787E-4849-9894-D8B8DFE21FA6}" srcOrd="0" destOrd="0" parTransId="{2170BBB1-1D4E-4AB7-A0EC-DFAF6D87E8AB}" sibTransId="{84A32249-8103-4D7E-8026-73932E0FA892}"/>
    <dgm:cxn modelId="{912FA14D-C752-43A6-9731-26728870B991}" srcId="{011DA663-C4F2-4E6F-895D-3ED66F2E4531}" destId="{7ADF8E09-5317-4D71-9662-E7A8D3B2E66E}" srcOrd="1" destOrd="0" parTransId="{DEE58AE0-28C6-4756-966B-1C458CA2513D}" sibTransId="{8E70FAD0-66EB-43B4-8BEC-C2F693A67C41}"/>
    <dgm:cxn modelId="{19D00E5D-EE1B-4C9A-926B-DF65F8C2E54B}" type="presOf" srcId="{6DA366FB-E124-4CE8-B6B2-E82DC762DBC3}" destId="{0D519CDE-6048-4272-A7C6-00BD65AF5467}" srcOrd="0" destOrd="0" presId="urn:microsoft.com/office/officeart/2005/8/layout/vList2"/>
    <dgm:cxn modelId="{76E5FD66-905C-499E-ABAD-1016D11108C7}" type="presOf" srcId="{7ADF8E09-5317-4D71-9662-E7A8D3B2E66E}" destId="{1C559EA9-0696-4A0C-9A62-471E7B7EC005}" srcOrd="0" destOrd="0" presId="urn:microsoft.com/office/officeart/2005/8/layout/vList2"/>
    <dgm:cxn modelId="{F33E4368-85EA-4FD6-8453-A3A496C2AF6D}" srcId="{011DA663-C4F2-4E6F-895D-3ED66F2E4531}" destId="{6DA366FB-E124-4CE8-B6B2-E82DC762DBC3}" srcOrd="2" destOrd="0" parTransId="{C0DE8FA0-9047-440E-9A1C-99168F1E6895}" sibTransId="{36E803EA-F0B7-4864-A408-5588DBFCCF89}"/>
    <dgm:cxn modelId="{0F457577-4FDB-47D2-80A4-DA87D26C9973}" type="presOf" srcId="{B5E70443-787E-4849-9894-D8B8DFE21FA6}" destId="{DCF98D49-EF97-4844-81C5-B5A8508B2AB5}" srcOrd="0" destOrd="0" presId="urn:microsoft.com/office/officeart/2005/8/layout/vList2"/>
    <dgm:cxn modelId="{5E1F0ACA-F2D5-4762-A50D-DFA9D9640051}" type="presOf" srcId="{011DA663-C4F2-4E6F-895D-3ED66F2E4531}" destId="{8357326A-EAC9-4E3A-8212-C9C610F629E4}" srcOrd="0" destOrd="0" presId="urn:microsoft.com/office/officeart/2005/8/layout/vList2"/>
    <dgm:cxn modelId="{E4A5C25E-F6A1-4BC4-B118-70C2D3D8FF28}" type="presParOf" srcId="{8357326A-EAC9-4E3A-8212-C9C610F629E4}" destId="{DCF98D49-EF97-4844-81C5-B5A8508B2AB5}" srcOrd="0" destOrd="0" presId="urn:microsoft.com/office/officeart/2005/8/layout/vList2"/>
    <dgm:cxn modelId="{94E5E60B-CEC9-4627-A39C-311FD12DCEFE}" type="presParOf" srcId="{8357326A-EAC9-4E3A-8212-C9C610F629E4}" destId="{5558EFFD-CA86-4CB9-8434-2477846F6551}" srcOrd="1" destOrd="0" presId="urn:microsoft.com/office/officeart/2005/8/layout/vList2"/>
    <dgm:cxn modelId="{E075A9E0-FF54-4774-B81D-1D8319BC8C4C}" type="presParOf" srcId="{8357326A-EAC9-4E3A-8212-C9C610F629E4}" destId="{1C559EA9-0696-4A0C-9A62-471E7B7EC005}" srcOrd="2" destOrd="0" presId="urn:microsoft.com/office/officeart/2005/8/layout/vList2"/>
    <dgm:cxn modelId="{754E245E-4EA1-4660-9329-B5D54C9E8A2F}" type="presParOf" srcId="{8357326A-EAC9-4E3A-8212-C9C610F629E4}" destId="{D5CAE987-2248-4F2D-941B-274C7924ACD0}" srcOrd="3" destOrd="0" presId="urn:microsoft.com/office/officeart/2005/8/layout/vList2"/>
    <dgm:cxn modelId="{8481222F-0907-4671-AEB1-D42711C523B8}" type="presParOf" srcId="{8357326A-EAC9-4E3A-8212-C9C610F629E4}" destId="{0D519CDE-6048-4272-A7C6-00BD65AF5467}"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26008" y="9378824"/>
            <a:ext cx="2945659" cy="493713"/>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57213" y="661988"/>
            <a:ext cx="5715000" cy="3214687"/>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4171" y="4548205"/>
            <a:ext cx="5709333" cy="4696698"/>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31497" y="9627396"/>
            <a:ext cx="934681" cy="2217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975" indent="-180975" algn="l" defTabSz="1088776"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357188" indent="-176213"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7213" y="661988"/>
            <a:ext cx="5715000" cy="321468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smtClean="0">
                <a:solidFill>
                  <a:prstClr val="black"/>
                </a:solidFill>
              </a:rPr>
              <a:pPr/>
              <a:t>1</a:t>
            </a:fld>
            <a:endParaRPr dirty="0">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69AF08F1-BB58-4D7C-85AC-AC0DDF94F0B5}" type="slidenum">
              <a:rPr lang="en-US" smtClean="0">
                <a:solidFill>
                  <a:prstClr val="black"/>
                </a:solidFill>
                <a:cs typeface="Arial" pitchFamily="34" charset="0"/>
              </a:rPr>
              <a:pPr/>
              <a:t>21</a:t>
            </a:fld>
            <a:endParaRPr lang="en-US">
              <a:solidFill>
                <a:prstClr val="black"/>
              </a:solidFill>
              <a:cs typeface="Arial" pitchFamily="34" charset="0"/>
            </a:endParaRPr>
          </a:p>
        </p:txBody>
      </p:sp>
      <p:sp>
        <p:nvSpPr>
          <p:cNvPr id="12291" name="Slide Image Placeholder 1"/>
          <p:cNvSpPr>
            <a:spLocks noGrp="1" noRot="1" noChangeAspect="1" noTextEdit="1"/>
          </p:cNvSpPr>
          <p:nvPr>
            <p:ph type="sldImg"/>
          </p:nvPr>
        </p:nvSpPr>
        <p:spPr>
          <a:xfrm>
            <a:off x="104775" y="739775"/>
            <a:ext cx="6586538" cy="3705225"/>
          </a:xfrm>
          <a:ln/>
        </p:spPr>
      </p:sp>
      <p:sp>
        <p:nvSpPr>
          <p:cNvPr id="12292" name="Notes Placeholder 2"/>
          <p:cNvSpPr>
            <a:spLocks noGrp="1"/>
          </p:cNvSpPr>
          <p:nvPr>
            <p:ph type="body" idx="1"/>
          </p:nvPr>
        </p:nvSpPr>
        <p:spPr>
          <a:xfrm>
            <a:off x="679770" y="4690269"/>
            <a:ext cx="5438140" cy="4439984"/>
          </a:xfrm>
          <a:noFill/>
          <a:ln/>
        </p:spPr>
        <p:txBody>
          <a:bodyPr lIns="96661" tIns="48331" rIns="96661" bIns="48331"/>
          <a:lstStyle/>
          <a:p>
            <a:pPr eaLnBrk="1" hangingPunct="1"/>
            <a:endParaRPr lang="en-US" dirty="0" smtClean="0">
              <a:latin typeface="Arial" pitchFamily="34" charset="0"/>
              <a:cs typeface="Arial" pitchFamily="34" charset="0"/>
            </a:endParaRPr>
          </a:p>
        </p:txBody>
      </p:sp>
      <p:sp>
        <p:nvSpPr>
          <p:cNvPr id="12293" name="Slide Number Placeholder 3"/>
          <p:cNvSpPr txBox="1">
            <a:spLocks noGrp="1"/>
          </p:cNvSpPr>
          <p:nvPr/>
        </p:nvSpPr>
        <p:spPr bwMode="auto">
          <a:xfrm>
            <a:off x="3850445" y="9378827"/>
            <a:ext cx="2945659" cy="493712"/>
          </a:xfrm>
          <a:prstGeom prst="rect">
            <a:avLst/>
          </a:prstGeom>
          <a:noFill/>
          <a:ln w="9525">
            <a:noFill/>
            <a:miter lim="800000"/>
            <a:headEnd/>
            <a:tailEnd/>
          </a:ln>
        </p:spPr>
        <p:txBody>
          <a:bodyPr lIns="96661" tIns="48331" rIns="96661" bIns="48331" anchor="b"/>
          <a:lstStyle/>
          <a:p>
            <a:pPr algn="r" defTabSz="966788"/>
            <a:fld id="{DF253D6C-AEB6-4707-904A-880A58BB56A3}" type="slidenum">
              <a:rPr lang="en-US" sz="1300" smtClean="0">
                <a:solidFill>
                  <a:prstClr val="black"/>
                </a:solidFill>
                <a:latin typeface="Arial" pitchFamily="34" charset="0"/>
                <a:cs typeface="Arial" pitchFamily="34" charset="0"/>
              </a:rPr>
              <a:pPr algn="r" defTabSz="966788"/>
              <a:t>21</a:t>
            </a:fld>
            <a:endParaRPr lang="en-US" sz="1300">
              <a:solidFill>
                <a:prstClr val="black"/>
              </a:solidFill>
              <a:latin typeface="Arial" pitchFamily="34" charset="0"/>
              <a:cs typeface="Arial" pitchFamily="34" charset="0"/>
            </a:endParaRPr>
          </a:p>
        </p:txBody>
      </p:sp>
      <p:sp>
        <p:nvSpPr>
          <p:cNvPr id="2" name="Footer Placeholder 1"/>
          <p:cNvSpPr>
            <a:spLocks noGrp="1"/>
          </p:cNvSpPr>
          <p:nvPr>
            <p:ph type="ftr" sz="quarter" idx="10"/>
          </p:nvPr>
        </p:nvSpPr>
        <p:spPr>
          <a:xfrm>
            <a:off x="0" y="9378827"/>
            <a:ext cx="2945659" cy="493712"/>
          </a:xfrm>
          <a:prstGeom prst="rect">
            <a:avLst/>
          </a:prstGeom>
        </p:spPr>
        <p:txBody>
          <a:bodyPr/>
          <a:lstStyle/>
          <a:p>
            <a:pPr>
              <a:defRPr/>
            </a:pPr>
            <a:r>
              <a:rPr lang="en-US" smtClean="0">
                <a:solidFill>
                  <a:prstClr val="black"/>
                </a:solidFill>
                <a:latin typeface="Calibri"/>
              </a:rPr>
              <a:t>Copyright © Right Hemisphere, 2011 All Rights Reserved. CONFIDENTIAL</a:t>
            </a:r>
            <a:endParaRPr lang="en-US">
              <a:solidFill>
                <a:prstClr val="black"/>
              </a:solidFill>
              <a:latin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69AF08F1-BB58-4D7C-85AC-AC0DDF94F0B5}" type="slidenum">
              <a:rPr lang="en-US" smtClean="0">
                <a:solidFill>
                  <a:prstClr val="black"/>
                </a:solidFill>
                <a:cs typeface="Arial" pitchFamily="34" charset="0"/>
              </a:rPr>
              <a:pPr/>
              <a:t>22</a:t>
            </a:fld>
            <a:endParaRPr lang="en-US">
              <a:solidFill>
                <a:prstClr val="black"/>
              </a:solidFill>
              <a:cs typeface="Arial" pitchFamily="34" charset="0"/>
            </a:endParaRPr>
          </a:p>
        </p:txBody>
      </p:sp>
      <p:sp>
        <p:nvSpPr>
          <p:cNvPr id="12291" name="Slide Image Placeholder 1"/>
          <p:cNvSpPr>
            <a:spLocks noGrp="1" noRot="1" noChangeAspect="1" noTextEdit="1"/>
          </p:cNvSpPr>
          <p:nvPr>
            <p:ph type="sldImg"/>
          </p:nvPr>
        </p:nvSpPr>
        <p:spPr>
          <a:xfrm>
            <a:off x="104775" y="739775"/>
            <a:ext cx="6586538" cy="3705225"/>
          </a:xfrm>
          <a:ln/>
        </p:spPr>
      </p:sp>
      <p:sp>
        <p:nvSpPr>
          <p:cNvPr id="12292" name="Notes Placeholder 2"/>
          <p:cNvSpPr>
            <a:spLocks noGrp="1"/>
          </p:cNvSpPr>
          <p:nvPr>
            <p:ph type="body" idx="1"/>
          </p:nvPr>
        </p:nvSpPr>
        <p:spPr>
          <a:xfrm>
            <a:off x="679770" y="4690269"/>
            <a:ext cx="5438140" cy="4439984"/>
          </a:xfrm>
          <a:noFill/>
          <a:ln/>
        </p:spPr>
        <p:txBody>
          <a:bodyPr lIns="96661" tIns="48331" rIns="96661" bIns="48331"/>
          <a:lstStyle/>
          <a:p>
            <a:pPr eaLnBrk="1" hangingPunct="1"/>
            <a:endParaRPr lang="en-US" dirty="0" smtClean="0">
              <a:latin typeface="Arial" pitchFamily="34" charset="0"/>
              <a:cs typeface="Arial" pitchFamily="34" charset="0"/>
            </a:endParaRPr>
          </a:p>
        </p:txBody>
      </p:sp>
      <p:sp>
        <p:nvSpPr>
          <p:cNvPr id="12293" name="Slide Number Placeholder 3"/>
          <p:cNvSpPr txBox="1">
            <a:spLocks noGrp="1"/>
          </p:cNvSpPr>
          <p:nvPr/>
        </p:nvSpPr>
        <p:spPr bwMode="auto">
          <a:xfrm>
            <a:off x="3850445" y="9378827"/>
            <a:ext cx="2945659" cy="493712"/>
          </a:xfrm>
          <a:prstGeom prst="rect">
            <a:avLst/>
          </a:prstGeom>
          <a:noFill/>
          <a:ln w="9525">
            <a:noFill/>
            <a:miter lim="800000"/>
            <a:headEnd/>
            <a:tailEnd/>
          </a:ln>
        </p:spPr>
        <p:txBody>
          <a:bodyPr lIns="96661" tIns="48331" rIns="96661" bIns="48331" anchor="b"/>
          <a:lstStyle/>
          <a:p>
            <a:pPr algn="r" defTabSz="966788"/>
            <a:fld id="{DF253D6C-AEB6-4707-904A-880A58BB56A3}" type="slidenum">
              <a:rPr lang="en-US" sz="1300" smtClean="0">
                <a:solidFill>
                  <a:prstClr val="black"/>
                </a:solidFill>
                <a:latin typeface="Arial" pitchFamily="34" charset="0"/>
                <a:cs typeface="Arial" pitchFamily="34" charset="0"/>
              </a:rPr>
              <a:pPr algn="r" defTabSz="966788"/>
              <a:t>22</a:t>
            </a:fld>
            <a:endParaRPr lang="en-US" sz="1300">
              <a:solidFill>
                <a:prstClr val="black"/>
              </a:solidFill>
              <a:latin typeface="Arial" pitchFamily="34" charset="0"/>
              <a:cs typeface="Arial" pitchFamily="34" charset="0"/>
            </a:endParaRPr>
          </a:p>
        </p:txBody>
      </p:sp>
      <p:sp>
        <p:nvSpPr>
          <p:cNvPr id="2" name="Footer Placeholder 1"/>
          <p:cNvSpPr>
            <a:spLocks noGrp="1"/>
          </p:cNvSpPr>
          <p:nvPr>
            <p:ph type="ftr" sz="quarter" idx="10"/>
          </p:nvPr>
        </p:nvSpPr>
        <p:spPr>
          <a:xfrm>
            <a:off x="0" y="9378827"/>
            <a:ext cx="2945659" cy="493712"/>
          </a:xfrm>
          <a:prstGeom prst="rect">
            <a:avLst/>
          </a:prstGeom>
        </p:spPr>
        <p:txBody>
          <a:bodyPr/>
          <a:lstStyle/>
          <a:p>
            <a:pPr>
              <a:defRPr/>
            </a:pPr>
            <a:r>
              <a:rPr lang="en-US" smtClean="0">
                <a:solidFill>
                  <a:prstClr val="black"/>
                </a:solidFill>
                <a:latin typeface="Calibri"/>
              </a:rPr>
              <a:t>Copyright © Right Hemisphere, 2011 All Rights Reserved. CONFIDENTIAL</a:t>
            </a:r>
            <a:endParaRPr lang="en-US">
              <a:solidFill>
                <a:prstClr val="black"/>
              </a:solidFill>
              <a:latin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24</a:t>
            </a:fld>
            <a:endParaRPr lang="de-DE"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33</a:t>
            </a:fld>
            <a:endParaRPr lang="de-DE"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61988"/>
            <a:ext cx="6223000" cy="3500437"/>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38</a:t>
            </a:fld>
            <a:endParaRPr lang="de-DE"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6</a:t>
            </a:fld>
            <a:endParaRPr lang="de-DE"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9</a:t>
            </a:fld>
            <a:endParaRPr lang="de-DE"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87338" y="661988"/>
            <a:ext cx="6223000" cy="3500437"/>
          </a:xfrm>
        </p:spPr>
      </p:sp>
      <p:sp>
        <p:nvSpPr>
          <p:cNvPr id="3" name="Notes Placeholder 2"/>
          <p:cNvSpPr>
            <a:spLocks noGrp="1"/>
          </p:cNvSpPr>
          <p:nvPr>
            <p:ph type="body" idx="1"/>
          </p:nvPr>
        </p:nvSpPr>
        <p:spPr/>
        <p:txBody>
          <a:bodyPr>
            <a:normAutofit/>
          </a:bodyPr>
          <a:lstStyle/>
          <a:p>
            <a:pPr marL="0" marR="0" indent="0" algn="l" defTabSz="1078915"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5199353-9261-41C0-98D7-A4E3935FEDE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1399591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16</a:t>
            </a:fld>
            <a:endParaRPr lang="de-DE" dirty="0"/>
          </a:p>
        </p:txBody>
      </p:sp>
      <p:sp>
        <p:nvSpPr>
          <p:cNvPr id="9" name="Slide Image Placeholder 8"/>
          <p:cNvSpPr>
            <a:spLocks noGrp="1" noRot="1" noChangeAspect="1"/>
          </p:cNvSpPr>
          <p:nvPr>
            <p:ph type="sldImg"/>
          </p:nvPr>
        </p:nvSpPr>
        <p:spPr>
          <a:xfrm>
            <a:off x="287338" y="661988"/>
            <a:ext cx="6223000" cy="3500437"/>
          </a:xfrm>
        </p:spPr>
      </p:sp>
      <p:sp>
        <p:nvSpPr>
          <p:cNvPr id="10" name="Notes Placeholder 9"/>
          <p:cNvSpPr>
            <a:spLocks noGrp="1"/>
          </p:cNvSpPr>
          <p:nvPr>
            <p:ph type="body" idx="1"/>
          </p:nvPr>
        </p:nvSpPr>
        <p:spPr/>
        <p:txBody>
          <a:bodyPr>
            <a:normAutofit/>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69AF08F1-BB58-4D7C-85AC-AC0DDF94F0B5}" type="slidenum">
              <a:rPr lang="en-US" smtClean="0">
                <a:solidFill>
                  <a:prstClr val="black"/>
                </a:solidFill>
                <a:cs typeface="Arial" pitchFamily="34" charset="0"/>
              </a:rPr>
              <a:pPr/>
              <a:t>18</a:t>
            </a:fld>
            <a:endParaRPr lang="en-US">
              <a:solidFill>
                <a:prstClr val="black"/>
              </a:solidFill>
              <a:cs typeface="Arial" pitchFamily="34" charset="0"/>
            </a:endParaRPr>
          </a:p>
        </p:txBody>
      </p:sp>
      <p:sp>
        <p:nvSpPr>
          <p:cNvPr id="12291" name="Slide Image Placeholder 1"/>
          <p:cNvSpPr>
            <a:spLocks noGrp="1" noRot="1" noChangeAspect="1" noTextEdit="1"/>
          </p:cNvSpPr>
          <p:nvPr>
            <p:ph type="sldImg"/>
          </p:nvPr>
        </p:nvSpPr>
        <p:spPr>
          <a:xfrm>
            <a:off x="104775" y="739775"/>
            <a:ext cx="6586538" cy="3705225"/>
          </a:xfrm>
          <a:ln/>
        </p:spPr>
      </p:sp>
      <p:sp>
        <p:nvSpPr>
          <p:cNvPr id="12292" name="Notes Placeholder 2"/>
          <p:cNvSpPr>
            <a:spLocks noGrp="1"/>
          </p:cNvSpPr>
          <p:nvPr>
            <p:ph type="body" idx="1"/>
          </p:nvPr>
        </p:nvSpPr>
        <p:spPr>
          <a:xfrm>
            <a:off x="679770" y="4690269"/>
            <a:ext cx="5438140" cy="4439984"/>
          </a:xfrm>
          <a:noFill/>
          <a:ln/>
        </p:spPr>
        <p:txBody>
          <a:bodyPr lIns="96661" tIns="48331" rIns="96661" bIns="48331"/>
          <a:lstStyle/>
          <a:p>
            <a:pPr eaLnBrk="1" hangingPunct="1"/>
            <a:endParaRPr lang="en-US" dirty="0" smtClean="0">
              <a:latin typeface="Arial" pitchFamily="34" charset="0"/>
              <a:cs typeface="Arial" pitchFamily="34" charset="0"/>
            </a:endParaRPr>
          </a:p>
        </p:txBody>
      </p:sp>
      <p:sp>
        <p:nvSpPr>
          <p:cNvPr id="12293" name="Slide Number Placeholder 3"/>
          <p:cNvSpPr txBox="1">
            <a:spLocks noGrp="1"/>
          </p:cNvSpPr>
          <p:nvPr/>
        </p:nvSpPr>
        <p:spPr bwMode="auto">
          <a:xfrm>
            <a:off x="3850445" y="9378827"/>
            <a:ext cx="2945659" cy="493712"/>
          </a:xfrm>
          <a:prstGeom prst="rect">
            <a:avLst/>
          </a:prstGeom>
          <a:noFill/>
          <a:ln w="9525">
            <a:noFill/>
            <a:miter lim="800000"/>
            <a:headEnd/>
            <a:tailEnd/>
          </a:ln>
        </p:spPr>
        <p:txBody>
          <a:bodyPr lIns="96661" tIns="48331" rIns="96661" bIns="48331" anchor="b"/>
          <a:lstStyle/>
          <a:p>
            <a:pPr algn="r" defTabSz="966788"/>
            <a:fld id="{DF253D6C-AEB6-4707-904A-880A58BB56A3}" type="slidenum">
              <a:rPr lang="en-US" sz="1300" smtClean="0">
                <a:solidFill>
                  <a:prstClr val="black"/>
                </a:solidFill>
                <a:latin typeface="Arial" pitchFamily="34" charset="0"/>
                <a:cs typeface="Arial" pitchFamily="34" charset="0"/>
              </a:rPr>
              <a:pPr algn="r" defTabSz="966788"/>
              <a:t>18</a:t>
            </a:fld>
            <a:endParaRPr lang="en-US" sz="1300">
              <a:solidFill>
                <a:prstClr val="black"/>
              </a:solidFill>
              <a:latin typeface="Arial" pitchFamily="34" charset="0"/>
              <a:cs typeface="Arial" pitchFamily="34" charset="0"/>
            </a:endParaRPr>
          </a:p>
        </p:txBody>
      </p:sp>
      <p:sp>
        <p:nvSpPr>
          <p:cNvPr id="2" name="Footer Placeholder 1"/>
          <p:cNvSpPr>
            <a:spLocks noGrp="1"/>
          </p:cNvSpPr>
          <p:nvPr>
            <p:ph type="ftr" sz="quarter" idx="10"/>
          </p:nvPr>
        </p:nvSpPr>
        <p:spPr>
          <a:xfrm>
            <a:off x="0" y="9378827"/>
            <a:ext cx="2945659" cy="493712"/>
          </a:xfrm>
          <a:prstGeom prst="rect">
            <a:avLst/>
          </a:prstGeom>
        </p:spPr>
        <p:txBody>
          <a:bodyPr/>
          <a:lstStyle/>
          <a:p>
            <a:pPr>
              <a:defRPr/>
            </a:pPr>
            <a:r>
              <a:rPr lang="en-US" smtClean="0">
                <a:solidFill>
                  <a:prstClr val="black"/>
                </a:solidFill>
                <a:latin typeface="Calibri"/>
              </a:rPr>
              <a:t>Copyright © Right Hemisphere, 2011 All Rights Reserved. CONFIDENTIAL</a:t>
            </a:r>
            <a:endParaRPr lang="en-US">
              <a:solidFill>
                <a:prstClr val="black"/>
              </a:solidFill>
              <a:latin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69AF08F1-BB58-4D7C-85AC-AC0DDF94F0B5}" type="slidenum">
              <a:rPr lang="en-US" smtClean="0">
                <a:solidFill>
                  <a:prstClr val="black"/>
                </a:solidFill>
                <a:cs typeface="Arial" pitchFamily="34" charset="0"/>
              </a:rPr>
              <a:pPr/>
              <a:t>19</a:t>
            </a:fld>
            <a:endParaRPr lang="en-US">
              <a:solidFill>
                <a:prstClr val="black"/>
              </a:solidFill>
              <a:cs typeface="Arial" pitchFamily="34" charset="0"/>
            </a:endParaRPr>
          </a:p>
        </p:txBody>
      </p:sp>
      <p:sp>
        <p:nvSpPr>
          <p:cNvPr id="12291" name="Slide Image Placeholder 1"/>
          <p:cNvSpPr>
            <a:spLocks noGrp="1" noRot="1" noChangeAspect="1" noTextEdit="1"/>
          </p:cNvSpPr>
          <p:nvPr>
            <p:ph type="sldImg"/>
          </p:nvPr>
        </p:nvSpPr>
        <p:spPr>
          <a:xfrm>
            <a:off x="104775" y="739775"/>
            <a:ext cx="6586538" cy="3705225"/>
          </a:xfrm>
          <a:ln/>
        </p:spPr>
      </p:sp>
      <p:sp>
        <p:nvSpPr>
          <p:cNvPr id="12292" name="Notes Placeholder 2"/>
          <p:cNvSpPr>
            <a:spLocks noGrp="1"/>
          </p:cNvSpPr>
          <p:nvPr>
            <p:ph type="body" idx="1"/>
          </p:nvPr>
        </p:nvSpPr>
        <p:spPr>
          <a:xfrm>
            <a:off x="679770" y="4690269"/>
            <a:ext cx="5438140" cy="4439984"/>
          </a:xfrm>
          <a:noFill/>
          <a:ln/>
        </p:spPr>
        <p:txBody>
          <a:bodyPr lIns="96661" tIns="48331" rIns="96661" bIns="48331"/>
          <a:lstStyle/>
          <a:p>
            <a:pPr eaLnBrk="1" hangingPunct="1"/>
            <a:endParaRPr lang="en-US" dirty="0" smtClean="0">
              <a:latin typeface="Arial" pitchFamily="34" charset="0"/>
              <a:cs typeface="Arial" pitchFamily="34" charset="0"/>
            </a:endParaRPr>
          </a:p>
        </p:txBody>
      </p:sp>
      <p:sp>
        <p:nvSpPr>
          <p:cNvPr id="12293" name="Slide Number Placeholder 3"/>
          <p:cNvSpPr txBox="1">
            <a:spLocks noGrp="1"/>
          </p:cNvSpPr>
          <p:nvPr/>
        </p:nvSpPr>
        <p:spPr bwMode="auto">
          <a:xfrm>
            <a:off x="3850445" y="9378827"/>
            <a:ext cx="2945659" cy="493712"/>
          </a:xfrm>
          <a:prstGeom prst="rect">
            <a:avLst/>
          </a:prstGeom>
          <a:noFill/>
          <a:ln w="9525">
            <a:noFill/>
            <a:miter lim="800000"/>
            <a:headEnd/>
            <a:tailEnd/>
          </a:ln>
        </p:spPr>
        <p:txBody>
          <a:bodyPr lIns="96661" tIns="48331" rIns="96661" bIns="48331" anchor="b"/>
          <a:lstStyle/>
          <a:p>
            <a:pPr algn="r" defTabSz="966788"/>
            <a:fld id="{DF253D6C-AEB6-4707-904A-880A58BB56A3}" type="slidenum">
              <a:rPr lang="en-US" sz="1300" smtClean="0">
                <a:solidFill>
                  <a:prstClr val="black"/>
                </a:solidFill>
                <a:latin typeface="Arial" pitchFamily="34" charset="0"/>
                <a:cs typeface="Arial" pitchFamily="34" charset="0"/>
              </a:rPr>
              <a:pPr algn="r" defTabSz="966788"/>
              <a:t>19</a:t>
            </a:fld>
            <a:endParaRPr lang="en-US" sz="1300">
              <a:solidFill>
                <a:prstClr val="black"/>
              </a:solidFill>
              <a:latin typeface="Arial" pitchFamily="34" charset="0"/>
              <a:cs typeface="Arial" pitchFamily="34" charset="0"/>
            </a:endParaRPr>
          </a:p>
        </p:txBody>
      </p:sp>
      <p:sp>
        <p:nvSpPr>
          <p:cNvPr id="2" name="Footer Placeholder 1"/>
          <p:cNvSpPr>
            <a:spLocks noGrp="1"/>
          </p:cNvSpPr>
          <p:nvPr>
            <p:ph type="ftr" sz="quarter" idx="10"/>
          </p:nvPr>
        </p:nvSpPr>
        <p:spPr>
          <a:xfrm>
            <a:off x="0" y="9378827"/>
            <a:ext cx="2945659" cy="493712"/>
          </a:xfrm>
          <a:prstGeom prst="rect">
            <a:avLst/>
          </a:prstGeom>
        </p:spPr>
        <p:txBody>
          <a:bodyPr/>
          <a:lstStyle/>
          <a:p>
            <a:pPr>
              <a:defRPr/>
            </a:pPr>
            <a:r>
              <a:rPr lang="en-US" smtClean="0">
                <a:solidFill>
                  <a:prstClr val="black"/>
                </a:solidFill>
                <a:latin typeface="Calibri"/>
              </a:rPr>
              <a:t>Copyright © Right Hemisphere, 2011 All Rights Reserved. CONFIDENTIAL</a:t>
            </a:r>
            <a:endParaRPr lang="en-US">
              <a:solidFill>
                <a:prstClr val="black"/>
              </a:solidFill>
              <a:latin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p>
            <a:fld id="{69AF08F1-BB58-4D7C-85AC-AC0DDF94F0B5}" type="slidenum">
              <a:rPr lang="en-US" smtClean="0">
                <a:solidFill>
                  <a:prstClr val="black"/>
                </a:solidFill>
                <a:cs typeface="Arial" pitchFamily="34" charset="0"/>
              </a:rPr>
              <a:pPr/>
              <a:t>20</a:t>
            </a:fld>
            <a:endParaRPr lang="en-US">
              <a:solidFill>
                <a:prstClr val="black"/>
              </a:solidFill>
              <a:cs typeface="Arial" pitchFamily="34" charset="0"/>
            </a:endParaRPr>
          </a:p>
        </p:txBody>
      </p:sp>
      <p:sp>
        <p:nvSpPr>
          <p:cNvPr id="12291" name="Slide Image Placeholder 1"/>
          <p:cNvSpPr>
            <a:spLocks noGrp="1" noRot="1" noChangeAspect="1" noTextEdit="1"/>
          </p:cNvSpPr>
          <p:nvPr>
            <p:ph type="sldImg"/>
          </p:nvPr>
        </p:nvSpPr>
        <p:spPr>
          <a:xfrm>
            <a:off x="104775" y="739775"/>
            <a:ext cx="6586538" cy="3705225"/>
          </a:xfrm>
          <a:ln/>
        </p:spPr>
      </p:sp>
      <p:sp>
        <p:nvSpPr>
          <p:cNvPr id="12292" name="Notes Placeholder 2"/>
          <p:cNvSpPr>
            <a:spLocks noGrp="1"/>
          </p:cNvSpPr>
          <p:nvPr>
            <p:ph type="body" idx="1"/>
          </p:nvPr>
        </p:nvSpPr>
        <p:spPr>
          <a:xfrm>
            <a:off x="679770" y="4690269"/>
            <a:ext cx="5438140" cy="4439984"/>
          </a:xfrm>
          <a:noFill/>
          <a:ln/>
        </p:spPr>
        <p:txBody>
          <a:bodyPr lIns="96661" tIns="48331" rIns="96661" bIns="48331"/>
          <a:lstStyle/>
          <a:p>
            <a:pPr eaLnBrk="1" hangingPunct="1"/>
            <a:endParaRPr lang="en-US" dirty="0" smtClean="0">
              <a:latin typeface="Arial" pitchFamily="34" charset="0"/>
              <a:cs typeface="Arial" pitchFamily="34" charset="0"/>
            </a:endParaRPr>
          </a:p>
        </p:txBody>
      </p:sp>
      <p:sp>
        <p:nvSpPr>
          <p:cNvPr id="12293" name="Slide Number Placeholder 3"/>
          <p:cNvSpPr txBox="1">
            <a:spLocks noGrp="1"/>
          </p:cNvSpPr>
          <p:nvPr/>
        </p:nvSpPr>
        <p:spPr bwMode="auto">
          <a:xfrm>
            <a:off x="3850445" y="9378827"/>
            <a:ext cx="2945659" cy="493712"/>
          </a:xfrm>
          <a:prstGeom prst="rect">
            <a:avLst/>
          </a:prstGeom>
          <a:noFill/>
          <a:ln w="9525">
            <a:noFill/>
            <a:miter lim="800000"/>
            <a:headEnd/>
            <a:tailEnd/>
          </a:ln>
        </p:spPr>
        <p:txBody>
          <a:bodyPr lIns="96661" tIns="48331" rIns="96661" bIns="48331" anchor="b"/>
          <a:lstStyle/>
          <a:p>
            <a:pPr algn="r" defTabSz="966788"/>
            <a:fld id="{DF253D6C-AEB6-4707-904A-880A58BB56A3}" type="slidenum">
              <a:rPr lang="en-US" sz="1300" smtClean="0">
                <a:solidFill>
                  <a:prstClr val="black"/>
                </a:solidFill>
                <a:latin typeface="Arial" pitchFamily="34" charset="0"/>
                <a:cs typeface="Arial" pitchFamily="34" charset="0"/>
              </a:rPr>
              <a:pPr algn="r" defTabSz="966788"/>
              <a:t>20</a:t>
            </a:fld>
            <a:endParaRPr lang="en-US" sz="1300">
              <a:solidFill>
                <a:prstClr val="black"/>
              </a:solidFill>
              <a:latin typeface="Arial" pitchFamily="34" charset="0"/>
              <a:cs typeface="Arial" pitchFamily="34" charset="0"/>
            </a:endParaRPr>
          </a:p>
        </p:txBody>
      </p:sp>
      <p:sp>
        <p:nvSpPr>
          <p:cNvPr id="2" name="Footer Placeholder 1"/>
          <p:cNvSpPr>
            <a:spLocks noGrp="1"/>
          </p:cNvSpPr>
          <p:nvPr>
            <p:ph type="ftr" sz="quarter" idx="10"/>
          </p:nvPr>
        </p:nvSpPr>
        <p:spPr>
          <a:xfrm>
            <a:off x="0" y="9378827"/>
            <a:ext cx="2945659" cy="493712"/>
          </a:xfrm>
          <a:prstGeom prst="rect">
            <a:avLst/>
          </a:prstGeom>
        </p:spPr>
        <p:txBody>
          <a:bodyPr/>
          <a:lstStyle/>
          <a:p>
            <a:pPr>
              <a:defRPr/>
            </a:pPr>
            <a:r>
              <a:rPr lang="en-US" smtClean="0">
                <a:solidFill>
                  <a:prstClr val="black"/>
                </a:solidFill>
                <a:latin typeface="Calibri"/>
              </a:rPr>
              <a:t>Copyright © Right Hemisphere, 2011 All Rights Reserved. CONFIDENTIAL</a:t>
            </a:r>
            <a:endParaRPr lang="en-US">
              <a:solidFill>
                <a:prstClr val="black"/>
              </a:solidFill>
              <a:latin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short">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67999" y="324075"/>
            <a:ext cx="11257200"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7" name="TextBox 6"/>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78"/>
            <a:ext cx="11545200" cy="4392043"/>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208016" y="1692391"/>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75"/>
            <a:ext cx="11545200" cy="756175"/>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8133317"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4228658" y="1692391"/>
            <a:ext cx="37404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7639050" y="1691079"/>
            <a:ext cx="4232275" cy="4392042"/>
          </a:xfrm>
          <a:solidFill>
            <a:schemeClr val="bg1">
              <a:lumMod val="95000"/>
            </a:schemeClr>
          </a:solidFill>
        </p:spPr>
        <p:txBody>
          <a:bodyPr tIns="1543147" anchor="t" anchorCtr="0"/>
          <a:lstStyle>
            <a:lvl1pPr algn="ctr">
              <a:defRPr b="0"/>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1079"/>
            <a:ext cx="7149950" cy="4392042"/>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Text with picture right 2">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6208016" y="1692392"/>
            <a:ext cx="5662800"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5662800"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Text with picture right 3">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
        <p:nvSpPr>
          <p:cNvPr id="5" name="Picture Placeholder 4"/>
          <p:cNvSpPr>
            <a:spLocks noGrp="1"/>
          </p:cNvSpPr>
          <p:nvPr>
            <p:ph type="pic" sz="quarter" idx="10"/>
          </p:nvPr>
        </p:nvSpPr>
        <p:spPr bwMode="gray">
          <a:xfrm>
            <a:off x="4706938" y="1692392"/>
            <a:ext cx="7164387" cy="4393017"/>
          </a:xfrm>
          <a:solidFill>
            <a:schemeClr val="bg1">
              <a:lumMod val="95000"/>
            </a:schemeClr>
          </a:solidFill>
        </p:spPr>
        <p:txBody>
          <a:bodyPr vert="horz" lIns="0" tIns="1543147" rIns="0" bIns="0" rtlCol="0" anchor="t" anchorCtr="0">
            <a:noAutofit/>
          </a:bodyPr>
          <a:lstStyle>
            <a:lvl1pPr marL="0" indent="0" algn="ctr" defTabSz="1088776" rtl="0" eaLnBrk="1" latinLnBrk="0" hangingPunct="1">
              <a:spcBef>
                <a:spcPts val="1929"/>
              </a:spcBef>
              <a:buClr>
                <a:schemeClr val="accent1"/>
              </a:buClr>
              <a:buSzPct val="80000"/>
              <a:buFontTx/>
              <a:buNone/>
              <a:defRPr lang="de-DE" sz="2100" b="0" kern="1200" dirty="0">
                <a:solidFill>
                  <a:schemeClr val="tx1"/>
                </a:solidFill>
                <a:latin typeface="+mn-lt"/>
                <a:ea typeface="+mn-ea"/>
                <a:cs typeface="+mn-cs"/>
              </a:defRPr>
            </a:lvl1pPr>
          </a:lstStyle>
          <a:p>
            <a:r>
              <a:rPr lang="en-US" smtClean="0"/>
              <a:t>Click icon to add picture</a:t>
            </a:r>
            <a:endParaRPr lang="en-US" dirty="0"/>
          </a:p>
        </p:txBody>
      </p:sp>
      <p:sp>
        <p:nvSpPr>
          <p:cNvPr id="7" name="Text Placeholder 6"/>
          <p:cNvSpPr>
            <a:spLocks noGrp="1"/>
          </p:cNvSpPr>
          <p:nvPr>
            <p:ph type="body" sz="quarter" idx="11" hasCustomPrompt="1"/>
          </p:nvPr>
        </p:nvSpPr>
        <p:spPr bwMode="gray">
          <a:xfrm>
            <a:off x="324000" y="1692392"/>
            <a:ext cx="4224188" cy="4393017"/>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0"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6208016" y="1691080"/>
            <a:ext cx="5662800" cy="1721198"/>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0"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11" name="Picture Placeholder 4"/>
          <p:cNvSpPr>
            <a:spLocks noGrp="1"/>
          </p:cNvSpPr>
          <p:nvPr>
            <p:ph type="pic" sz="quarter" idx="16"/>
          </p:nvPr>
        </p:nvSpPr>
        <p:spPr bwMode="gray">
          <a:xfrm>
            <a:off x="6208016" y="3574318"/>
            <a:ext cx="5662800" cy="250880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324000" y="1692390"/>
            <a:ext cx="11545200" cy="4393017"/>
          </a:xfrm>
        </p:spPr>
        <p:txBody>
          <a:bodyPr tIns="0"/>
          <a:lstStyle>
            <a:lvl1pPr algn="l">
              <a:defRPr b="0"/>
            </a:lvl1pPr>
          </a:lstStyle>
          <a:p>
            <a:pPr lvl="0"/>
            <a:r>
              <a:rPr lang="en-US" dirty="0" smtClean="0"/>
              <a:t>Click to add content</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0" y="1692392"/>
            <a:ext cx="11545200" cy="3385542"/>
          </a:xfrm>
        </p:spPr>
        <p:txBody>
          <a:bodyPr>
            <a:spAutoFit/>
          </a:bodyPr>
          <a:lstStyle>
            <a:lvl1pPr>
              <a:spcBef>
                <a:spcPts val="24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TextBox 2"/>
          <p:cNvSpPr txBox="1"/>
          <p:nvPr userDrawn="1"/>
        </p:nvSpPr>
        <p:spPr bwMode="black">
          <a:xfrm>
            <a:off x="11711056" y="6637720"/>
            <a:ext cx="157094" cy="153888"/>
          </a:xfrm>
          <a:prstGeom prst="rect">
            <a:avLst/>
          </a:prstGeom>
          <a:noFill/>
        </p:spPr>
        <p:txBody>
          <a:bodyPr wrap="none" lIns="0" tIns="0" rIns="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tx1"/>
                </a:solidFill>
              </a:rPr>
              <a:pPr marL="111525" indent="-111525" algn="r">
                <a:buClr>
                  <a:schemeClr val="accent2"/>
                </a:buClr>
                <a:buFont typeface="Arial" pitchFamily="34" charset="0"/>
                <a:buNone/>
              </a:pPr>
              <a:t>‹#›</a:t>
            </a:fld>
            <a:endParaRPr lang="en-US" sz="1000" noProof="0" dirty="0" smtClean="0">
              <a:solidFill>
                <a:schemeClr val="tx1"/>
              </a:solidFill>
            </a:endParaRPr>
          </a:p>
        </p:txBody>
      </p:sp>
      <p:sp>
        <p:nvSpPr>
          <p:cNvPr id="4" name="TextBox 3"/>
          <p:cNvSpPr txBox="1"/>
          <p:nvPr userDrawn="1"/>
        </p:nvSpPr>
        <p:spPr bwMode="black">
          <a:xfrm>
            <a:off x="324000" y="6622344"/>
            <a:ext cx="3775077"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2014 SAP SE or an SAP affiliate company.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7" name="Rectangle 6"/>
          <p:cNvSpPr/>
          <p:nvPr userDrawn="1"/>
        </p:nvSpPr>
        <p:spPr bwMode="gray">
          <a:xfrm>
            <a:off x="324000" y="0"/>
            <a:ext cx="11545200" cy="2143622"/>
          </a:xfrm>
          <a:prstGeom prst="rect">
            <a:avLst/>
          </a:prstGeom>
          <a:solidFill>
            <a:schemeClr val="bg1">
              <a:alpha val="75000"/>
            </a:schemeClr>
          </a:solidFill>
          <a:ln w="6350"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 name="Rectangle 9"/>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67999"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467999" y="324075"/>
            <a:ext cx="11257200"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11" name="Picture 10"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12" name="TextBox 11"/>
          <p:cNvSpPr txBox="1"/>
          <p:nvPr userDrawn="1"/>
        </p:nvSpPr>
        <p:spPr>
          <a:xfrm rot="21360000">
            <a:off x="4212456" y="3628659"/>
            <a:ext cx="3770263" cy="276999"/>
          </a:xfrm>
          <a:prstGeom prst="rect">
            <a:avLst/>
          </a:prstGeom>
          <a:noFill/>
        </p:spPr>
        <p:txBody>
          <a:bodyPr wrap="none" lIns="0" tIns="0" rIns="0" bIns="0" rtlCol="0">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spcBef>
                <a:spcPct val="50000"/>
              </a:spcBef>
              <a:spcAft>
                <a:spcPct val="0"/>
              </a:spcAft>
              <a:buClr>
                <a:srgbClr val="F0AB00"/>
              </a:buClr>
              <a:buSzPct val="80000"/>
            </a:pPr>
            <a:r>
              <a:rPr lang="en-US" sz="1800" kern="0" dirty="0" smtClean="0">
                <a:solidFill>
                  <a:schemeClr val="tx1"/>
                </a:solidFill>
                <a:ea typeface="Arial Unicode MS" pitchFamily="34" charset="-128"/>
                <a:cs typeface="Arial Unicode MS" pitchFamily="34" charset="-128"/>
              </a:rPr>
              <a:t>Use this title slide only with an</a:t>
            </a:r>
            <a:r>
              <a:rPr lang="en-US" sz="1800" kern="0" baseline="0" dirty="0" smtClean="0">
                <a:solidFill>
                  <a:schemeClr val="tx1"/>
                </a:solidFill>
                <a:ea typeface="Arial Unicode MS" pitchFamily="34" charset="-128"/>
                <a:cs typeface="Arial Unicode MS" pitchFamily="34" charset="-128"/>
              </a:rPr>
              <a:t> image</a:t>
            </a:r>
            <a:endParaRPr lang="en-US" sz="1800" kern="0" dirty="0" smtClean="0">
              <a:solidFill>
                <a:schemeClr val="tx1"/>
              </a:solidFill>
              <a:ea typeface="Arial Unicode MS" pitchFamily="34" charset="-128"/>
              <a:cs typeface="Arial Unicode MS" pitchFamily="34" charset="-128"/>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900" b="1" kern="1200" noProof="0" dirty="0" smtClean="0">
                <a:solidFill>
                  <a:schemeClr val="accent2"/>
                </a:solidFill>
                <a:latin typeface="+mj-lt"/>
                <a:ea typeface="+mj-ea"/>
                <a:cs typeface="+mj-cs"/>
              </a:rPr>
              <a:t>© 2014 SAP SE or an SAP affiliate company.</a:t>
            </a:r>
            <a:r>
              <a:rPr lang="en-US" sz="2900" b="1" kern="1200" baseline="0" noProof="0" dirty="0" smtClean="0">
                <a:solidFill>
                  <a:schemeClr val="accent2"/>
                </a:solidFill>
                <a:latin typeface="+mj-lt"/>
                <a:ea typeface="+mj-ea"/>
                <a:cs typeface="+mj-cs"/>
              </a:rPr>
              <a:t> </a:t>
            </a:r>
            <a:r>
              <a:rPr lang="en-US" sz="29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323999" y="1692000"/>
            <a:ext cx="11547325" cy="3908762"/>
          </a:xfrm>
          <a:prstGeom prst="rect">
            <a:avLst/>
          </a:prstGeom>
          <a:noFill/>
        </p:spPr>
        <p:txBody>
          <a:bodyPr wrap="square" lIns="0" tIns="0" rIns="0" bIns="0" rtlCol="0">
            <a:spAutoFit/>
          </a:bodyPr>
          <a:lstStyle/>
          <a:p>
            <a:r>
              <a:rPr lang="en-US" sz="12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SE or an </a:t>
            </a:r>
          </a:p>
          <a:p>
            <a:r>
              <a:rPr lang="en-US" sz="1200" kern="1200" dirty="0" smtClean="0">
                <a:solidFill>
                  <a:schemeClr val="tx1"/>
                </a:solidFill>
                <a:latin typeface="Arial"/>
                <a:ea typeface="MS PGothic" pitchFamily="34" charset="-128"/>
                <a:cs typeface="+mn-cs"/>
              </a:rPr>
              <a:t>SAP affiliate company.</a:t>
            </a:r>
          </a:p>
          <a:p>
            <a:pPr>
              <a:spcBef>
                <a:spcPts val="1200"/>
              </a:spcBef>
            </a:pPr>
            <a:r>
              <a:rPr lang="en-US" sz="12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SE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(or an SAP affiliate company) in Germany and other countries. Please see </a:t>
            </a:r>
            <a:r>
              <a:rPr lang="en-US" sz="1200" kern="1200" dirty="0" smtClean="0">
                <a:solidFill>
                  <a:schemeClr val="tx1"/>
                </a:solidFill>
                <a:latin typeface="Arial"/>
                <a:ea typeface="MS PGothic" pitchFamily="34" charset="-128"/>
                <a:cs typeface="+mn-cs"/>
                <a:hlinkClick r:id="rId2"/>
              </a:rPr>
              <a:t>http://global12.sap.com/corporate-en/legal/copyright/index.epx</a:t>
            </a:r>
            <a:r>
              <a:rPr lang="en-US" sz="12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200" kern="1200" dirty="0" smtClean="0">
                <a:solidFill>
                  <a:schemeClr val="tx1"/>
                </a:solidFill>
                <a:latin typeface="Arial"/>
                <a:ea typeface="MS PGothic" pitchFamily="34" charset="-128"/>
                <a:cs typeface="+mn-cs"/>
              </a:rPr>
              <a:t>Some software products marketed by SAP SE and its distributors contain proprietary software components of other software vendors.</a:t>
            </a:r>
          </a:p>
          <a:p>
            <a:pPr>
              <a:spcBef>
                <a:spcPts val="1200"/>
              </a:spcBef>
            </a:pPr>
            <a:r>
              <a:rPr lang="en-US" sz="1200" kern="1200" dirty="0" smtClean="0">
                <a:solidFill>
                  <a:schemeClr val="tx1"/>
                </a:solidFill>
                <a:latin typeface="Arial"/>
                <a:ea typeface="MS PGothic" pitchFamily="34" charset="-128"/>
                <a:cs typeface="+mn-cs"/>
              </a:rPr>
              <a:t>National product specifications may vary.</a:t>
            </a:r>
          </a:p>
          <a:p>
            <a:pPr>
              <a:spcBef>
                <a:spcPts val="1200"/>
              </a:spcBef>
            </a:pPr>
            <a:r>
              <a:rPr lang="en-US" sz="1200" kern="1200" dirty="0" smtClean="0">
                <a:solidFill>
                  <a:schemeClr val="tx1"/>
                </a:solidFill>
                <a:latin typeface="Arial"/>
                <a:ea typeface="MS PGothic" pitchFamily="34" charset="-128"/>
                <a:cs typeface="+mn-cs"/>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a:t>
            </a:r>
            <a:br>
              <a:rPr lang="en-US" sz="1200" kern="1200" dirty="0" smtClean="0">
                <a:solidFill>
                  <a:schemeClr val="tx1"/>
                </a:solidFill>
                <a:latin typeface="Arial"/>
                <a:ea typeface="MS PGothic" pitchFamily="34" charset="-128"/>
                <a:cs typeface="+mn-cs"/>
              </a:rPr>
            </a:br>
            <a:r>
              <a:rPr lang="en-US" sz="1200" kern="1200" dirty="0" smtClean="0">
                <a:solidFill>
                  <a:schemeClr val="tx1"/>
                </a:solidFill>
                <a:latin typeface="Arial"/>
                <a:ea typeface="MS PGothic" pitchFamily="34" charset="-128"/>
                <a:cs typeface="+mn-cs"/>
              </a:rPr>
              <a:t>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200" kern="1200" dirty="0" smtClean="0">
                <a:solidFill>
                  <a:schemeClr val="tx1"/>
                </a:solidFill>
                <a:latin typeface="Arial"/>
                <a:ea typeface="MS PGothic"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0" y="324075"/>
            <a:ext cx="11547324" cy="756175"/>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900" b="1" kern="1200" noProof="0" dirty="0" smtClean="0">
                <a:solidFill>
                  <a:schemeClr val="accent2"/>
                </a:solidFill>
                <a:latin typeface="+mj-lt"/>
                <a:ea typeface="+mj-ea"/>
                <a:cs typeface="+mj-cs"/>
              </a:rPr>
              <a:t>© 2014 SAP SE </a:t>
            </a:r>
            <a:r>
              <a:rPr lang="en-US" sz="2900" b="1" kern="1200" noProof="0" dirty="0" err="1" smtClean="0">
                <a:solidFill>
                  <a:schemeClr val="accent2"/>
                </a:solidFill>
                <a:latin typeface="+mj-lt"/>
                <a:ea typeface="+mj-ea"/>
                <a:cs typeface="+mj-cs"/>
              </a:rPr>
              <a:t>oder</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ein</a:t>
            </a:r>
            <a:r>
              <a:rPr lang="en-US" sz="2900" b="1" kern="1200" noProof="0" dirty="0" smtClean="0">
                <a:solidFill>
                  <a:schemeClr val="accent2"/>
                </a:solidFill>
                <a:latin typeface="+mj-lt"/>
                <a:ea typeface="+mj-ea"/>
                <a:cs typeface="+mj-cs"/>
              </a:rPr>
              <a:t> SAP-</a:t>
            </a:r>
            <a:r>
              <a:rPr lang="en-US" sz="2900" b="1" kern="1200" noProof="0" dirty="0" err="1" smtClean="0">
                <a:solidFill>
                  <a:schemeClr val="accent2"/>
                </a:solidFill>
                <a:latin typeface="+mj-lt"/>
                <a:ea typeface="+mj-ea"/>
                <a:cs typeface="+mj-cs"/>
              </a:rPr>
              <a:t>Konzernunternehmen</a:t>
            </a:r>
            <a:r>
              <a:rPr lang="en-US" sz="2900" b="1" kern="1200" noProof="0" dirty="0" smtClean="0">
                <a:solidFill>
                  <a:schemeClr val="accent2"/>
                </a:solidFill>
                <a:latin typeface="+mj-lt"/>
                <a:ea typeface="+mj-ea"/>
                <a:cs typeface="+mj-cs"/>
              </a:rPr>
              <a:t>. </a:t>
            </a:r>
            <a:br>
              <a:rPr lang="en-US" sz="2900" b="1" kern="1200" noProof="0" dirty="0" smtClean="0">
                <a:solidFill>
                  <a:schemeClr val="accent2"/>
                </a:solidFill>
                <a:latin typeface="+mj-lt"/>
                <a:ea typeface="+mj-ea"/>
                <a:cs typeface="+mj-cs"/>
              </a:rPr>
            </a:br>
            <a:r>
              <a:rPr lang="en-US" sz="2900" b="1" kern="1200" noProof="0" dirty="0" err="1" smtClean="0">
                <a:solidFill>
                  <a:schemeClr val="accent2"/>
                </a:solidFill>
                <a:latin typeface="+mj-lt"/>
                <a:ea typeface="+mj-ea"/>
                <a:cs typeface="+mj-cs"/>
              </a:rPr>
              <a:t>Alle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Rechte</a:t>
            </a:r>
            <a:r>
              <a:rPr lang="en-US" sz="2900" b="1" kern="1200" noProof="0" dirty="0" smtClean="0">
                <a:solidFill>
                  <a:schemeClr val="accent2"/>
                </a:solidFill>
                <a:latin typeface="+mj-lt"/>
                <a:ea typeface="+mj-ea"/>
                <a:cs typeface="+mj-cs"/>
              </a:rPr>
              <a:t> </a:t>
            </a:r>
            <a:r>
              <a:rPr lang="en-US" sz="2900" b="1" kern="1200" noProof="0" dirty="0" err="1" smtClean="0">
                <a:solidFill>
                  <a:schemeClr val="accent2"/>
                </a:solidFill>
                <a:latin typeface="+mj-lt"/>
                <a:ea typeface="+mj-ea"/>
                <a:cs typeface="+mj-cs"/>
              </a:rPr>
              <a:t>vorbehalten</a:t>
            </a:r>
            <a:r>
              <a:rPr lang="en-US" sz="2900" b="1" kern="1200" noProof="0" dirty="0" smtClean="0">
                <a:solidFill>
                  <a:schemeClr val="accent2"/>
                </a:solidFill>
                <a:latin typeface="+mj-lt"/>
                <a:ea typeface="+mj-ea"/>
                <a:cs typeface="+mj-cs"/>
              </a:rPr>
              <a:t>.</a:t>
            </a:r>
          </a:p>
        </p:txBody>
      </p:sp>
      <p:sp>
        <p:nvSpPr>
          <p:cNvPr id="8" name="TextBox 7"/>
          <p:cNvSpPr txBox="1"/>
          <p:nvPr userDrawn="1"/>
        </p:nvSpPr>
        <p:spPr bwMode="gray">
          <a:xfrm>
            <a:off x="323999" y="1692000"/>
            <a:ext cx="11547325" cy="4278094"/>
          </a:xfrm>
          <a:prstGeom prst="rect">
            <a:avLst/>
          </a:prstGeom>
          <a:noFill/>
        </p:spPr>
        <p:txBody>
          <a:bodyPr wrap="square" lIns="0" tIns="0" rIns="0" bIns="0" rtlCol="0">
            <a:spAutoFit/>
          </a:bodyPr>
          <a:lstStyle/>
          <a:p>
            <a:r>
              <a:rPr lang="de-DE" sz="1200" kern="1200" noProof="0" dirty="0" smtClean="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nicht gestattet.</a:t>
            </a:r>
          </a:p>
          <a:p>
            <a:pPr>
              <a:spcBef>
                <a:spcPts val="1200"/>
              </a:spcBef>
            </a:pPr>
            <a:r>
              <a:rPr lang="de-DE" sz="1200" kern="1200" noProof="0" dirty="0" smtClean="0">
                <a:solidFill>
                  <a:schemeClr val="tx1"/>
                </a:solidFill>
                <a:effectLst/>
                <a:latin typeface="Arial"/>
                <a:ea typeface="+mn-ea"/>
                <a:cs typeface="+mn-cs"/>
              </a:rPr>
              <a:t>SAP und andere in diesem Dokument erwähnte Produkte und Dienstleistungen von SAP sowie die dazugehörigen Logos sind Marken oder eingetragene Marken der </a:t>
            </a:r>
            <a:br>
              <a:rPr lang="de-DE" sz="1200" kern="1200" noProof="0" dirty="0" smtClean="0">
                <a:solidFill>
                  <a:schemeClr val="tx1"/>
                </a:solidFill>
                <a:effectLst/>
                <a:latin typeface="Arial"/>
                <a:ea typeface="+mn-ea"/>
                <a:cs typeface="+mn-cs"/>
              </a:rPr>
            </a:b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von einem SAP-Konzernunternehmen) in Deutschland und verschiedenen anderen Ländern weltweit.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Weitere Hinweise und Informationen zum Markenrecht finden Sie unter </a:t>
            </a:r>
            <a:r>
              <a:rPr lang="de-DE" sz="1200" kern="1200" noProof="0" dirty="0" smtClean="0">
                <a:solidFill>
                  <a:schemeClr val="tx1"/>
                </a:solidFill>
                <a:effectLst/>
                <a:latin typeface="Arial"/>
                <a:ea typeface="+mn-ea"/>
                <a:cs typeface="+mn-cs"/>
                <a:hlinkClick r:id="rId2"/>
              </a:rPr>
              <a:t>http://global.sap.com/corporate-de/legal/copyright/index.epx</a:t>
            </a:r>
            <a:r>
              <a:rPr lang="de-DE" sz="1200" kern="1200" noProof="0" dirty="0" smtClean="0">
                <a:solidFill>
                  <a:schemeClr val="tx1"/>
                </a:solidFill>
                <a:effectLst/>
                <a:latin typeface="Arial"/>
                <a:ea typeface="+mn-ea"/>
                <a:cs typeface="+mn-cs"/>
              </a:rPr>
              <a:t>.</a:t>
            </a:r>
          </a:p>
          <a:p>
            <a:pPr>
              <a:spcBef>
                <a:spcPts val="1200"/>
              </a:spcBef>
            </a:pPr>
            <a:r>
              <a:rPr lang="de-DE" sz="1200" kern="1200" noProof="0" dirty="0" smtClean="0">
                <a:solidFill>
                  <a:schemeClr val="tx1"/>
                </a:solidFill>
                <a:effectLst/>
                <a:latin typeface="Arial"/>
                <a:ea typeface="+mn-ea"/>
                <a:cs typeface="+mn-cs"/>
              </a:rPr>
              <a:t>Die von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deren Vertriebsfirmen angebotenen Softwareprodukte können Softwarekomponenten auch anderer Softwarehersteller enthalten.</a:t>
            </a:r>
          </a:p>
          <a:p>
            <a:pPr>
              <a:spcBef>
                <a:spcPts val="1200"/>
              </a:spcBef>
            </a:pPr>
            <a:r>
              <a:rPr lang="de-DE" sz="1200" kern="1200" noProof="0" dirty="0" smtClean="0">
                <a:solidFill>
                  <a:schemeClr val="tx1"/>
                </a:solidFill>
                <a:effectLst/>
                <a:latin typeface="Arial"/>
                <a:ea typeface="+mn-ea"/>
                <a:cs typeface="+mn-cs"/>
              </a:rPr>
              <a:t>Produkte können länderspezifische Unterschiede aufweisen.</a:t>
            </a:r>
          </a:p>
          <a:p>
            <a:pPr>
              <a:spcBef>
                <a:spcPts val="1200"/>
              </a:spcBef>
            </a:pPr>
            <a:r>
              <a:rPr lang="de-DE" sz="1200" kern="1200" noProof="0" dirty="0" smtClean="0">
                <a:solidFill>
                  <a:schemeClr val="tx1"/>
                </a:solidFill>
                <a:effectLst/>
                <a:latin typeface="Arial"/>
                <a:ea typeface="+mn-ea"/>
                <a:cs typeface="+mn-cs"/>
              </a:rPr>
              <a:t>Die vorliegenden Unterlagen werden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einem SAP-Konzernunternehmen bereitgestellt und dienen ausschließlich zu Informations-zwecken.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übernehmen keinerlei Haftung oder Gewährleistung für Fehler oder Unvollständigkeiten in </a:t>
            </a:r>
            <a:r>
              <a:rPr lang="de-DE" sz="1200" kern="1200" baseline="0" noProof="0" dirty="0" smtClean="0">
                <a:solidFill>
                  <a:schemeClr val="tx1"/>
                </a:solidFill>
                <a:effectLst/>
                <a:latin typeface="Arial"/>
                <a:ea typeface="+mn-ea"/>
                <a:cs typeface="+mn-cs"/>
              </a:rPr>
              <a:t> </a:t>
            </a:r>
            <a:r>
              <a:rPr lang="de-DE" sz="1200" kern="1200" noProof="0" dirty="0" smtClean="0">
                <a:solidFill>
                  <a:schemeClr val="tx1"/>
                </a:solidFill>
                <a:effectLst/>
                <a:latin typeface="Arial"/>
                <a:ea typeface="+mn-ea"/>
                <a:cs typeface="+mn-cs"/>
              </a:rPr>
              <a:t>dieser Publikation.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kern="1200" noProof="0" dirty="0" smtClean="0">
                <a:solidFill>
                  <a:schemeClr val="tx1"/>
                </a:solidFill>
                <a:effectLst/>
                <a:latin typeface="Arial"/>
                <a:ea typeface="+mn-ea"/>
                <a:cs typeface="+mn-cs"/>
              </a:rPr>
              <a:t>Insbesondere sind die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ihrer Konzernunternehmen können von der </a:t>
            </a:r>
            <a:r>
              <a:rPr lang="en-US" sz="1200" kern="1200" dirty="0" smtClean="0">
                <a:solidFill>
                  <a:schemeClr val="tx1"/>
                </a:solidFill>
                <a:latin typeface="Arial"/>
                <a:ea typeface="MS PGothic" pitchFamily="34" charset="-128"/>
                <a:cs typeface="+mn-cs"/>
              </a:rPr>
              <a:t>SAP SE </a:t>
            </a:r>
            <a:r>
              <a:rPr lang="de-DE" sz="1200" kern="1200" noProof="0" dirty="0" smtClean="0">
                <a:solidFill>
                  <a:schemeClr val="tx1"/>
                </a:solidFill>
                <a:effectLst/>
                <a:latin typeface="Arial"/>
                <a:ea typeface="+mn-ea"/>
                <a:cs typeface="+mn-cs"/>
              </a:rPr>
              <a:t>oder ihren Konzernunternehmen jederzeit und ohne Angabe von Gründen unangekündigt geändert werden. </a:t>
            </a:r>
            <a:br>
              <a:rPr lang="de-DE" sz="1200" kern="1200" noProof="0" dirty="0" smtClean="0">
                <a:solidFill>
                  <a:schemeClr val="tx1"/>
                </a:solidFill>
                <a:effectLst/>
                <a:latin typeface="Arial"/>
                <a:ea typeface="+mn-ea"/>
                <a:cs typeface="+mn-cs"/>
              </a:rPr>
            </a:br>
            <a:r>
              <a:rPr lang="de-DE" sz="1200" kern="1200" noProof="0" dirty="0" smtClean="0">
                <a:solidFill>
                  <a:schemeClr val="tx1"/>
                </a:solidFill>
                <a:effectLst/>
                <a:latin typeface="Arial"/>
                <a:ea typeface="+mn-ea"/>
                <a:cs typeface="+mn-cs"/>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43377" y="116659"/>
            <a:ext cx="9795638" cy="571632"/>
          </a:xfrm>
          <a:prstGeom prst="rect">
            <a:avLst/>
          </a:prstGeom>
        </p:spPr>
        <p:txBody>
          <a:bodyPr anchor="ctr"/>
          <a:lstStyle>
            <a:lvl1pPr>
              <a:defRPr sz="2300" b="1">
                <a:latin typeface="微软雅黑" pitchFamily="34" charset="-122"/>
                <a:ea typeface="微软雅黑" pitchFamily="34"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335448" y="980955"/>
            <a:ext cx="11524280" cy="5113752"/>
          </a:xfrm>
          <a:prstGeom prst="rect">
            <a:avLst/>
          </a:prstGeom>
        </p:spPr>
        <p:txBody>
          <a:bodyPr lIns="89079" tIns="44540" rIns="89079" bIns="44540"/>
          <a:lstStyle>
            <a:lvl1pPr>
              <a:buSzPct val="60000"/>
              <a:defRPr sz="2300"/>
            </a:lvl1pPr>
            <a:lvl2pPr>
              <a:buSzPct val="60000"/>
              <a:defRPr sz="2000"/>
            </a:lvl2pPr>
            <a:lvl3pPr>
              <a:buSzPct val="60000"/>
              <a:defRPr sz="1800"/>
            </a:lvl3pPr>
            <a:lvl4pPr>
              <a:buSzPct val="60000"/>
              <a:defRPr sz="1600"/>
            </a:lvl4pPr>
            <a:lvl5pPr>
              <a:buSzPct val="60000"/>
              <a:defRPr sz="1400"/>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2208754497"/>
      </p:ext>
    </p:extLst>
  </p:cSld>
  <p:clrMapOvr>
    <a:masterClrMapping/>
  </p:clrMapOvr>
  <p:transition advClick="0">
    <p:split orient="vert"/>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el u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432124" y="1691081"/>
            <a:ext cx="11329234" cy="4392044"/>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898110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impel Content (no head)">
    <p:spTree>
      <p:nvGrpSpPr>
        <p:cNvPr id="1" name=""/>
        <p:cNvGrpSpPr/>
        <p:nvPr/>
      </p:nvGrpSpPr>
      <p:grpSpPr>
        <a:xfrm>
          <a:off x="0" y="0"/>
          <a:ext cx="0" cy="0"/>
          <a:chOff x="0" y="0"/>
          <a:chExt cx="0" cy="0"/>
        </a:xfrm>
      </p:grpSpPr>
      <p:sp>
        <p:nvSpPr>
          <p:cNvPr id="10" name="Rectangle 10"/>
          <p:cNvSpPr>
            <a:spLocks noGrp="1" noChangeArrowheads="1"/>
          </p:cNvSpPr>
          <p:nvPr>
            <p:ph idx="1" hasCustomPrompt="1"/>
            <p:custDataLst>
              <p:tags r:id="rId1"/>
            </p:custDataLst>
          </p:nvPr>
        </p:nvSpPr>
        <p:spPr bwMode="auto">
          <a:xfrm>
            <a:off x="359928" y="1086186"/>
            <a:ext cx="11401219" cy="5570240"/>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buFontTx/>
              <a:buNone/>
              <a:defRPr>
                <a:solidFill>
                  <a:srgbClr val="00335A"/>
                </a:solidFill>
              </a:defRPr>
            </a:lvl1pPr>
            <a:lvl2pPr marL="631339" indent="-631339">
              <a:defRPr>
                <a:solidFill>
                  <a:srgbClr val="00335A"/>
                </a:solidFill>
              </a:defRPr>
            </a:lvl2pPr>
            <a:lvl3pPr marL="1173837" indent="-536827">
              <a:defRPr>
                <a:solidFill>
                  <a:srgbClr val="00335A"/>
                </a:solidFill>
              </a:defRPr>
            </a:lvl3pPr>
            <a:lvl4pPr>
              <a:defRPr>
                <a:solidFill>
                  <a:srgbClr val="00335A"/>
                </a:solidFill>
              </a:defRPr>
            </a:lvl4pPr>
          </a:lstStyle>
          <a:p>
            <a:pPr lvl="0"/>
            <a:r>
              <a:rPr lang="en-US" noProof="0" dirty="0" smtClean="0"/>
              <a:t>Click to edit Master text styles</a:t>
            </a:r>
          </a:p>
          <a:p>
            <a:pPr lvl="1"/>
            <a:r>
              <a:rPr lang="en-US" noProof="0" dirty="0" smtClean="0"/>
              <a:t>Second level </a:t>
            </a:r>
          </a:p>
          <a:p>
            <a:pPr lvl="2"/>
            <a:r>
              <a:rPr lang="en-US" noProof="0" dirty="0" smtClean="0"/>
              <a:t>Third level</a:t>
            </a:r>
          </a:p>
          <a:p>
            <a:pPr lvl="3"/>
            <a:r>
              <a:rPr lang="en-US" noProof="0" dirty="0" smtClean="0"/>
              <a:t>Fourth level</a:t>
            </a:r>
          </a:p>
        </p:txBody>
      </p:sp>
      <p:sp>
        <p:nvSpPr>
          <p:cNvPr id="8" name="Text Placeholder 2"/>
          <p:cNvSpPr>
            <a:spLocks noGrp="1"/>
          </p:cNvSpPr>
          <p:nvPr>
            <p:ph type="body" idx="10" hasCustomPrompt="1"/>
            <p:custDataLst>
              <p:tags r:id="rId2"/>
            </p:custDataLst>
          </p:nvPr>
        </p:nvSpPr>
        <p:spPr>
          <a:xfrm>
            <a:off x="348937" y="288396"/>
            <a:ext cx="10267728" cy="374548"/>
          </a:xfrm>
          <a:prstGeom prst="rect">
            <a:avLst/>
          </a:prstGeom>
        </p:spPr>
        <p:txBody>
          <a:bodyPr wrap="square" lIns="0" rIns="0" anchor="ctr" anchorCtr="0">
            <a:spAutoFit/>
          </a:bodyPr>
          <a:lstStyle>
            <a:lvl1pPr marL="0" indent="0">
              <a:spcBef>
                <a:spcPts val="714"/>
              </a:spcBef>
              <a:buNone/>
              <a:defRPr sz="2400" b="1">
                <a:solidFill>
                  <a:srgbClr val="00335A"/>
                </a:solidFill>
              </a:defRPr>
            </a:lvl1pPr>
            <a:lvl2pPr marL="544388" indent="0">
              <a:buNone/>
              <a:defRPr sz="2100"/>
            </a:lvl2pPr>
            <a:lvl3pPr marL="1088776" indent="0">
              <a:buNone/>
              <a:defRPr sz="1900"/>
            </a:lvl3pPr>
            <a:lvl4pPr marL="1633164" indent="0">
              <a:buNone/>
              <a:defRPr sz="1700"/>
            </a:lvl4pPr>
            <a:lvl5pPr marL="2177552" indent="0">
              <a:buNone/>
              <a:defRPr sz="1700"/>
            </a:lvl5pPr>
            <a:lvl6pPr marL="2721940" indent="0">
              <a:buNone/>
              <a:defRPr sz="1700"/>
            </a:lvl6pPr>
            <a:lvl7pPr marL="3266328" indent="0">
              <a:buNone/>
              <a:defRPr sz="1700"/>
            </a:lvl7pPr>
            <a:lvl8pPr marL="3810716" indent="0">
              <a:buNone/>
              <a:defRPr sz="1700"/>
            </a:lvl8pPr>
            <a:lvl9pPr marL="4355104" indent="0">
              <a:buNone/>
              <a:defRPr sz="1700"/>
            </a:lvl9pPr>
          </a:lstStyle>
          <a:p>
            <a:r>
              <a:rPr lang="en-US" smtClean="0"/>
              <a:t>Click to edit Master title style</a:t>
            </a:r>
            <a:endParaRPr lang="en-GB" dirty="0"/>
          </a:p>
        </p:txBody>
      </p:sp>
    </p:spTree>
    <p:extLst>
      <p:ext uri="{BB962C8B-B14F-4D97-AF65-F5344CB8AC3E}">
        <p14:creationId xmlns:p14="http://schemas.microsoft.com/office/powerpoint/2010/main" val="65865068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3999" y="324075"/>
            <a:ext cx="11547325" cy="923330"/>
          </a:xfrm>
        </p:spPr>
        <p:txBody>
          <a:bodyPr anchor="t" anchorCtr="0">
            <a:noAutofit/>
          </a:bodyPr>
          <a:lstStyle>
            <a:lvl1pPr>
              <a:defRPr sz="6000">
                <a:solidFill>
                  <a:schemeClr val="tx1"/>
                </a:solidFill>
              </a:defRPr>
            </a:lvl1pPr>
          </a:lstStyle>
          <a:p>
            <a:r>
              <a:rPr lang="en-US" dirty="0" smtClean="0"/>
              <a:t>Short Presentation Title</a:t>
            </a:r>
            <a:endParaRPr lang="en-US" dirty="0"/>
          </a:p>
        </p:txBody>
      </p:sp>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Ref idx="1001">
        <a:schemeClr val="bg1"/>
      </p:bgRef>
    </p:bg>
    <p:spTree>
      <p:nvGrpSpPr>
        <p:cNvPr id="1" name=""/>
        <p:cNvGrpSpPr/>
        <p:nvPr/>
      </p:nvGrpSpPr>
      <p:grpSpPr>
        <a:xfrm>
          <a:off x="0" y="0"/>
          <a:ext cx="0" cy="0"/>
          <a:chOff x="0" y="0"/>
          <a:chExt cx="0" cy="0"/>
        </a:xfrm>
      </p:grpSpPr>
      <p:sp>
        <p:nvSpPr>
          <p:cNvPr id="6" name="Subtitle 2"/>
          <p:cNvSpPr>
            <a:spLocks noGrp="1"/>
          </p:cNvSpPr>
          <p:nvPr>
            <p:ph type="subTitle" idx="1" hasCustomPrompt="1"/>
          </p:nvPr>
        </p:nvSpPr>
        <p:spPr bwMode="gray">
          <a:xfrm>
            <a:off x="324000" y="1500218"/>
            <a:ext cx="11257200" cy="584775"/>
          </a:xfrm>
        </p:spPr>
        <p:txBody>
          <a:bodyPr anchor="t" anchorCtr="0">
            <a:noAutofit/>
          </a:bodyPr>
          <a:lstStyle>
            <a:lvl1pPr marL="0" marR="0" indent="0" algn="l" defTabSz="1088776" rtl="0" eaLnBrk="1" fontAlgn="auto" latinLnBrk="0" hangingPunct="1">
              <a:lnSpc>
                <a:spcPct val="100000"/>
              </a:lnSpc>
              <a:spcBef>
                <a:spcPts val="0"/>
              </a:spcBef>
              <a:spcAft>
                <a:spcPts val="0"/>
              </a:spcAft>
              <a:buClr>
                <a:schemeClr val="accent1"/>
              </a:buClr>
              <a:buSzPct val="80000"/>
              <a:buFontTx/>
              <a:buNone/>
              <a:tabLst/>
              <a:defRPr sz="2000" b="0">
                <a:solidFill>
                  <a:sysClr val="windowText" lastClr="000000"/>
                </a:solidFill>
              </a:defRPr>
            </a:lvl1pPr>
            <a:lvl2pPr marL="544388" indent="0" algn="ctr">
              <a:buNone/>
              <a:defRPr>
                <a:solidFill>
                  <a:schemeClr val="tx1">
                    <a:tint val="75000"/>
                  </a:schemeClr>
                </a:solidFill>
              </a:defRPr>
            </a:lvl2pPr>
            <a:lvl3pPr marL="1088776" indent="0" algn="ctr">
              <a:buNone/>
              <a:defRPr>
                <a:solidFill>
                  <a:schemeClr val="tx1">
                    <a:tint val="75000"/>
                  </a:schemeClr>
                </a:solidFill>
              </a:defRPr>
            </a:lvl3pPr>
            <a:lvl4pPr marL="1633164" indent="0" algn="ctr">
              <a:buNone/>
              <a:defRPr>
                <a:solidFill>
                  <a:schemeClr val="tx1">
                    <a:tint val="75000"/>
                  </a:schemeClr>
                </a:solidFill>
              </a:defRPr>
            </a:lvl4pPr>
            <a:lvl5pPr marL="2177552" indent="0" algn="ctr">
              <a:buNone/>
              <a:defRPr>
                <a:solidFill>
                  <a:schemeClr val="tx1">
                    <a:tint val="75000"/>
                  </a:schemeClr>
                </a:solidFill>
              </a:defRPr>
            </a:lvl5pPr>
            <a:lvl6pPr marL="2721940" indent="0" algn="ctr">
              <a:buNone/>
              <a:defRPr>
                <a:solidFill>
                  <a:schemeClr val="tx1">
                    <a:tint val="75000"/>
                  </a:schemeClr>
                </a:solidFill>
              </a:defRPr>
            </a:lvl6pPr>
            <a:lvl7pPr marL="3266328" indent="0" algn="ctr">
              <a:buNone/>
              <a:defRPr>
                <a:solidFill>
                  <a:schemeClr val="tx1">
                    <a:tint val="75000"/>
                  </a:schemeClr>
                </a:solidFill>
              </a:defRPr>
            </a:lvl7pPr>
            <a:lvl8pPr marL="3810716" indent="0" algn="ctr">
              <a:buNone/>
              <a:defRPr>
                <a:solidFill>
                  <a:schemeClr val="tx1">
                    <a:tint val="75000"/>
                  </a:schemeClr>
                </a:solidFill>
              </a:defRPr>
            </a:lvl8pPr>
            <a:lvl9pPr marL="4355104"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2014</a:t>
            </a:r>
          </a:p>
        </p:txBody>
      </p:sp>
      <p:sp>
        <p:nvSpPr>
          <p:cNvPr id="9" name="Title 1"/>
          <p:cNvSpPr>
            <a:spLocks noGrp="1"/>
          </p:cNvSpPr>
          <p:nvPr>
            <p:ph type="ctrTitle" hasCustomPrompt="1"/>
          </p:nvPr>
        </p:nvSpPr>
        <p:spPr bwMode="gray">
          <a:xfrm>
            <a:off x="323999" y="324075"/>
            <a:ext cx="11547325" cy="1107996"/>
          </a:xfrm>
        </p:spPr>
        <p:txBody>
          <a:bodyPr anchor="t" anchorCtr="0">
            <a:noAutofit/>
          </a:bodyPr>
          <a:lstStyle>
            <a:lvl1pPr>
              <a:defRPr sz="3600">
                <a:solidFill>
                  <a:sysClr val="windowText" lastClr="000000"/>
                </a:solidFill>
                <a:latin typeface="+mj-lt"/>
              </a:defRPr>
            </a:lvl1pPr>
          </a:lstStyle>
          <a:p>
            <a:r>
              <a:rPr lang="en-US" sz="3600" dirty="0" smtClean="0"/>
              <a:t>Alternate Presentation Title</a:t>
            </a:r>
            <a:br>
              <a:rPr lang="en-US" sz="3600" dirty="0" smtClean="0"/>
            </a:br>
            <a:r>
              <a:rPr lang="en-US" sz="3600" dirty="0" smtClean="0"/>
              <a:t>Breaks to Two Lines</a:t>
            </a:r>
            <a:endParaRPr lang="en-US" dirty="0"/>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
        <p:nvSpPr>
          <p:cNvPr id="5" name="Rectangle 4"/>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bwMode="gray">
      <p:bgRef idx="1001">
        <a:schemeClr val="bg1"/>
      </p:bgRef>
    </p:bg>
    <p:spTree>
      <p:nvGrpSpPr>
        <p:cNvPr id="1" name=""/>
        <p:cNvGrpSpPr/>
        <p:nvPr/>
      </p:nvGrpSpPr>
      <p:grpSpPr>
        <a:xfrm>
          <a:off x="0" y="0"/>
          <a:ext cx="0" cy="0"/>
          <a:chOff x="0" y="0"/>
          <a:chExt cx="0" cy="0"/>
        </a:xfrm>
      </p:grpSpPr>
      <p:sp>
        <p:nvSpPr>
          <p:cNvPr id="9" name="Rectangle 8"/>
          <p:cNvSpPr/>
          <p:nvPr userDrawn="1"/>
        </p:nvSpPr>
        <p:spPr bwMode="gray">
          <a:xfrm>
            <a:off x="324000" y="0"/>
            <a:ext cx="11545200" cy="2296057"/>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6" name="Picture 5"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38"/>
            <a:ext cx="11545200" cy="2135294"/>
          </a:xfrm>
          <a:solidFill>
            <a:schemeClr val="bg1">
              <a:lumMod val="95000"/>
            </a:schemeClr>
          </a:solidFill>
        </p:spPr>
        <p:txBody>
          <a:bodyPr tIns="600113" anchor="t" anchorCtr="0"/>
          <a:lstStyle>
            <a:lvl1pPr algn="ctr">
              <a:defRPr b="0"/>
            </a:lvl1pPr>
          </a:lstStyle>
          <a:p>
            <a:r>
              <a:rPr lang="en-US" smtClean="0"/>
              <a:t>Click icon to add picture</a:t>
            </a:r>
            <a:endParaRPr lang="en-US" dirty="0"/>
          </a:p>
        </p:txBody>
      </p:sp>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Divider page</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3507212"/>
            <a:ext cx="11545200" cy="620857"/>
          </a:xfrm>
        </p:spPr>
        <p:txBody>
          <a:bodyPr/>
          <a:lstStyle>
            <a:lvl1pPr>
              <a:spcBef>
                <a:spcPts val="1429"/>
              </a:spcBef>
              <a:defRPr sz="1900" b="0"/>
            </a:lvl1pPr>
          </a:lstStyle>
          <a:p>
            <a:r>
              <a:rPr lang="en-US" dirty="0" smtClean="0"/>
              <a:t>Subtitle if needed</a:t>
            </a:r>
          </a:p>
        </p:txBody>
      </p:sp>
      <p:pic>
        <p:nvPicPr>
          <p:cNvPr id="7" name="Picture 6"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5438" y="6083725"/>
            <a:ext cx="913247" cy="453600"/>
          </a:xfrm>
          <a:prstGeom prst="rect">
            <a:avLst/>
          </a:prstGeom>
          <a:noFill/>
          <a:ln>
            <a:noFill/>
          </a:ln>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966"/>
            <a:ext cx="11545200" cy="923330"/>
          </a:xfrm>
        </p:spPr>
        <p:txBody>
          <a:bodyPr anchor="t" anchorCtr="0">
            <a:noAutofit/>
          </a:bodyPr>
          <a:lstStyle>
            <a:lvl1pPr>
              <a:defRPr sz="6000">
                <a:solidFill>
                  <a:schemeClr val="tx1"/>
                </a:solidFill>
                <a:latin typeface="+mj-lt"/>
              </a:defRPr>
            </a:lvl1pPr>
          </a:lstStyle>
          <a:p>
            <a:r>
              <a:rPr lang="en-US" dirty="0" smtClean="0"/>
              <a:t>Thank you</a:t>
            </a:r>
            <a:endParaRPr lang="en-US" dirty="0"/>
          </a:p>
        </p:txBody>
      </p:sp>
      <p:sp>
        <p:nvSpPr>
          <p:cNvPr id="12" name="Rectangle 11"/>
          <p:cNvSpPr/>
          <p:nvPr userDrawn="1"/>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0" y="4236462"/>
            <a:ext cx="11545200" cy="1846659"/>
          </a:xfrm>
        </p:spPr>
        <p:txBody>
          <a:bodyPr anchor="b" anchorCtr="0">
            <a:noAutofit/>
          </a:bodyPr>
          <a:lstStyle>
            <a:lvl1pPr>
              <a:spcBef>
                <a:spcPts val="0"/>
              </a:spcBef>
              <a:defRPr sz="20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24000" y="478741"/>
            <a:ext cx="1826494" cy="907200"/>
          </a:xfrm>
          <a:prstGeom prst="rect">
            <a:avLst/>
          </a:prstGeom>
          <a:noFill/>
          <a:ln>
            <a:noFill/>
          </a:ln>
        </p:spPr>
      </p:pic>
      <p:sp>
        <p:nvSpPr>
          <p:cNvPr id="6" name="TextBox 5"/>
          <p:cNvSpPr txBox="1"/>
          <p:nvPr userDrawn="1"/>
        </p:nvSpPr>
        <p:spPr bwMode="black">
          <a:xfrm>
            <a:off x="324000" y="6622344"/>
            <a:ext cx="3775077" cy="153888"/>
          </a:xfrm>
          <a:prstGeom prst="rect">
            <a:avLst/>
          </a:prstGeom>
          <a:noFill/>
        </p:spPr>
        <p:txBody>
          <a:bodyPr wrap="none" lIns="0" tIns="0" rIns="0" bIns="0" rtlCol="0">
            <a:spAutoFit/>
          </a:bodyPr>
          <a:lstStyle/>
          <a:p>
            <a:pPr marL="133200" indent="-133200" algn="l">
              <a:buClr>
                <a:schemeClr val="tx1"/>
              </a:buClr>
              <a:buFont typeface="Arial" pitchFamily="34" charset="0"/>
              <a:buChar char="©"/>
              <a:tabLst/>
            </a:pPr>
            <a:r>
              <a:rPr lang="en-US" sz="1000" noProof="0" dirty="0" smtClean="0">
                <a:solidFill>
                  <a:schemeClr val="tx1"/>
                </a:solidFill>
              </a:rPr>
              <a:t>2014 SAP SE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0" y="1692392"/>
            <a:ext cx="11545200" cy="3832705"/>
          </a:xfrm>
        </p:spPr>
        <p:txBody>
          <a:bodyPr>
            <a:noAutofit/>
          </a:bodyPr>
          <a:lstStyle>
            <a:lvl1pPr marL="0" marR="0" indent="0" algn="l" defTabSz="1088776" rtl="0" eaLnBrk="1" fontAlgn="auto" latinLnBrk="0" hangingPunct="1">
              <a:lnSpc>
                <a:spcPct val="100000"/>
              </a:lnSpc>
              <a:spcBef>
                <a:spcPts val="1200"/>
              </a:spcBef>
              <a:spcAft>
                <a:spcPts val="0"/>
              </a:spcAft>
              <a:buClr>
                <a:schemeClr val="accent1"/>
              </a:buClr>
              <a:buSzPct val="80000"/>
              <a:buFontTx/>
              <a:buNone/>
              <a:tabLst/>
              <a:defRPr sz="2000" b="0"/>
            </a:lvl1pPr>
            <a:lvl2pPr marL="180000" marR="0" indent="-180000" algn="l" defTabSz="1088776" rtl="0" eaLnBrk="1" fontAlgn="auto" latinLnBrk="0" hangingPunct="1">
              <a:lnSpc>
                <a:spcPct val="100000"/>
              </a:lnSpc>
              <a:spcBef>
                <a:spcPts val="600"/>
              </a:spcBef>
              <a:spcAft>
                <a:spcPts val="0"/>
              </a:spcAft>
              <a:buClr>
                <a:schemeClr val="accent1"/>
              </a:buClr>
              <a:buSzPct val="100000"/>
              <a:buFont typeface="Wingdings" pitchFamily="2" charset="2"/>
              <a:buChar char=""/>
              <a:tabLst/>
              <a:defRPr sz="1800"/>
            </a:lvl2pPr>
            <a:lvl3pPr marL="360000" marR="0" indent="-179388" algn="l" defTabSz="1088776" rtl="0" eaLnBrk="1" fontAlgn="auto" latinLnBrk="0" hangingPunct="1">
              <a:lnSpc>
                <a:spcPct val="100000"/>
              </a:lnSpc>
              <a:spcBef>
                <a:spcPts val="400"/>
              </a:spcBef>
              <a:spcAft>
                <a:spcPts val="0"/>
              </a:spcAft>
              <a:buClr>
                <a:schemeClr val="accent2"/>
              </a:buClr>
              <a:buSzPct val="100000"/>
              <a:buFont typeface="Arial" pitchFamily="34" charset="0"/>
              <a:buChar char="–"/>
              <a:tabLst/>
              <a:defRPr sz="1800" baseline="0"/>
            </a:lvl3pPr>
            <a:lvl4pPr marL="540000" marR="0" indent="-180000" algn="l" defTabSz="1088776" rtl="0" eaLnBrk="1" fontAlgn="auto" latinLnBrk="0" hangingPunct="1">
              <a:lnSpc>
                <a:spcPct val="100000"/>
              </a:lnSpc>
              <a:spcBef>
                <a:spcPts val="250"/>
              </a:spcBef>
              <a:spcAft>
                <a:spcPts val="0"/>
              </a:spcAft>
              <a:buClr>
                <a:schemeClr val="accent2"/>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smtClean="0"/>
              <a:t>Agenda Item/Divider Headline</a:t>
            </a:r>
          </a:p>
          <a:p>
            <a:pPr lvl="1"/>
            <a:r>
              <a:rPr lang="en-US" dirty="0" smtClean="0"/>
              <a:t>Details</a:t>
            </a:r>
          </a:p>
          <a:p>
            <a:pPr lvl="2"/>
            <a:r>
              <a:rPr lang="en-US" dirty="0" smtClean="0"/>
              <a:t>Third Level</a:t>
            </a:r>
          </a:p>
          <a:p>
            <a:pPr lvl="3"/>
            <a:r>
              <a:rPr lang="en-US" dirty="0" smtClean="0"/>
              <a:t>Fourth Level</a:t>
            </a:r>
          </a:p>
          <a:p>
            <a:endParaRPr lang="en-US"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24000" y="324075"/>
            <a:ext cx="11545200" cy="756175"/>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324000" y="1691079"/>
            <a:ext cx="11545200" cy="4392042"/>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33" name="Rectangle 32"/>
          <p:cNvSpPr/>
          <p:nvPr/>
        </p:nvSpPr>
        <p:spPr bwMode="gray">
          <a:xfrm>
            <a:off x="324000" y="0"/>
            <a:ext cx="11545200" cy="162038"/>
          </a:xfrm>
          <a:prstGeom prst="rect">
            <a:avLst/>
          </a:prstGeom>
          <a:solidFill>
            <a:schemeClr val="accent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8" name="Straight Connector 7"/>
          <p:cNvCxnSpPr/>
          <p:nvPr/>
        </p:nvCxnSpPr>
        <p:spPr>
          <a:xfrm>
            <a:off x="324000" y="1231485"/>
            <a:ext cx="115452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5" name="Rectangle 94"/>
          <p:cNvSpPr/>
          <p:nvPr/>
        </p:nvSpPr>
        <p:spPr bwMode="white">
          <a:xfrm>
            <a:off x="324000" y="6537251"/>
            <a:ext cx="11545200" cy="324075"/>
          </a:xfrm>
          <a:prstGeom prst="rect">
            <a:avLst/>
          </a:prstGeom>
          <a:solidFill>
            <a:schemeClr val="tx1"/>
          </a:solidFill>
          <a:ln w="9525" algn="ctr">
            <a:noFill/>
            <a:miter lim="800000"/>
            <a:headEnd/>
            <a:tailEnd/>
          </a:ln>
        </p:spPr>
        <p:txBody>
          <a:bodyPr lIns="107163" tIns="85730" rIns="107163" bIns="85730" rtlCol="0" anchor="ctr"/>
          <a:lstStyle/>
          <a:p>
            <a:pPr marR="0" algn="ctr" defTabSz="1088776" eaLnBrk="1" fontAlgn="base" latinLnBrk="0" hangingPunct="1">
              <a:lnSpc>
                <a:spcPct val="100000"/>
              </a:lnSpc>
              <a:spcBef>
                <a:spcPct val="50000"/>
              </a:spcBef>
              <a:spcAft>
                <a:spcPct val="0"/>
              </a:spcAft>
              <a:buClr>
                <a:srgbClr val="F0AB00"/>
              </a:buClr>
              <a:buSzPct val="80000"/>
              <a:tabLst/>
            </a:pPr>
            <a:endParaRPr kumimoji="0" lang="en-US" sz="19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0" name="TextBox 9"/>
          <p:cNvSpPr txBox="1"/>
          <p:nvPr/>
        </p:nvSpPr>
        <p:spPr bwMode="black">
          <a:xfrm>
            <a:off x="324000" y="6622344"/>
            <a:ext cx="3760650" cy="153888"/>
          </a:xfrm>
          <a:prstGeom prst="rect">
            <a:avLst/>
          </a:prstGeom>
          <a:noFill/>
        </p:spPr>
        <p:txBody>
          <a:bodyPr wrap="none" lIns="85730" tIns="0" rIns="0" bIns="0" rtlCol="0">
            <a:spAutoFit/>
          </a:bodyPr>
          <a:lstStyle/>
          <a:p>
            <a:pPr marL="133200" indent="-133200" algn="l">
              <a:buClr>
                <a:schemeClr val="bg1"/>
              </a:buClr>
              <a:buFont typeface="Arial" pitchFamily="34" charset="0"/>
              <a:buChar char="©"/>
              <a:tabLst/>
            </a:pPr>
            <a:r>
              <a:rPr lang="en-US" sz="1000" noProof="0" dirty="0" smtClean="0">
                <a:solidFill>
                  <a:schemeClr val="bg1"/>
                </a:solidFill>
              </a:rPr>
              <a:t>2015</a:t>
            </a:r>
            <a:r>
              <a:rPr lang="en-US" sz="1000" baseline="0" noProof="0" dirty="0" smtClean="0">
                <a:solidFill>
                  <a:schemeClr val="bg1"/>
                </a:solidFill>
              </a:rPr>
              <a:t> </a:t>
            </a:r>
            <a:r>
              <a:rPr lang="en-US" sz="1000" noProof="0" dirty="0" smtClean="0">
                <a:solidFill>
                  <a:schemeClr val="bg1"/>
                </a:solidFill>
              </a:rPr>
              <a:t>SAP SE or an SAP affiliate company. All rights reserved.</a:t>
            </a:r>
          </a:p>
        </p:txBody>
      </p:sp>
      <p:sp>
        <p:nvSpPr>
          <p:cNvPr id="34" name="TextBox 33"/>
          <p:cNvSpPr txBox="1"/>
          <p:nvPr/>
        </p:nvSpPr>
        <p:spPr bwMode="black">
          <a:xfrm>
            <a:off x="11624489" y="6622344"/>
            <a:ext cx="243661" cy="153888"/>
          </a:xfrm>
          <a:prstGeom prst="rect">
            <a:avLst/>
          </a:prstGeom>
          <a:noFill/>
        </p:spPr>
        <p:txBody>
          <a:bodyPr wrap="none" lIns="0" tIns="0" rIns="85730" bIns="0" rtlCol="0">
            <a:spAutoFit/>
          </a:bodyPr>
          <a:lstStyle/>
          <a:p>
            <a:pPr marL="111525" indent="-111525" algn="r">
              <a:buClr>
                <a:schemeClr val="accent2"/>
              </a:buClr>
              <a:buFont typeface="Arial" pitchFamily="34" charset="0"/>
              <a:buNone/>
            </a:pPr>
            <a:fld id="{0BDC132A-5C91-4078-9777-31DA19A62E0A}" type="slidenum">
              <a:rPr lang="en-US" sz="1000" baseline="0" noProof="0" smtClean="0">
                <a:solidFill>
                  <a:schemeClr val="bg1"/>
                </a:solidFill>
              </a:rPr>
              <a:pPr marL="111525" indent="-111525" algn="r">
                <a:buClr>
                  <a:schemeClr val="accent2"/>
                </a:buClr>
                <a:buFont typeface="Arial" pitchFamily="34" charset="0"/>
                <a:buNone/>
              </a:pPr>
              <a:t>‹#›</a:t>
            </a:fld>
            <a:endParaRPr lang="en-US" sz="1000" noProof="0" dirty="0" smtClean="0">
              <a:solidFill>
                <a:schemeClr val="bg1"/>
              </a:solidFill>
            </a:endParaRPr>
          </a:p>
        </p:txBody>
      </p:sp>
      <p:sp>
        <p:nvSpPr>
          <p:cNvPr id="5" name="Information_Classification"/>
          <p:cNvSpPr txBox="1"/>
          <p:nvPr userDrawn="1"/>
        </p:nvSpPr>
        <p:spPr>
          <a:xfrm>
            <a:off x="10718800" y="6623893"/>
            <a:ext cx="554639" cy="153888"/>
          </a:xfrm>
          <a:prstGeom prst="rect">
            <a:avLst/>
          </a:prstGeom>
          <a:noFill/>
        </p:spPr>
        <p:txBody>
          <a:bodyPr vert="horz" wrap="none" lIns="0" tIns="0" rIns="0" bIns="0" rtlCol="0">
            <a:spAutoFit/>
          </a:bodyPr>
          <a:lstStyle/>
          <a:p>
            <a:pPr algn="l" fontAlgn="base">
              <a:spcBef>
                <a:spcPts val="600"/>
              </a:spcBef>
              <a:spcAft>
                <a:spcPct val="0"/>
              </a:spcAft>
              <a:buClr>
                <a:srgbClr val="F0AB00"/>
              </a:buClr>
              <a:buSzPct val="80000"/>
            </a:pPr>
            <a:r>
              <a:rPr kumimoji="0" lang="en-US" sz="1000" b="0" i="0" u="none" kern="0" baseline="0" dirty="0" smtClean="0">
                <a:solidFill>
                  <a:srgbClr val="FFFFFF"/>
                </a:solidFill>
                <a:latin typeface="Arial"/>
                <a:ea typeface="Arial Unicode MS"/>
                <a:cs typeface="Arial Unicode MS" pitchFamily="34" charset="-128"/>
                <a:sym typeface="Arial"/>
              </a:rPr>
              <a:t>Customer</a:t>
            </a:r>
          </a:p>
        </p:txBody>
      </p:sp>
    </p:spTree>
  </p:cSld>
  <p:clrMap bg1="lt1" tx1="dk1" bg2="lt2" tx2="dk2" accent1="accent1" accent2="accent2" accent3="accent3" accent4="accent4" accent5="accent5" accent6="accent6" hlink="hlink" folHlink="folHlink"/>
  <p:sldLayoutIdLst>
    <p:sldLayoutId id="2147483706" r:id="rId1"/>
    <p:sldLayoutId id="2147483707" r:id="rId2"/>
    <p:sldLayoutId id="2147483709" r:id="rId3"/>
    <p:sldLayoutId id="2147483708" r:id="rId4"/>
    <p:sldLayoutId id="2147483704" r:id="rId5"/>
    <p:sldLayoutId id="2147483689" r:id="rId6"/>
    <p:sldLayoutId id="2147483702" r:id="rId7"/>
    <p:sldLayoutId id="2147483684" r:id="rId8"/>
    <p:sldLayoutId id="2147483665" r:id="rId9"/>
    <p:sldLayoutId id="2147483683" r:id="rId10"/>
    <p:sldLayoutId id="2147483687" r:id="rId11"/>
    <p:sldLayoutId id="2147483710" r:id="rId12"/>
    <p:sldLayoutId id="2147483686" r:id="rId13"/>
    <p:sldLayoutId id="2147483669" r:id="rId14"/>
    <p:sldLayoutId id="2147483691" r:id="rId15"/>
    <p:sldLayoutId id="2147483688" r:id="rId16"/>
    <p:sldLayoutId id="2147483703" r:id="rId17"/>
    <p:sldLayoutId id="2147483685" r:id="rId18"/>
    <p:sldLayoutId id="2147483692" r:id="rId19"/>
    <p:sldLayoutId id="2147483674" r:id="rId20"/>
    <p:sldLayoutId id="2147483705" r:id="rId21"/>
    <p:sldLayoutId id="2147483712" r:id="rId22"/>
    <p:sldLayoutId id="2147483713" r:id="rId23"/>
    <p:sldLayoutId id="2147483714" r:id="rId24"/>
  </p:sldLayoutIdLst>
  <p:hf hdr="0" ftr="0" dt="0"/>
  <p:txStyles>
    <p:titleStyle>
      <a:lvl1pPr algn="l" defTabSz="1088776" rtl="0" eaLnBrk="1" latinLnBrk="0" hangingPunct="1">
        <a:spcBef>
          <a:spcPct val="0"/>
        </a:spcBef>
        <a:buNone/>
        <a:defRPr sz="2800" b="1" kern="1200">
          <a:solidFill>
            <a:schemeClr val="accent2"/>
          </a:solidFill>
          <a:latin typeface="+mj-lt"/>
          <a:ea typeface="+mj-ea"/>
          <a:cs typeface="+mj-cs"/>
        </a:defRPr>
      </a:lvl1pPr>
    </p:titleStyle>
    <p:bodyStyle>
      <a:lvl1pPr marL="0" indent="0" algn="l" defTabSz="1088776" rtl="0" eaLnBrk="1" latinLnBrk="0" hangingPunct="1">
        <a:spcBef>
          <a:spcPts val="2400"/>
        </a:spcBef>
        <a:buClr>
          <a:schemeClr val="accent1"/>
        </a:buClr>
        <a:buSzPct val="80000"/>
        <a:buFontTx/>
        <a:buNone/>
        <a:defRPr sz="2000" b="1" kern="1200">
          <a:solidFill>
            <a:schemeClr val="tx1"/>
          </a:solidFill>
          <a:latin typeface="+mn-lt"/>
          <a:ea typeface="+mn-ea"/>
          <a:cs typeface="+mn-cs"/>
        </a:defRPr>
      </a:lvl1pPr>
      <a:lvl2pPr marL="0" indent="0" algn="l" defTabSz="1088776" rtl="0" eaLnBrk="1" latinLnBrk="0" hangingPunct="1">
        <a:spcBef>
          <a:spcPts val="600"/>
        </a:spcBef>
        <a:buClr>
          <a:schemeClr val="accent1"/>
        </a:buClr>
        <a:buSzPct val="80000"/>
        <a:buFont typeface="Wingdings" pitchFamily="2" charset="2"/>
        <a:buNone/>
        <a:defRPr sz="2000" kern="1200">
          <a:solidFill>
            <a:schemeClr val="tx1"/>
          </a:solidFill>
          <a:latin typeface="+mn-lt"/>
          <a:ea typeface="+mn-ea"/>
          <a:cs typeface="+mn-cs"/>
        </a:defRPr>
      </a:lvl2pPr>
      <a:lvl3pPr marL="180000" indent="-180000" algn="l" defTabSz="1088776" rtl="0" eaLnBrk="1" latinLnBrk="0" hangingPunct="1">
        <a:spcBef>
          <a:spcPts val="400"/>
        </a:spcBef>
        <a:buClr>
          <a:schemeClr val="accent1"/>
        </a:buClr>
        <a:buSzPct val="100000"/>
        <a:buFont typeface="Wingdings" pitchFamily="2" charset="2"/>
        <a:buChar char=""/>
        <a:defRPr sz="1800" kern="1200">
          <a:solidFill>
            <a:schemeClr val="tx1"/>
          </a:solidFill>
          <a:latin typeface="+mn-lt"/>
          <a:ea typeface="+mn-ea"/>
          <a:cs typeface="+mn-cs"/>
        </a:defRPr>
      </a:lvl3pPr>
      <a:lvl4pPr marL="360000" indent="-180000" algn="l" defTabSz="1088776" rtl="0" eaLnBrk="1" latinLnBrk="0" hangingPunct="1">
        <a:spcBef>
          <a:spcPts val="400"/>
        </a:spcBef>
        <a:buClr>
          <a:schemeClr val="accent2"/>
        </a:buClr>
        <a:buSzPct val="100000"/>
        <a:buFont typeface="Arial" pitchFamily="34" charset="0"/>
        <a:buChar char="–"/>
        <a:defRPr sz="1800" kern="1200">
          <a:solidFill>
            <a:schemeClr val="tx1"/>
          </a:solidFill>
          <a:latin typeface="+mn-lt"/>
          <a:ea typeface="+mn-ea"/>
          <a:cs typeface="+mn-cs"/>
        </a:defRPr>
      </a:lvl4pPr>
      <a:lvl5pPr marL="540000" indent="-180000" algn="l" defTabSz="1088776" rtl="0" eaLnBrk="1" latinLnBrk="0" hangingPunct="1">
        <a:spcBef>
          <a:spcPts val="250"/>
        </a:spcBef>
        <a:buClr>
          <a:schemeClr val="accent2"/>
        </a:buClr>
        <a:buSzPct val="100000"/>
        <a:buFont typeface="Courier New" pitchFamily="49" charset="0"/>
        <a:buChar char="o"/>
        <a:defRPr sz="1600" kern="1200">
          <a:solidFill>
            <a:schemeClr val="tx1"/>
          </a:solidFill>
          <a:latin typeface="+mn-lt"/>
          <a:ea typeface="+mn-ea"/>
          <a:cs typeface="+mn-cs"/>
        </a:defRPr>
      </a:lvl5pPr>
      <a:lvl6pPr marL="2994134"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8522"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910"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7298" indent="-272194" algn="l" defTabSz="1088776"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776" rtl="0" eaLnBrk="1" latinLnBrk="0" hangingPunct="1">
        <a:defRPr sz="2100" kern="1200">
          <a:solidFill>
            <a:schemeClr val="tx1"/>
          </a:solidFill>
          <a:latin typeface="+mn-lt"/>
          <a:ea typeface="+mn-ea"/>
          <a:cs typeface="+mn-cs"/>
        </a:defRPr>
      </a:lvl1pPr>
      <a:lvl2pPr marL="544388" algn="l" defTabSz="1088776" rtl="0" eaLnBrk="1" latinLnBrk="0" hangingPunct="1">
        <a:defRPr sz="2100" kern="1200">
          <a:solidFill>
            <a:schemeClr val="tx1"/>
          </a:solidFill>
          <a:latin typeface="+mn-lt"/>
          <a:ea typeface="+mn-ea"/>
          <a:cs typeface="+mn-cs"/>
        </a:defRPr>
      </a:lvl2pPr>
      <a:lvl3pPr marL="1088776" algn="l" defTabSz="1088776" rtl="0" eaLnBrk="1" latinLnBrk="0" hangingPunct="1">
        <a:defRPr sz="2100" kern="1200">
          <a:solidFill>
            <a:schemeClr val="tx1"/>
          </a:solidFill>
          <a:latin typeface="+mn-lt"/>
          <a:ea typeface="+mn-ea"/>
          <a:cs typeface="+mn-cs"/>
        </a:defRPr>
      </a:lvl3pPr>
      <a:lvl4pPr marL="1633164" algn="l" defTabSz="1088776" rtl="0" eaLnBrk="1" latinLnBrk="0" hangingPunct="1">
        <a:defRPr sz="2100" kern="1200">
          <a:solidFill>
            <a:schemeClr val="tx1"/>
          </a:solidFill>
          <a:latin typeface="+mn-lt"/>
          <a:ea typeface="+mn-ea"/>
          <a:cs typeface="+mn-cs"/>
        </a:defRPr>
      </a:lvl4pPr>
      <a:lvl5pPr marL="2177552" algn="l" defTabSz="1088776" rtl="0" eaLnBrk="1" latinLnBrk="0" hangingPunct="1">
        <a:defRPr sz="2100" kern="1200">
          <a:solidFill>
            <a:schemeClr val="tx1"/>
          </a:solidFill>
          <a:latin typeface="+mn-lt"/>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3.emf"/><Relationship Id="rId2" Type="http://schemas.openxmlformats.org/officeDocument/2006/relationships/tags" Target="../tags/tag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jpeg"/><Relationship Id="rId4" Type="http://schemas.openxmlformats.org/officeDocument/2006/relationships/notesSlide" Target="../notesSlides/notesSlide1.xml"/><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2.xml"/><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2.xml"/><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0.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0.xml"/><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6.png"/><Relationship Id="rId2" Type="http://schemas.openxmlformats.org/officeDocument/2006/relationships/notesSlide" Target="../notesSlides/notesSlide8.xml"/><Relationship Id="rId16"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4.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hyperlink" Target="../../Documents/Camtasia%20Studio/2013-02-25%20-%20JD%20Planner/JD%20Planner/JD%20Planner/JD%20Planner.mp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hyperlink" Target="../../Documents/Camtasia%20Studio/2013-02-25%20-%20JD%20Planner/JD%20Planner/JD%20Planner/JD%20Planner.mp4" TargetMode="External"/><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9.xml"/><Relationship Id="rId16" Type="http://schemas.openxmlformats.org/officeDocument/2006/relationships/image" Target="../media/image76.png"/><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5.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6.png"/></Relationships>
</file>

<file path=ppt/slides/_rels/slide2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84.png"/><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13" Type="http://schemas.openxmlformats.org/officeDocument/2006/relationships/image" Target="../media/image96.gif"/><Relationship Id="rId18" Type="http://schemas.openxmlformats.org/officeDocument/2006/relationships/image" Target="../media/image101.jpeg"/><Relationship Id="rId26" Type="http://schemas.openxmlformats.org/officeDocument/2006/relationships/image" Target="../media/image109.png"/><Relationship Id="rId39" Type="http://schemas.openxmlformats.org/officeDocument/2006/relationships/image" Target="../media/image122.png"/><Relationship Id="rId3" Type="http://schemas.openxmlformats.org/officeDocument/2006/relationships/image" Target="../media/image86.jpeg"/><Relationship Id="rId21" Type="http://schemas.openxmlformats.org/officeDocument/2006/relationships/image" Target="../media/image104.png"/><Relationship Id="rId34" Type="http://schemas.openxmlformats.org/officeDocument/2006/relationships/image" Target="../media/image117.png"/><Relationship Id="rId42" Type="http://schemas.openxmlformats.org/officeDocument/2006/relationships/image" Target="../media/image125.gif"/><Relationship Id="rId47" Type="http://schemas.openxmlformats.org/officeDocument/2006/relationships/image" Target="../media/image130.png"/><Relationship Id="rId50" Type="http://schemas.openxmlformats.org/officeDocument/2006/relationships/image" Target="../media/image133.png"/><Relationship Id="rId7" Type="http://schemas.openxmlformats.org/officeDocument/2006/relationships/image" Target="../media/image90.gif"/><Relationship Id="rId12" Type="http://schemas.openxmlformats.org/officeDocument/2006/relationships/image" Target="../media/image95.png"/><Relationship Id="rId17" Type="http://schemas.openxmlformats.org/officeDocument/2006/relationships/image" Target="../media/image100.png"/><Relationship Id="rId25" Type="http://schemas.openxmlformats.org/officeDocument/2006/relationships/image" Target="../media/image108.png"/><Relationship Id="rId33" Type="http://schemas.openxmlformats.org/officeDocument/2006/relationships/image" Target="../media/image116.png"/><Relationship Id="rId38" Type="http://schemas.openxmlformats.org/officeDocument/2006/relationships/image" Target="../media/image121.png"/><Relationship Id="rId46" Type="http://schemas.openxmlformats.org/officeDocument/2006/relationships/image" Target="../media/image129.png"/><Relationship Id="rId2" Type="http://schemas.openxmlformats.org/officeDocument/2006/relationships/image" Target="../media/image85.gif"/><Relationship Id="rId16" Type="http://schemas.openxmlformats.org/officeDocument/2006/relationships/image" Target="../media/image99.jpeg"/><Relationship Id="rId20" Type="http://schemas.openxmlformats.org/officeDocument/2006/relationships/image" Target="../media/image103.gif"/><Relationship Id="rId29" Type="http://schemas.openxmlformats.org/officeDocument/2006/relationships/image" Target="../media/image112.png"/><Relationship Id="rId41" Type="http://schemas.openxmlformats.org/officeDocument/2006/relationships/image" Target="../media/image124.png"/><Relationship Id="rId1" Type="http://schemas.openxmlformats.org/officeDocument/2006/relationships/slideLayout" Target="../slideLayouts/slideLayout23.xml"/><Relationship Id="rId6" Type="http://schemas.openxmlformats.org/officeDocument/2006/relationships/image" Target="../media/image89.gif"/><Relationship Id="rId11" Type="http://schemas.openxmlformats.org/officeDocument/2006/relationships/image" Target="../media/image94.png"/><Relationship Id="rId24" Type="http://schemas.openxmlformats.org/officeDocument/2006/relationships/image" Target="../media/image107.png"/><Relationship Id="rId32" Type="http://schemas.openxmlformats.org/officeDocument/2006/relationships/image" Target="../media/image115.png"/><Relationship Id="rId37" Type="http://schemas.openxmlformats.org/officeDocument/2006/relationships/image" Target="../media/image120.png"/><Relationship Id="rId40" Type="http://schemas.openxmlformats.org/officeDocument/2006/relationships/image" Target="../media/image123.png"/><Relationship Id="rId45" Type="http://schemas.openxmlformats.org/officeDocument/2006/relationships/image" Target="../media/image128.png"/><Relationship Id="rId5" Type="http://schemas.openxmlformats.org/officeDocument/2006/relationships/image" Target="../media/image88.jpeg"/><Relationship Id="rId15" Type="http://schemas.openxmlformats.org/officeDocument/2006/relationships/image" Target="../media/image98.png"/><Relationship Id="rId23" Type="http://schemas.openxmlformats.org/officeDocument/2006/relationships/image" Target="../media/image106.png"/><Relationship Id="rId28" Type="http://schemas.openxmlformats.org/officeDocument/2006/relationships/image" Target="../media/image111.jpeg"/><Relationship Id="rId36" Type="http://schemas.openxmlformats.org/officeDocument/2006/relationships/image" Target="../media/image119.png"/><Relationship Id="rId49" Type="http://schemas.openxmlformats.org/officeDocument/2006/relationships/image" Target="../media/image132.png"/><Relationship Id="rId10" Type="http://schemas.openxmlformats.org/officeDocument/2006/relationships/image" Target="../media/image93.png"/><Relationship Id="rId19" Type="http://schemas.openxmlformats.org/officeDocument/2006/relationships/image" Target="../media/image102.png"/><Relationship Id="rId31" Type="http://schemas.openxmlformats.org/officeDocument/2006/relationships/image" Target="../media/image114.jpeg"/><Relationship Id="rId44" Type="http://schemas.openxmlformats.org/officeDocument/2006/relationships/image" Target="../media/image127.png"/><Relationship Id="rId52" Type="http://schemas.openxmlformats.org/officeDocument/2006/relationships/image" Target="../media/image135.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5.png"/><Relationship Id="rId27" Type="http://schemas.openxmlformats.org/officeDocument/2006/relationships/image" Target="../media/image110.png"/><Relationship Id="rId30" Type="http://schemas.openxmlformats.org/officeDocument/2006/relationships/image" Target="../media/image113.png"/><Relationship Id="rId35" Type="http://schemas.openxmlformats.org/officeDocument/2006/relationships/image" Target="../media/image118.jpeg"/><Relationship Id="rId43" Type="http://schemas.openxmlformats.org/officeDocument/2006/relationships/image" Target="../media/image126.png"/><Relationship Id="rId48" Type="http://schemas.openxmlformats.org/officeDocument/2006/relationships/image" Target="../media/image131.png"/><Relationship Id="rId8" Type="http://schemas.openxmlformats.org/officeDocument/2006/relationships/image" Target="../media/image91.png"/><Relationship Id="rId51" Type="http://schemas.openxmlformats.org/officeDocument/2006/relationships/image" Target="../media/image134.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37.emf"/><Relationship Id="rId1" Type="http://schemas.openxmlformats.org/officeDocument/2006/relationships/slideLayout" Target="../slideLayouts/slideLayout2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10.xml"/><Relationship Id="rId6" Type="http://schemas.openxmlformats.org/officeDocument/2006/relationships/image" Target="../media/image13.png"/><Relationship Id="rId5" Type="http://schemas.openxmlformats.org/officeDocument/2006/relationships/image" Target="../media/image12.jpe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microsoft.com/office/2007/relationships/hdphoto" Target="../media/hdphoto1.wdp"/><Relationship Id="rId3" Type="http://schemas.openxmlformats.org/officeDocument/2006/relationships/tags" Target="../tags/tag6.xml"/><Relationship Id="rId21" Type="http://schemas.openxmlformats.org/officeDocument/2006/relationships/image" Target="../media/image33.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jpeg"/><Relationship Id="rId25" Type="http://schemas.openxmlformats.org/officeDocument/2006/relationships/image" Target="../media/image1.png"/><Relationship Id="rId2" Type="http://schemas.openxmlformats.org/officeDocument/2006/relationships/tags" Target="../tags/tag5.xml"/><Relationship Id="rId16" Type="http://schemas.openxmlformats.org/officeDocument/2006/relationships/image" Target="../media/image29.jpeg"/><Relationship Id="rId20" Type="http://schemas.openxmlformats.org/officeDocument/2006/relationships/image" Target="../media/image32.jpeg"/><Relationship Id="rId1" Type="http://schemas.openxmlformats.org/officeDocument/2006/relationships/tags" Target="../tags/tag4.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6.png"/><Relationship Id="rId5" Type="http://schemas.openxmlformats.org/officeDocument/2006/relationships/image" Target="../media/image18.png"/><Relationship Id="rId15" Type="http://schemas.openxmlformats.org/officeDocument/2006/relationships/image" Target="../media/image28.jpeg"/><Relationship Id="rId23" Type="http://schemas.openxmlformats.org/officeDocument/2006/relationships/image" Target="../media/image35.png"/><Relationship Id="rId10" Type="http://schemas.openxmlformats.org/officeDocument/2006/relationships/image" Target="../media/image23.png"/><Relationship Id="rId19" Type="http://schemas.openxmlformats.org/officeDocument/2006/relationships/image" Target="../media/image31.jpeg"/><Relationship Id="rId4" Type="http://schemas.openxmlformats.org/officeDocument/2006/relationships/slideLayout" Target="../slideLayouts/slideLayout23.xml"/><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6.png"/><Relationship Id="rId26" Type="http://schemas.openxmlformats.org/officeDocument/2006/relationships/image" Target="../media/image31.jpeg"/><Relationship Id="rId3" Type="http://schemas.openxmlformats.org/officeDocument/2006/relationships/tags" Target="../tags/tag9.xml"/><Relationship Id="rId21" Type="http://schemas.openxmlformats.org/officeDocument/2006/relationships/image" Target="../media/image37.png"/><Relationship Id="rId7" Type="http://schemas.openxmlformats.org/officeDocument/2006/relationships/slideLayout" Target="../slideLayouts/slideLayout23.xml"/><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41.png"/><Relationship Id="rId2" Type="http://schemas.openxmlformats.org/officeDocument/2006/relationships/tags" Target="../tags/tag8.xml"/><Relationship Id="rId16" Type="http://schemas.openxmlformats.org/officeDocument/2006/relationships/image" Target="../media/image36.png"/><Relationship Id="rId20" Type="http://schemas.openxmlformats.org/officeDocument/2006/relationships/image" Target="../media/image35.png"/><Relationship Id="rId29" Type="http://schemas.microsoft.com/office/2007/relationships/hdphoto" Target="../media/hdphoto1.wdp"/><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18.png"/><Relationship Id="rId24" Type="http://schemas.openxmlformats.org/officeDocument/2006/relationships/image" Target="../media/image40.jpeg"/><Relationship Id="rId5" Type="http://schemas.openxmlformats.org/officeDocument/2006/relationships/tags" Target="../tags/tag11.xml"/><Relationship Id="rId15" Type="http://schemas.openxmlformats.org/officeDocument/2006/relationships/image" Target="../media/image34.png"/><Relationship Id="rId23" Type="http://schemas.openxmlformats.org/officeDocument/2006/relationships/image" Target="../media/image39.png"/><Relationship Id="rId28" Type="http://schemas.openxmlformats.org/officeDocument/2006/relationships/image" Target="../media/image30.jpeg"/><Relationship Id="rId10" Type="http://schemas.openxmlformats.org/officeDocument/2006/relationships/image" Target="../media/image24.png"/><Relationship Id="rId19" Type="http://schemas.openxmlformats.org/officeDocument/2006/relationships/image" Target="../media/image27.png"/><Relationship Id="rId31" Type="http://schemas.openxmlformats.org/officeDocument/2006/relationships/image" Target="../media/image28.jpeg"/><Relationship Id="rId4" Type="http://schemas.openxmlformats.org/officeDocument/2006/relationships/tags" Target="../tags/tag10.xml"/><Relationship Id="rId9" Type="http://schemas.openxmlformats.org/officeDocument/2006/relationships/image" Target="../media/image22.png"/><Relationship Id="rId14" Type="http://schemas.openxmlformats.org/officeDocument/2006/relationships/image" Target="../media/image33.png"/><Relationship Id="rId22" Type="http://schemas.openxmlformats.org/officeDocument/2006/relationships/image" Target="../media/image38.jpeg"/><Relationship Id="rId27" Type="http://schemas.openxmlformats.org/officeDocument/2006/relationships/image" Target="../media/image29.jpeg"/><Relationship Id="rId30" Type="http://schemas.openxmlformats.org/officeDocument/2006/relationships/image" Target="../media/image32.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C:\Users\i056212\Desktop\153129_779430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2195175" cy="685958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1398303833"/>
              </p:ext>
            </p:extLst>
          </p:nvPr>
        </p:nvGraphicFramePr>
        <p:xfrm>
          <a:off x="2118" y="1589"/>
          <a:ext cx="2117" cy="1587"/>
        </p:xfrm>
        <a:graphic>
          <a:graphicData uri="http://schemas.openxmlformats.org/presentationml/2006/ole">
            <mc:AlternateContent xmlns:mc="http://schemas.openxmlformats.org/markup-compatibility/2006">
              <mc:Choice xmlns:v="urn:schemas-microsoft-com:vml" Requires="v">
                <p:oleObj spid="_x0000_s1142"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2118" y="1589"/>
                        <a:ext cx="2117" cy="1587"/>
                      </a:xfrm>
                      <a:prstGeom prst="rect">
                        <a:avLst/>
                      </a:prstGeom>
                    </p:spPr>
                  </p:pic>
                </p:oleObj>
              </mc:Fallback>
            </mc:AlternateContent>
          </a:graphicData>
        </a:graphic>
      </p:graphicFrame>
      <p:pic>
        <p:nvPicPr>
          <p:cNvPr id="6" name="Picture 5" descr="SAP_grad_R_pref.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8266" y="6083122"/>
            <a:ext cx="1222922" cy="454130"/>
          </a:xfrm>
          <a:prstGeom prst="rect">
            <a:avLst/>
          </a:prstGeom>
        </p:spPr>
      </p:pic>
      <p:sp>
        <p:nvSpPr>
          <p:cNvPr id="7" name="Rectangle 6"/>
          <p:cNvSpPr/>
          <p:nvPr/>
        </p:nvSpPr>
        <p:spPr bwMode="gray">
          <a:xfrm>
            <a:off x="432113" y="-8711"/>
            <a:ext cx="11330950" cy="162038"/>
          </a:xfrm>
          <a:prstGeom prst="rect">
            <a:avLst/>
          </a:prstGeom>
          <a:solidFill>
            <a:schemeClr val="accent1"/>
          </a:solidFill>
          <a:ln w="9525"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900" kern="0" dirty="0">
              <a:solidFill>
                <a:srgbClr val="000000"/>
              </a:solidFill>
              <a:ea typeface="Arial Unicode MS" pitchFamily="34" charset="-128"/>
              <a:cs typeface="Arial Unicode MS" pitchFamily="34" charset="-128"/>
            </a:endParaRPr>
          </a:p>
        </p:txBody>
      </p:sp>
      <p:sp>
        <p:nvSpPr>
          <p:cNvPr id="12" name="Rectangle 11"/>
          <p:cNvSpPr/>
          <p:nvPr/>
        </p:nvSpPr>
        <p:spPr bwMode="gray">
          <a:xfrm>
            <a:off x="432113" y="156798"/>
            <a:ext cx="11330950" cy="1627124"/>
          </a:xfrm>
          <a:prstGeom prst="rect">
            <a:avLst/>
          </a:prstGeom>
          <a:solidFill>
            <a:schemeClr val="bg1">
              <a:alpha val="75000"/>
            </a:schemeClr>
          </a:solidFill>
          <a:ln w="6350" algn="ctr">
            <a:noFill/>
            <a:miter lim="800000"/>
            <a:headEnd/>
            <a:tailEnd/>
          </a:ln>
        </p:spPr>
        <p:txBody>
          <a:bodyPr lIns="107145" tIns="85715" rIns="107145" bIns="8571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 name="Title 1"/>
          <p:cNvSpPr>
            <a:spLocks noGrp="1"/>
          </p:cNvSpPr>
          <p:nvPr>
            <p:ph type="title"/>
          </p:nvPr>
        </p:nvSpPr>
        <p:spPr>
          <a:xfrm>
            <a:off x="552145" y="324076"/>
            <a:ext cx="11042875" cy="986412"/>
          </a:xfrm>
        </p:spPr>
        <p:txBody>
          <a:bodyPr/>
          <a:lstStyle/>
          <a:p>
            <a:r>
              <a:rPr lang="zh-CN" altLang="en-US" sz="3600" dirty="0">
                <a:solidFill>
                  <a:sysClr val="windowText" lastClr="000000"/>
                </a:solidFill>
              </a:rPr>
              <a:t>合力</a:t>
            </a:r>
            <a:r>
              <a:rPr lang="zh-CN" altLang="en-US" sz="3600" dirty="0" smtClean="0">
                <a:solidFill>
                  <a:sysClr val="windowText" lastClr="000000"/>
                </a:solidFill>
              </a:rPr>
              <a:t>售后配件电商平台建设方案建议书</a:t>
            </a:r>
            <a:r>
              <a:rPr lang="en-US" altLang="zh-CN" sz="3600" dirty="0" smtClean="0">
                <a:solidFill>
                  <a:sysClr val="windowText" lastClr="000000"/>
                </a:solidFill>
              </a:rPr>
              <a:t/>
            </a:r>
            <a:br>
              <a:rPr lang="en-US" altLang="zh-CN" sz="3600" dirty="0" smtClean="0">
                <a:solidFill>
                  <a:sysClr val="windowText" lastClr="000000"/>
                </a:solidFill>
              </a:rPr>
            </a:br>
            <a:r>
              <a:rPr lang="en-US" altLang="zh-CN" sz="3600" dirty="0" smtClean="0">
                <a:solidFill>
                  <a:sysClr val="windowText" lastClr="000000"/>
                </a:solidFill>
              </a:rPr>
              <a:t/>
            </a:r>
            <a:br>
              <a:rPr lang="en-US" altLang="zh-CN" sz="3600" dirty="0" smtClean="0">
                <a:solidFill>
                  <a:sysClr val="windowText" lastClr="000000"/>
                </a:solidFill>
              </a:rPr>
            </a:br>
            <a:r>
              <a:rPr lang="en-US" altLang="zh-CN" sz="2000" dirty="0" smtClean="0">
                <a:solidFill>
                  <a:sysClr val="windowText" lastClr="000000"/>
                </a:solidFill>
              </a:rPr>
              <a:t>SAP</a:t>
            </a:r>
            <a:r>
              <a:rPr lang="zh-CN" altLang="en-US" sz="2000" dirty="0" smtClean="0">
                <a:solidFill>
                  <a:sysClr val="windowText" lastClr="000000"/>
                </a:solidFill>
              </a:rPr>
              <a:t>中国</a:t>
            </a:r>
            <a:r>
              <a:rPr lang="en-US" altLang="zh-CN" sz="2000" dirty="0" smtClean="0">
                <a:solidFill>
                  <a:sysClr val="windowText" lastClr="000000"/>
                </a:solidFill>
              </a:rPr>
              <a:t>	2015.5.12</a:t>
            </a:r>
            <a:r>
              <a:rPr lang="en-US" sz="3600" dirty="0">
                <a:solidFill>
                  <a:sysClr val="windowText" lastClr="000000"/>
                </a:solidFill>
              </a:rPr>
              <a:t/>
            </a:r>
            <a:br>
              <a:rPr lang="en-US" sz="3600" dirty="0">
                <a:solidFill>
                  <a:sysClr val="windowText" lastClr="000000"/>
                </a:solidFill>
              </a:rPr>
            </a:br>
            <a:endParaRPr lang="en-US" sz="2400" b="0" dirty="0"/>
          </a:p>
        </p:txBody>
      </p:sp>
      <p:pic>
        <p:nvPicPr>
          <p:cNvPr id="1034"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29388" y="1369483"/>
            <a:ext cx="27336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5621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2867" y="1847887"/>
            <a:ext cx="4538662" cy="3005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9644" y="243659"/>
            <a:ext cx="9795638" cy="571632"/>
          </a:xfrm>
        </p:spPr>
        <p:txBody>
          <a:bodyPr/>
          <a:lstStyle/>
          <a:p>
            <a:r>
              <a:rPr lang="zh-CN" altLang="en-US" sz="2800" dirty="0"/>
              <a:t>业务场景：网点用户登录，通过</a:t>
            </a:r>
            <a:r>
              <a:rPr lang="en-US" altLang="zh-CN" sz="2800" dirty="0"/>
              <a:t>Vin</a:t>
            </a:r>
            <a:r>
              <a:rPr lang="zh-CN" altLang="en-US" sz="2800" dirty="0"/>
              <a:t>号进行配件查询及下单</a:t>
            </a:r>
            <a:endParaRPr lang="en-US" sz="2800" dirty="0"/>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867" y="2980258"/>
            <a:ext cx="4280958" cy="3371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742" y="1291682"/>
            <a:ext cx="5702796" cy="1773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02867" y="1430867"/>
            <a:ext cx="3683000"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400" kern="0" dirty="0" smtClean="0">
                <a:ea typeface="Arial Unicode MS" pitchFamily="34" charset="-128"/>
                <a:cs typeface="Arial Unicode MS" pitchFamily="34" charset="-128"/>
              </a:rPr>
              <a:t>通过车辆号</a:t>
            </a:r>
            <a:r>
              <a:rPr lang="en-US" altLang="zh-CN" sz="1400" kern="0" dirty="0" smtClean="0">
                <a:ea typeface="Arial Unicode MS" pitchFamily="34" charset="-128"/>
                <a:cs typeface="Arial Unicode MS" pitchFamily="34" charset="-128"/>
              </a:rPr>
              <a:t>VIN</a:t>
            </a:r>
            <a:r>
              <a:rPr lang="zh-CN" altLang="en-US" sz="1400" kern="0" dirty="0" smtClean="0">
                <a:ea typeface="Arial Unicode MS" pitchFamily="34" charset="-128"/>
                <a:cs typeface="Arial Unicode MS" pitchFamily="34" charset="-128"/>
              </a:rPr>
              <a:t>搜索，查询对应的配件</a:t>
            </a:r>
            <a:endParaRPr lang="en-US" sz="1400" kern="0" dirty="0" err="1" smtClean="0">
              <a:ea typeface="Arial Unicode MS" pitchFamily="34" charset="-128"/>
              <a:cs typeface="Arial Unicode MS" pitchFamily="34" charset="-128"/>
            </a:endParaRPr>
          </a:p>
        </p:txBody>
      </p:sp>
      <p:sp>
        <p:nvSpPr>
          <p:cNvPr id="9" name="TextBox 8"/>
          <p:cNvSpPr txBox="1"/>
          <p:nvPr/>
        </p:nvSpPr>
        <p:spPr>
          <a:xfrm>
            <a:off x="499539" y="3440854"/>
            <a:ext cx="3683000"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400" kern="0" dirty="0" smtClean="0">
                <a:ea typeface="Arial Unicode MS" pitchFamily="34" charset="-128"/>
                <a:cs typeface="Arial Unicode MS" pitchFamily="34" charset="-128"/>
              </a:rPr>
              <a:t>精确定位到对应车辆</a:t>
            </a:r>
            <a:endParaRPr lang="en-US" sz="1400" kern="0" dirty="0" err="1" smtClean="0">
              <a:ea typeface="Arial Unicode MS" pitchFamily="34" charset="-128"/>
              <a:cs typeface="Arial Unicode MS" pitchFamily="34" charset="-128"/>
            </a:endParaRPr>
          </a:p>
        </p:txBody>
      </p:sp>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738" y="3907367"/>
            <a:ext cx="5474800" cy="17737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930467" y="2980258"/>
            <a:ext cx="990600" cy="646331"/>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400" kern="0">
                <a:ea typeface="Arial Unicode MS" pitchFamily="34" charset="-128"/>
                <a:cs typeface="Arial Unicode MS" pitchFamily="34" charset="-128"/>
              </a:defRPr>
            </a:lvl1pPr>
          </a:lstStyle>
          <a:p>
            <a:r>
              <a:rPr lang="zh-CN" altLang="en-US" dirty="0"/>
              <a:t>支持</a:t>
            </a:r>
            <a:r>
              <a:rPr lang="en-US" dirty="0"/>
              <a:t>3D</a:t>
            </a:r>
            <a:r>
              <a:rPr lang="zh-CN" altLang="en-US" dirty="0"/>
              <a:t>选择下</a:t>
            </a:r>
            <a:r>
              <a:rPr lang="zh-CN" altLang="en-US" dirty="0" smtClean="0"/>
              <a:t>单，</a:t>
            </a:r>
            <a:r>
              <a:rPr lang="en-US" altLang="zh-CN" dirty="0" smtClean="0"/>
              <a:t>3D</a:t>
            </a:r>
            <a:r>
              <a:rPr lang="zh-CN" altLang="en-US" dirty="0" smtClean="0"/>
              <a:t>文件来自</a:t>
            </a:r>
            <a:r>
              <a:rPr lang="en-US" altLang="zh-CN" dirty="0" smtClean="0"/>
              <a:t>PLM</a:t>
            </a:r>
            <a:endParaRPr lang="en-US" dirty="0"/>
          </a:p>
        </p:txBody>
      </p:sp>
      <p:sp>
        <p:nvSpPr>
          <p:cNvPr id="8" name="TextBox 7"/>
          <p:cNvSpPr txBox="1"/>
          <p:nvPr/>
        </p:nvSpPr>
        <p:spPr>
          <a:xfrm>
            <a:off x="10789920" y="1646311"/>
            <a:ext cx="1131147" cy="430887"/>
          </a:xfrm>
          <a:prstGeom prst="rect">
            <a:avLst/>
          </a:prstGeom>
          <a:noFill/>
        </p:spPr>
        <p:txBody>
          <a:bodyPr wrap="square" lIns="0" tIns="0" rIns="0" bIns="0" rtlCol="0">
            <a:spAutoFit/>
          </a:bodyPr>
          <a:lstStyle>
            <a:defPPr>
              <a:defRPr lang="de-DE"/>
            </a:defPPr>
            <a:lvl1pPr fontAlgn="base">
              <a:spcBef>
                <a:spcPts val="600"/>
              </a:spcBef>
              <a:spcAft>
                <a:spcPct val="0"/>
              </a:spcAft>
              <a:buClr>
                <a:srgbClr val="F0AB00"/>
              </a:buClr>
              <a:buSzPct val="80000"/>
              <a:defRPr sz="1400" kern="0">
                <a:ea typeface="Arial Unicode MS" pitchFamily="34" charset="-128"/>
                <a:cs typeface="Arial Unicode MS" pitchFamily="34" charset="-128"/>
              </a:defRPr>
            </a:lvl1pPr>
          </a:lstStyle>
          <a:p>
            <a:r>
              <a:rPr lang="zh-CN" altLang="en-US" dirty="0"/>
              <a:t>产品描述信息来源</a:t>
            </a:r>
            <a:r>
              <a:rPr lang="en-US" altLang="zh-CN" dirty="0"/>
              <a:t>PCM</a:t>
            </a:r>
            <a:endParaRPr lang="en-US" dirty="0"/>
          </a:p>
        </p:txBody>
      </p:sp>
      <p:cxnSp>
        <p:nvCxnSpPr>
          <p:cNvPr id="12" name="Straight Arrow Connector 11"/>
          <p:cNvCxnSpPr/>
          <p:nvPr/>
        </p:nvCxnSpPr>
        <p:spPr>
          <a:xfrm flipH="1">
            <a:off x="10541529" y="2178303"/>
            <a:ext cx="504296" cy="38201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3535680" y="1538589"/>
            <a:ext cx="2334858" cy="107722"/>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243247" y="3401533"/>
            <a:ext cx="3254581" cy="55399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smtClean="0">
                <a:ea typeface="Arial Unicode MS" pitchFamily="34" charset="-128"/>
                <a:cs typeface="Arial Unicode MS" pitchFamily="34" charset="-128"/>
              </a:rPr>
              <a:t>所有页面由业务人员通过</a:t>
            </a:r>
            <a:r>
              <a:rPr lang="en-US" altLang="zh-CN" sz="1800" kern="0" dirty="0" smtClean="0">
                <a:ea typeface="Arial Unicode MS" pitchFamily="34" charset="-128"/>
                <a:cs typeface="Arial Unicode MS" pitchFamily="34" charset="-128"/>
              </a:rPr>
              <a:t>WCMS</a:t>
            </a:r>
            <a:r>
              <a:rPr lang="zh-CN" altLang="en-US" sz="1800" kern="0" dirty="0" smtClean="0">
                <a:ea typeface="Arial Unicode MS" pitchFamily="34" charset="-128"/>
                <a:cs typeface="Arial Unicode MS" pitchFamily="34" charset="-128"/>
              </a:rPr>
              <a:t>进行编辑维护</a:t>
            </a:r>
            <a:endParaRPr lang="en-US" sz="1800" kern="0" dirty="0" err="1" smtClean="0">
              <a:ea typeface="Arial Unicode MS" pitchFamily="34" charset="-128"/>
              <a:cs typeface="Arial Unicode MS" pitchFamily="34" charset="-128"/>
            </a:endParaRPr>
          </a:p>
        </p:txBody>
      </p:sp>
      <p:sp>
        <p:nvSpPr>
          <p:cNvPr id="16" name="Oval 15"/>
          <p:cNvSpPr/>
          <p:nvPr/>
        </p:nvSpPr>
        <p:spPr bwMode="gray">
          <a:xfrm>
            <a:off x="1781175" y="1291682"/>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1</a:t>
            </a:r>
          </a:p>
        </p:txBody>
      </p:sp>
      <p:sp>
        <p:nvSpPr>
          <p:cNvPr id="21" name="Oval 20"/>
          <p:cNvSpPr/>
          <p:nvPr/>
        </p:nvSpPr>
        <p:spPr bwMode="gray">
          <a:xfrm>
            <a:off x="2723865" y="3371261"/>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2</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2" name="Oval 21"/>
          <p:cNvSpPr/>
          <p:nvPr/>
        </p:nvSpPr>
        <p:spPr bwMode="gray">
          <a:xfrm>
            <a:off x="9528704" y="1538589"/>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3</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166623767"/>
      </p:ext>
    </p:extLst>
  </p:cSld>
  <p:clrMapOvr>
    <a:masterClrMapping/>
  </p:clrMapOvr>
  <p:transition advClick="0">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016" y="2352419"/>
            <a:ext cx="2327699" cy="4071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326257" y="223339"/>
            <a:ext cx="11549068" cy="571632"/>
          </a:xfrm>
        </p:spPr>
        <p:txBody>
          <a:bodyPr/>
          <a:lstStyle/>
          <a:p>
            <a:r>
              <a:rPr lang="zh-CN" altLang="en-US" sz="2800" dirty="0"/>
              <a:t>业务场景：</a:t>
            </a:r>
            <a:r>
              <a:rPr lang="en-US" altLang="zh-CN" sz="2800" dirty="0" err="1"/>
              <a:t>Hybris</a:t>
            </a:r>
            <a:r>
              <a:rPr lang="en-US" altLang="zh-CN" sz="2800" dirty="0"/>
              <a:t> PCM</a:t>
            </a:r>
            <a:r>
              <a:rPr lang="zh-CN" altLang="en-US" sz="2800" dirty="0"/>
              <a:t>产品内容管理作为中台支持售后配件目录管理</a:t>
            </a:r>
            <a:endParaRPr lang="en-US" sz="2800" dirty="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759" y="3544520"/>
            <a:ext cx="4167187" cy="2566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5341" y="1340960"/>
            <a:ext cx="1613217" cy="413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2585085" y="1480185"/>
            <a:ext cx="164592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smtClean="0">
                <a:ea typeface="Arial Unicode MS" pitchFamily="34" charset="-128"/>
                <a:cs typeface="Arial Unicode MS" pitchFamily="34" charset="-128"/>
              </a:rPr>
              <a:t>产品目录</a:t>
            </a:r>
            <a:endParaRPr lang="en-US" sz="1800" kern="0" dirty="0" err="1" smtClean="0">
              <a:ea typeface="Arial Unicode MS" pitchFamily="34" charset="-128"/>
              <a:cs typeface="Arial Unicode MS" pitchFamily="34" charset="-128"/>
            </a:endParaRPr>
          </a:p>
        </p:txBody>
      </p:sp>
      <p:sp>
        <p:nvSpPr>
          <p:cNvPr id="5" name="TextBox 4"/>
          <p:cNvSpPr txBox="1"/>
          <p:nvPr/>
        </p:nvSpPr>
        <p:spPr>
          <a:xfrm>
            <a:off x="2990850" y="3169920"/>
            <a:ext cx="1076325"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smtClean="0">
                <a:ea typeface="Arial Unicode MS" pitchFamily="34" charset="-128"/>
                <a:cs typeface="Arial Unicode MS" pitchFamily="34" charset="-128"/>
              </a:rPr>
              <a:t>产品预览</a:t>
            </a:r>
            <a:endParaRPr lang="en-US" sz="1800" kern="0" dirty="0" err="1" smtClean="0">
              <a:ea typeface="Arial Unicode MS" pitchFamily="34" charset="-128"/>
              <a:cs typeface="Arial Unicode MS" pitchFamily="34" charset="-128"/>
            </a:endParaRPr>
          </a:p>
        </p:txBody>
      </p:sp>
      <p:sp>
        <p:nvSpPr>
          <p:cNvPr id="6" name="TextBox 5"/>
          <p:cNvSpPr txBox="1"/>
          <p:nvPr/>
        </p:nvSpPr>
        <p:spPr>
          <a:xfrm>
            <a:off x="5838825" y="1990469"/>
            <a:ext cx="137160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smtClean="0">
                <a:ea typeface="Arial Unicode MS" pitchFamily="34" charset="-128"/>
                <a:cs typeface="Arial Unicode MS" pitchFamily="34" charset="-128"/>
              </a:rPr>
              <a:t>产品信息管理</a:t>
            </a:r>
            <a:endParaRPr lang="en-US" sz="1800" kern="0" dirty="0" err="1" smtClean="0">
              <a:ea typeface="Arial Unicode MS" pitchFamily="34" charset="-128"/>
              <a:cs typeface="Arial Unicode MS" pitchFamily="34" charset="-128"/>
            </a:endParaRPr>
          </a:p>
        </p:txBody>
      </p:sp>
      <p:sp>
        <p:nvSpPr>
          <p:cNvPr id="11" name="Rectangle 10"/>
          <p:cNvSpPr/>
          <p:nvPr/>
        </p:nvSpPr>
        <p:spPr>
          <a:xfrm>
            <a:off x="7772400" y="1680983"/>
            <a:ext cx="2524125" cy="2723823"/>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panose="020B0604020202020204" pitchFamily="34" charset="0"/>
              <a:buChar char="•"/>
            </a:pPr>
            <a:r>
              <a:rPr lang="zh-CN" altLang="en-US" sz="1800" kern="0" dirty="0">
                <a:ea typeface="Arial Unicode MS" pitchFamily="34" charset="-128"/>
                <a:cs typeface="Arial Unicode MS" pitchFamily="34" charset="-128"/>
              </a:rPr>
              <a:t>多版本产品目录，支持不同经销商级别对应不同价格清单</a:t>
            </a: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zh-CN" altLang="en-US" sz="1800" kern="0" dirty="0">
                <a:ea typeface="Arial Unicode MS" pitchFamily="34" charset="-128"/>
                <a:cs typeface="Arial Unicode MS" pitchFamily="34" charset="-128"/>
              </a:rPr>
              <a:t>产品类别，属性及多媒体无限扩展</a:t>
            </a:r>
            <a:r>
              <a:rPr lang="en-US" sz="1800" kern="0" dirty="0">
                <a:ea typeface="Arial Unicode MS" pitchFamily="34" charset="-128"/>
                <a:cs typeface="Arial Unicode MS" pitchFamily="34" charset="-128"/>
              </a:rPr>
              <a:t> </a:t>
            </a:r>
          </a:p>
          <a:p>
            <a:pPr marL="285750" indent="-285750" fontAlgn="base">
              <a:spcBef>
                <a:spcPts val="600"/>
              </a:spcBef>
              <a:spcAft>
                <a:spcPct val="0"/>
              </a:spcAft>
              <a:buClr>
                <a:srgbClr val="F0AB00"/>
              </a:buClr>
              <a:buSzPct val="80000"/>
              <a:buFont typeface="Arial" panose="020B0604020202020204" pitchFamily="34" charset="0"/>
              <a:buChar char="•"/>
            </a:pPr>
            <a:r>
              <a:rPr lang="zh-CN" altLang="en-US" sz="1800" kern="0" dirty="0">
                <a:ea typeface="Arial Unicode MS" pitchFamily="34" charset="-128"/>
                <a:cs typeface="Arial Unicode MS" pitchFamily="34" charset="-128"/>
              </a:rPr>
              <a:t>支持电商</a:t>
            </a:r>
            <a:r>
              <a:rPr lang="zh-CN" altLang="en-US" sz="1800" kern="0" dirty="0" smtClean="0">
                <a:ea typeface="Arial Unicode MS" pitchFamily="34" charset="-128"/>
                <a:cs typeface="Arial Unicode MS" pitchFamily="34" charset="-128"/>
              </a:rPr>
              <a:t>平台实时修改</a:t>
            </a:r>
            <a:r>
              <a:rPr lang="zh-CN" altLang="en-US" sz="1800" kern="0" dirty="0">
                <a:ea typeface="Arial Unicode MS" pitchFamily="34" charset="-128"/>
                <a:cs typeface="Arial Unicode MS" pitchFamily="34" charset="-128"/>
              </a:rPr>
              <a:t>产品属性</a:t>
            </a:r>
            <a:r>
              <a:rPr lang="zh-CN" altLang="en-US" sz="1800" kern="0" dirty="0" smtClean="0">
                <a:ea typeface="Arial Unicode MS" pitchFamily="34" charset="-128"/>
                <a:cs typeface="Arial Unicode MS" pitchFamily="34" charset="-128"/>
              </a:rPr>
              <a:t>，即刻反映至前台</a:t>
            </a:r>
            <a:endParaRPr lang="en-US"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zh-CN" altLang="en-US" sz="1800" kern="0" dirty="0">
                <a:ea typeface="Arial Unicode MS" pitchFamily="34" charset="-128"/>
                <a:cs typeface="Arial Unicode MS" pitchFamily="34" charset="-128"/>
              </a:rPr>
              <a:t>全工作流业务协同</a:t>
            </a:r>
            <a:endParaRPr lang="en-US" sz="1800" kern="0" dirty="0">
              <a:ea typeface="Arial Unicode MS" pitchFamily="34" charset="-128"/>
              <a:cs typeface="Arial Unicode MS" pitchFamily="34" charset="-128"/>
            </a:endParaRPr>
          </a:p>
        </p:txBody>
      </p:sp>
      <p:sp>
        <p:nvSpPr>
          <p:cNvPr id="12" name="Oval 11"/>
          <p:cNvSpPr/>
          <p:nvPr/>
        </p:nvSpPr>
        <p:spPr bwMode="gray">
          <a:xfrm>
            <a:off x="1661632" y="1389924"/>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1</a:t>
            </a:r>
          </a:p>
        </p:txBody>
      </p:sp>
      <p:sp>
        <p:nvSpPr>
          <p:cNvPr id="13" name="Oval 12"/>
          <p:cNvSpPr/>
          <p:nvPr/>
        </p:nvSpPr>
        <p:spPr bwMode="gray">
          <a:xfrm>
            <a:off x="3700462" y="3551008"/>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2</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 name="Oval 13"/>
          <p:cNvSpPr/>
          <p:nvPr/>
        </p:nvSpPr>
        <p:spPr bwMode="gray">
          <a:xfrm>
            <a:off x="5385748" y="1912839"/>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3</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1836523162"/>
      </p:ext>
    </p:extLst>
  </p:cSld>
  <p:clrMapOvr>
    <a:masterClrMapping/>
  </p:clrMapOvr>
  <p:transition advClick="0">
    <p:split orient="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444" y="1620024"/>
            <a:ext cx="3498849"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251" y="3082111"/>
            <a:ext cx="6552113" cy="3333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a:spLocks noGrp="1"/>
          </p:cNvSpPr>
          <p:nvPr>
            <p:ph type="title"/>
          </p:nvPr>
        </p:nvSpPr>
        <p:spPr>
          <a:xfrm>
            <a:off x="314827" y="335487"/>
            <a:ext cx="11648573" cy="571632"/>
          </a:xfrm>
        </p:spPr>
        <p:txBody>
          <a:bodyPr vert="horz" lIns="0" tIns="0" rIns="0" bIns="0" rtlCol="0" anchor="ctr" anchorCtr="0">
            <a:noAutofit/>
          </a:bodyPr>
          <a:lstStyle/>
          <a:p>
            <a:r>
              <a:rPr lang="zh-CN" altLang="en-US" dirty="0">
                <a:latin typeface="微软雅黑" panose="020B0503020204020204" pitchFamily="34" charset="-122"/>
                <a:ea typeface="微软雅黑" panose="020B0503020204020204" pitchFamily="34" charset="-122"/>
              </a:rPr>
              <a:t>业务场景： </a:t>
            </a:r>
            <a:r>
              <a:rPr lang="en-US" altLang="zh-CN" dirty="0" err="1">
                <a:latin typeface="微软雅黑" panose="020B0503020204020204" pitchFamily="34" charset="-122"/>
                <a:ea typeface="微软雅黑" panose="020B0503020204020204" pitchFamily="34" charset="-122"/>
              </a:rPr>
              <a:t>Hybris</a:t>
            </a:r>
            <a:r>
              <a:rPr lang="en-US" altLang="zh-CN" dirty="0">
                <a:latin typeface="微软雅黑" panose="020B0503020204020204" pitchFamily="34" charset="-122"/>
                <a:ea typeface="微软雅黑" panose="020B0503020204020204" pitchFamily="34" charset="-122"/>
              </a:rPr>
              <a:t> </a:t>
            </a:r>
            <a:r>
              <a:rPr lang="en-US" dirty="0">
                <a:latin typeface="微软雅黑" panose="020B0503020204020204" pitchFamily="34" charset="-122"/>
                <a:ea typeface="微软雅黑" panose="020B0503020204020204" pitchFamily="34" charset="-122"/>
              </a:rPr>
              <a:t>WCMS</a:t>
            </a:r>
            <a:r>
              <a:rPr lang="zh-CN" altLang="en-US" dirty="0">
                <a:latin typeface="微软雅黑" panose="020B0503020204020204" pitchFamily="34" charset="-122"/>
                <a:ea typeface="微软雅黑" panose="020B0503020204020204" pitchFamily="34" charset="-122"/>
              </a:rPr>
              <a:t>网站内容管理实现前台快速建站与信息维护更改，多语言，多版本</a:t>
            </a:r>
            <a:endParaRPr lang="en-US" dirty="0">
              <a:latin typeface="微软雅黑" panose="020B0503020204020204" pitchFamily="34" charset="-122"/>
              <a:ea typeface="微软雅黑" panose="020B0503020204020204" pitchFamily="34" charset="-122"/>
            </a:endParaRPr>
          </a:p>
        </p:txBody>
      </p:sp>
      <p:sp>
        <p:nvSpPr>
          <p:cNvPr id="2" name="TextBox 1"/>
          <p:cNvSpPr txBox="1"/>
          <p:nvPr/>
        </p:nvSpPr>
        <p:spPr>
          <a:xfrm>
            <a:off x="349251" y="1343025"/>
            <a:ext cx="3689349"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smtClean="0">
                <a:ea typeface="Arial Unicode MS" pitchFamily="34" charset="-128"/>
                <a:cs typeface="Arial Unicode MS" pitchFamily="34" charset="-128"/>
              </a:rPr>
              <a:t>多站点统一管理</a:t>
            </a:r>
            <a:endParaRPr lang="en-US" sz="1800" kern="0" dirty="0" err="1" smtClean="0">
              <a:ea typeface="Arial Unicode MS" pitchFamily="34" charset="-128"/>
              <a:cs typeface="Arial Unicode MS" pitchFamily="34" charset="-128"/>
            </a:endParaRPr>
          </a:p>
        </p:txBody>
      </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0738" y="1343025"/>
            <a:ext cx="4811712" cy="4400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3920" y="4772025"/>
            <a:ext cx="504756" cy="1384995"/>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smtClean="0">
                <a:ea typeface="Arial Unicode MS" pitchFamily="34" charset="-128"/>
                <a:cs typeface="Arial Unicode MS" pitchFamily="34" charset="-128"/>
              </a:rPr>
              <a:t>实时在线编辑网站页面</a:t>
            </a:r>
            <a:endParaRPr lang="en-US" sz="1800" kern="0" dirty="0" err="1" smtClean="0">
              <a:ea typeface="Arial Unicode MS" pitchFamily="34" charset="-128"/>
              <a:cs typeface="Arial Unicode MS" pitchFamily="34" charset="-128"/>
            </a:endParaRPr>
          </a:p>
        </p:txBody>
      </p:sp>
      <p:sp>
        <p:nvSpPr>
          <p:cNvPr id="8" name="TextBox 7"/>
          <p:cNvSpPr txBox="1"/>
          <p:nvPr/>
        </p:nvSpPr>
        <p:spPr>
          <a:xfrm>
            <a:off x="9791700" y="1481524"/>
            <a:ext cx="2171700" cy="2523768"/>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altLang="zh-CN" sz="1800" kern="0" dirty="0" smtClean="0">
                <a:ea typeface="Arial Unicode MS" pitchFamily="34" charset="-128"/>
                <a:cs typeface="Arial Unicode MS" pitchFamily="34" charset="-128"/>
              </a:rPr>
              <a:t>WCMS</a:t>
            </a:r>
            <a:r>
              <a:rPr lang="zh-CN" altLang="en-US" sz="1800" kern="0" dirty="0" smtClean="0">
                <a:ea typeface="Arial Unicode MS" pitchFamily="34" charset="-128"/>
                <a:cs typeface="Arial Unicode MS" pitchFamily="34" charset="-128"/>
              </a:rPr>
              <a:t>提供强大的后台管理系统</a:t>
            </a:r>
            <a:endParaRPr lang="en-US" altLang="zh-CN" sz="1800" kern="0" dirty="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zh-CN" altLang="en-US" sz="1800" kern="0" dirty="0" smtClean="0">
                <a:ea typeface="Arial Unicode MS" pitchFamily="34" charset="-128"/>
                <a:cs typeface="Arial Unicode MS" pitchFamily="34" charset="-128"/>
              </a:rPr>
              <a:t>全程业务人员直接管理，减低</a:t>
            </a:r>
            <a:r>
              <a:rPr lang="en-US" altLang="zh-CN" sz="1800" kern="0" dirty="0" smtClean="0">
                <a:ea typeface="Arial Unicode MS" pitchFamily="34" charset="-128"/>
                <a:cs typeface="Arial Unicode MS" pitchFamily="34" charset="-128"/>
              </a:rPr>
              <a:t>IT</a:t>
            </a:r>
            <a:r>
              <a:rPr lang="zh-CN" altLang="en-US" sz="1800" kern="0" dirty="0" smtClean="0">
                <a:ea typeface="Arial Unicode MS" pitchFamily="34" charset="-128"/>
                <a:cs typeface="Arial Unicode MS" pitchFamily="34" charset="-128"/>
              </a:rPr>
              <a:t>维护成本</a:t>
            </a:r>
            <a:endParaRPr lang="en-US" altLang="zh-CN" sz="1800" kern="0" dirty="0" smtClean="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zh-CN" altLang="en-US" sz="1800" kern="0" dirty="0" smtClean="0">
                <a:ea typeface="Arial Unicode MS" pitchFamily="34" charset="-128"/>
                <a:cs typeface="Arial Unicode MS" pitchFamily="34" charset="-128"/>
              </a:rPr>
              <a:t>完全可视化管理</a:t>
            </a:r>
            <a:endParaRPr lang="en-US" altLang="zh-CN" sz="1800" kern="0" dirty="0" smtClean="0">
              <a:ea typeface="Arial Unicode MS" pitchFamily="34" charset="-128"/>
              <a:cs typeface="Arial Unicode MS" pitchFamily="34" charset="-128"/>
            </a:endParaRPr>
          </a:p>
          <a:p>
            <a:pPr marL="285750" indent="-285750" fontAlgn="base">
              <a:spcBef>
                <a:spcPts val="600"/>
              </a:spcBef>
              <a:spcAft>
                <a:spcPct val="0"/>
              </a:spcAft>
              <a:buClr>
                <a:srgbClr val="F0AB00"/>
              </a:buClr>
              <a:buSzPct val="80000"/>
              <a:buFont typeface="Arial" panose="020B0604020202020204" pitchFamily="34" charset="0"/>
              <a:buChar char="•"/>
            </a:pPr>
            <a:r>
              <a:rPr lang="zh-CN" altLang="en-US" sz="1800" kern="0" dirty="0" smtClean="0">
                <a:ea typeface="Arial Unicode MS" pitchFamily="34" charset="-128"/>
                <a:cs typeface="Arial Unicode MS" pitchFamily="34" charset="-128"/>
              </a:rPr>
              <a:t>实时内容发布</a:t>
            </a:r>
            <a:endParaRPr lang="en-US" altLang="zh-CN" sz="1800"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smtClean="0">
              <a:ea typeface="Arial Unicode MS" pitchFamily="34" charset="-128"/>
              <a:cs typeface="Arial Unicode MS" pitchFamily="34" charset="-128"/>
            </a:endParaRPr>
          </a:p>
        </p:txBody>
      </p:sp>
      <p:sp>
        <p:nvSpPr>
          <p:cNvPr id="15" name="Oval 14"/>
          <p:cNvSpPr/>
          <p:nvPr/>
        </p:nvSpPr>
        <p:spPr bwMode="gray">
          <a:xfrm>
            <a:off x="1257300" y="1596598"/>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1</a:t>
            </a:r>
          </a:p>
        </p:txBody>
      </p:sp>
      <p:sp>
        <p:nvSpPr>
          <p:cNvPr id="16" name="Oval 15"/>
          <p:cNvSpPr/>
          <p:nvPr/>
        </p:nvSpPr>
        <p:spPr bwMode="gray">
          <a:xfrm>
            <a:off x="2438400" y="4366884"/>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2</a:t>
            </a:r>
          </a:p>
        </p:txBody>
      </p:sp>
      <p:sp>
        <p:nvSpPr>
          <p:cNvPr id="17" name="Oval 16"/>
          <p:cNvSpPr/>
          <p:nvPr/>
        </p:nvSpPr>
        <p:spPr bwMode="gray">
          <a:xfrm>
            <a:off x="6248400" y="1753348"/>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3</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2076510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 b="1215"/>
          <a:stretch/>
        </p:blipFill>
        <p:spPr bwMode="auto">
          <a:xfrm>
            <a:off x="323528" y="1466859"/>
            <a:ext cx="4034715" cy="21368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 name="Group 4"/>
          <p:cNvGrpSpPr/>
          <p:nvPr/>
        </p:nvGrpSpPr>
        <p:grpSpPr>
          <a:xfrm>
            <a:off x="744838" y="2884452"/>
            <a:ext cx="5480492" cy="3115816"/>
            <a:chOff x="3476010" y="3625552"/>
            <a:chExt cx="5480492" cy="3115816"/>
          </a:xfrm>
        </p:grpSpPr>
        <p:pic>
          <p:nvPicPr>
            <p:cNvPr id="6" name="Picture 3"/>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476010" y="3625552"/>
              <a:ext cx="5480492" cy="31158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bwMode="gray">
            <a:xfrm>
              <a:off x="4629149" y="4533900"/>
              <a:ext cx="885825" cy="2207468"/>
            </a:xfrm>
            <a:prstGeom prst="rect">
              <a:avLst/>
            </a:prstGeom>
            <a:solidFill>
              <a:schemeClr val="bg1"/>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grpSp>
      <p:sp>
        <p:nvSpPr>
          <p:cNvPr id="8" name="TextBox 7"/>
          <p:cNvSpPr txBox="1"/>
          <p:nvPr/>
        </p:nvSpPr>
        <p:spPr>
          <a:xfrm>
            <a:off x="4358243" y="1270743"/>
            <a:ext cx="1867087" cy="1477328"/>
          </a:xfrm>
          <a:prstGeom prst="rect">
            <a:avLst/>
          </a:prstGeom>
          <a:noFill/>
        </p:spPr>
        <p:txBody>
          <a:bodyPr wrap="square" rtlCol="0">
            <a:spAutoFit/>
          </a:bodyPr>
          <a:lstStyle/>
          <a:p>
            <a:pPr defTabSz="914400" eaLnBrk="0" fontAlgn="base" hangingPunct="0">
              <a:spcBef>
                <a:spcPct val="0"/>
              </a:spcBef>
              <a:spcAft>
                <a:spcPct val="0"/>
              </a:spcAft>
            </a:pPr>
            <a:r>
              <a:rPr lang="zh-CN" altLang="en-US" sz="1800" b="1" dirty="0" smtClean="0">
                <a:solidFill>
                  <a:srgbClr val="000000"/>
                </a:solidFill>
              </a:rPr>
              <a:t>购物车</a:t>
            </a:r>
            <a:endParaRPr lang="en-US" sz="1800" b="1" dirty="0" smtClean="0">
              <a:solidFill>
                <a:srgbClr val="000000"/>
              </a:solidFill>
            </a:endParaRPr>
          </a:p>
          <a:p>
            <a:pPr marL="285750" indent="-285750" defTabSz="914400" eaLnBrk="0" fontAlgn="base" hangingPunct="0">
              <a:spcBef>
                <a:spcPct val="0"/>
              </a:spcBef>
              <a:spcAft>
                <a:spcPct val="0"/>
              </a:spcAft>
              <a:buFontTx/>
              <a:buChar char="-"/>
            </a:pPr>
            <a:r>
              <a:rPr lang="zh-CN" altLang="en-US" sz="1800" b="1" dirty="0" smtClean="0">
                <a:solidFill>
                  <a:srgbClr val="000000"/>
                </a:solidFill>
              </a:rPr>
              <a:t>导入和导出</a:t>
            </a:r>
            <a:endParaRPr lang="en-US" sz="1800" b="1" dirty="0" smtClean="0">
              <a:solidFill>
                <a:srgbClr val="000000"/>
              </a:solidFill>
            </a:endParaRPr>
          </a:p>
          <a:p>
            <a:pPr marL="285750" indent="-285750" defTabSz="914400" eaLnBrk="0" fontAlgn="base" hangingPunct="0">
              <a:spcBef>
                <a:spcPct val="0"/>
              </a:spcBef>
              <a:spcAft>
                <a:spcPct val="0"/>
              </a:spcAft>
              <a:buFontTx/>
              <a:buChar char="-"/>
            </a:pPr>
            <a:r>
              <a:rPr lang="zh-CN" altLang="en-US" sz="1800" b="1" dirty="0" smtClean="0">
                <a:solidFill>
                  <a:srgbClr val="000000"/>
                </a:solidFill>
              </a:rPr>
              <a:t>可用性检查</a:t>
            </a:r>
            <a:endParaRPr lang="en-US" sz="1800" b="1" dirty="0" smtClean="0">
              <a:solidFill>
                <a:srgbClr val="000000"/>
              </a:solidFill>
            </a:endParaRPr>
          </a:p>
          <a:p>
            <a:pPr marL="285750" indent="-285750" defTabSz="914400" eaLnBrk="0" fontAlgn="base" hangingPunct="0">
              <a:spcBef>
                <a:spcPct val="0"/>
              </a:spcBef>
              <a:spcAft>
                <a:spcPct val="0"/>
              </a:spcAft>
              <a:buFontTx/>
              <a:buChar char="-"/>
            </a:pPr>
            <a:r>
              <a:rPr lang="zh-CN" altLang="en-US" sz="1800" b="1" dirty="0" smtClean="0">
                <a:solidFill>
                  <a:srgbClr val="000000"/>
                </a:solidFill>
              </a:rPr>
              <a:t>重量</a:t>
            </a:r>
            <a:endParaRPr lang="en-US" sz="1800" b="1" dirty="0" smtClean="0">
              <a:solidFill>
                <a:srgbClr val="000000"/>
              </a:solidFill>
            </a:endParaRPr>
          </a:p>
          <a:p>
            <a:pPr marL="285750" indent="-285750" defTabSz="914400" eaLnBrk="0" fontAlgn="base" hangingPunct="0">
              <a:spcBef>
                <a:spcPct val="0"/>
              </a:spcBef>
              <a:spcAft>
                <a:spcPct val="0"/>
              </a:spcAft>
              <a:buFontTx/>
              <a:buChar char="-"/>
            </a:pPr>
            <a:r>
              <a:rPr lang="zh-CN" altLang="en-US" sz="1800" b="1" dirty="0" smtClean="0">
                <a:solidFill>
                  <a:srgbClr val="000000"/>
                </a:solidFill>
              </a:rPr>
              <a:t>存放位置</a:t>
            </a:r>
            <a:endParaRPr lang="en-US" sz="1800" b="1" dirty="0">
              <a:solidFill>
                <a:srgbClr val="000000"/>
              </a:solidFill>
            </a:endParaRPr>
          </a:p>
        </p:txBody>
      </p:sp>
      <p:sp>
        <p:nvSpPr>
          <p:cNvPr id="9" name="TextBox 8"/>
          <p:cNvSpPr txBox="1"/>
          <p:nvPr/>
        </p:nvSpPr>
        <p:spPr>
          <a:xfrm>
            <a:off x="744838" y="6095271"/>
            <a:ext cx="4304187" cy="369332"/>
          </a:xfrm>
          <a:prstGeom prst="rect">
            <a:avLst/>
          </a:prstGeom>
          <a:noFill/>
        </p:spPr>
        <p:txBody>
          <a:bodyPr wrap="square" rtlCol="0">
            <a:spAutoFit/>
          </a:bodyPr>
          <a:lstStyle/>
          <a:p>
            <a:pPr defTabSz="914400" eaLnBrk="0" fontAlgn="base" hangingPunct="0">
              <a:spcBef>
                <a:spcPct val="0"/>
              </a:spcBef>
              <a:spcAft>
                <a:spcPct val="0"/>
              </a:spcAft>
            </a:pPr>
            <a:r>
              <a:rPr lang="zh-CN" altLang="en-US" sz="1800" b="1" dirty="0" smtClean="0">
                <a:solidFill>
                  <a:srgbClr val="000000"/>
                </a:solidFill>
              </a:rPr>
              <a:t>从</a:t>
            </a:r>
            <a:r>
              <a:rPr lang="en-US" sz="1800" b="1" dirty="0" smtClean="0">
                <a:solidFill>
                  <a:srgbClr val="000000"/>
                </a:solidFill>
              </a:rPr>
              <a:t>SAP SD</a:t>
            </a:r>
            <a:r>
              <a:rPr lang="zh-CN" altLang="en-US" sz="1800" b="1" dirty="0" smtClean="0">
                <a:solidFill>
                  <a:srgbClr val="000000"/>
                </a:solidFill>
              </a:rPr>
              <a:t>获取订单历史记录</a:t>
            </a:r>
            <a:endParaRPr lang="en-US" sz="1800" b="1" dirty="0">
              <a:solidFill>
                <a:srgbClr val="000000"/>
              </a:solidFill>
            </a:endParaRPr>
          </a:p>
        </p:txBody>
      </p:sp>
      <p:pic>
        <p:nvPicPr>
          <p:cNvPr id="10" name="Picture 4"/>
          <p:cNvPicPr>
            <a:picLocks noChangeAspect="1" noChangeArrowheads="1"/>
          </p:cNvPicPr>
          <p:nvPr/>
        </p:nvPicPr>
        <p:blipFill rotWithShape="1">
          <a:blip r:embed="rId4">
            <a:extLst>
              <a:ext uri="{28A0092B-C50C-407E-A947-70E740481C1C}">
                <a14:useLocalDpi xmlns:a14="http://schemas.microsoft.com/office/drawing/2010/main"/>
              </a:ext>
            </a:extLst>
          </a:blip>
          <a:srcRect r="3358"/>
          <a:stretch/>
        </p:blipFill>
        <p:spPr bwMode="auto">
          <a:xfrm>
            <a:off x="6542721" y="1361352"/>
            <a:ext cx="5035720" cy="17755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542721" y="3238441"/>
            <a:ext cx="3699494" cy="369332"/>
          </a:xfrm>
          <a:prstGeom prst="rect">
            <a:avLst/>
          </a:prstGeom>
          <a:noFill/>
        </p:spPr>
        <p:txBody>
          <a:bodyPr wrap="square" rtlCol="0">
            <a:spAutoFit/>
          </a:bodyPr>
          <a:lstStyle/>
          <a:p>
            <a:pPr defTabSz="914400" eaLnBrk="0" fontAlgn="base" hangingPunct="0">
              <a:spcBef>
                <a:spcPct val="0"/>
              </a:spcBef>
              <a:spcAft>
                <a:spcPct val="0"/>
              </a:spcAft>
            </a:pPr>
            <a:r>
              <a:rPr lang="zh-CN" altLang="en-US" sz="1800" b="1" dirty="0" smtClean="0">
                <a:solidFill>
                  <a:srgbClr val="000000"/>
                </a:solidFill>
              </a:rPr>
              <a:t>复杂校验流程的退货申请处理</a:t>
            </a:r>
            <a:endParaRPr lang="en-US" sz="1800" b="1" dirty="0">
              <a:solidFill>
                <a:srgbClr val="000000"/>
              </a:solidFill>
            </a:endParaRPr>
          </a:p>
        </p:txBody>
      </p:sp>
      <p:pic>
        <p:nvPicPr>
          <p:cNvPr id="12" name="Picture 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537597" y="3662401"/>
            <a:ext cx="4960377" cy="24682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5291786" y="6133664"/>
            <a:ext cx="6942765" cy="369332"/>
          </a:xfrm>
          <a:prstGeom prst="rect">
            <a:avLst/>
          </a:prstGeom>
          <a:noFill/>
        </p:spPr>
        <p:txBody>
          <a:bodyPr wrap="square" rtlCol="0">
            <a:spAutoFit/>
          </a:bodyPr>
          <a:lstStyle/>
          <a:p>
            <a:pPr defTabSz="914400" eaLnBrk="0" fontAlgn="base" hangingPunct="0">
              <a:spcBef>
                <a:spcPct val="0"/>
              </a:spcBef>
              <a:spcAft>
                <a:spcPct val="0"/>
              </a:spcAft>
            </a:pPr>
            <a:r>
              <a:rPr lang="zh-CN" altLang="en-US" sz="1800" b="1" dirty="0" smtClean="0">
                <a:solidFill>
                  <a:srgbClr val="000000"/>
                </a:solidFill>
              </a:rPr>
              <a:t>与</a:t>
            </a:r>
            <a:r>
              <a:rPr lang="en-US" altLang="zh-CN" sz="1800" b="1" dirty="0" smtClean="0">
                <a:solidFill>
                  <a:srgbClr val="000000"/>
                </a:solidFill>
              </a:rPr>
              <a:t>ERP</a:t>
            </a:r>
            <a:r>
              <a:rPr lang="zh-CN" altLang="en-US" sz="1800" b="1" dirty="0" smtClean="0">
                <a:solidFill>
                  <a:srgbClr val="000000"/>
                </a:solidFill>
              </a:rPr>
              <a:t>物料主数据集成，该配件版本不再有效，并提示替代对象</a:t>
            </a:r>
            <a:endParaRPr lang="en-US" sz="1800" b="1" dirty="0">
              <a:solidFill>
                <a:srgbClr val="000000"/>
              </a:solidFill>
            </a:endParaRPr>
          </a:p>
        </p:txBody>
      </p:sp>
      <p:sp>
        <p:nvSpPr>
          <p:cNvPr id="15" name="Title 1"/>
          <p:cNvSpPr txBox="1">
            <a:spLocks/>
          </p:cNvSpPr>
          <p:nvPr/>
        </p:nvSpPr>
        <p:spPr bwMode="gray">
          <a:xfrm>
            <a:off x="314827" y="323734"/>
            <a:ext cx="9795638" cy="571632"/>
          </a:xfrm>
          <a:prstGeom prst="rect">
            <a:avLst/>
          </a:prstGeom>
        </p:spPr>
        <p:txBody>
          <a:bodyPr vert="horz" lIns="0" tIns="0" rIns="0" bIns="0" rtlCol="0" anchor="ctr" anchorCtr="0">
            <a:noAutofit/>
          </a:bodyPr>
          <a:lstStyle>
            <a:lvl1pPr algn="l" defTabSz="1088776" rtl="0" eaLnBrk="1" latinLnBrk="0" hangingPunct="1">
              <a:spcBef>
                <a:spcPct val="0"/>
              </a:spcBef>
              <a:buNone/>
              <a:defRPr sz="2800" b="1" kern="1200">
                <a:solidFill>
                  <a:schemeClr val="accent2"/>
                </a:solidFill>
                <a:latin typeface="+mj-lt"/>
                <a:ea typeface="+mj-ea"/>
                <a:cs typeface="+mj-cs"/>
              </a:defRPr>
            </a:lvl1pPr>
          </a:lstStyle>
          <a:p>
            <a:r>
              <a:rPr lang="zh-CN" altLang="en-US" dirty="0" smtClean="0">
                <a:latin typeface="微软雅黑" pitchFamily="34" charset="-122"/>
                <a:ea typeface="微软雅黑" pitchFamily="34" charset="-122"/>
              </a:rPr>
              <a:t>业务场景：</a:t>
            </a:r>
            <a:r>
              <a:rPr lang="en-US" altLang="zh-CN" dirty="0" err="1" smtClean="0">
                <a:latin typeface="微软雅黑" pitchFamily="34" charset="-122"/>
                <a:ea typeface="微软雅黑" pitchFamily="34" charset="-122"/>
              </a:rPr>
              <a:t>Hybris</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订单管理前台操作演示（订单流转，主数据与</a:t>
            </a:r>
            <a:r>
              <a:rPr lang="en-US" altLang="zh-CN" dirty="0" smtClean="0">
                <a:latin typeface="微软雅黑" pitchFamily="34" charset="-122"/>
                <a:ea typeface="微软雅黑" pitchFamily="34" charset="-122"/>
              </a:rPr>
              <a:t>ERP</a:t>
            </a:r>
            <a:r>
              <a:rPr lang="zh-CN" altLang="en-US" dirty="0" smtClean="0">
                <a:latin typeface="微软雅黑" pitchFamily="34" charset="-122"/>
                <a:ea typeface="微软雅黑" pitchFamily="34" charset="-122"/>
              </a:rPr>
              <a:t>集成）</a:t>
            </a:r>
            <a:endParaRPr lang="en-US" dirty="0">
              <a:latin typeface="微软雅黑" pitchFamily="34" charset="-122"/>
              <a:ea typeface="微软雅黑" pitchFamily="34" charset="-122"/>
            </a:endParaRPr>
          </a:p>
        </p:txBody>
      </p:sp>
    </p:spTree>
    <p:extLst>
      <p:ext uri="{BB962C8B-B14F-4D97-AF65-F5344CB8AC3E}">
        <p14:creationId xmlns:p14="http://schemas.microsoft.com/office/powerpoint/2010/main" val="4627569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7359" y="1373573"/>
            <a:ext cx="6506644" cy="4093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359" y="3641058"/>
            <a:ext cx="4654774" cy="277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03" y="1838325"/>
            <a:ext cx="1983068"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314827" y="288109"/>
            <a:ext cx="11631750" cy="571632"/>
          </a:xfrm>
        </p:spPr>
        <p:txBody>
          <a:bodyPr vert="horz" lIns="0" tIns="0" rIns="0" bIns="0" rtlCol="0" anchor="ctr" anchorCtr="0">
            <a:noAutofit/>
          </a:bodyPr>
          <a:lstStyle/>
          <a:p>
            <a:r>
              <a:rPr lang="zh-CN" altLang="en-US" dirty="0" smtClean="0">
                <a:latin typeface="微软雅黑" pitchFamily="34" charset="-122"/>
                <a:ea typeface="微软雅黑" pitchFamily="34" charset="-122"/>
              </a:rPr>
              <a:t>业务场景：</a:t>
            </a:r>
            <a:r>
              <a:rPr lang="en-US" altLang="zh-CN" dirty="0" err="1" smtClean="0">
                <a:latin typeface="微软雅黑" pitchFamily="34" charset="-122"/>
                <a:ea typeface="微软雅黑" pitchFamily="34" charset="-122"/>
              </a:rPr>
              <a:t>Hybris</a:t>
            </a:r>
            <a:r>
              <a:rPr lang="zh-CN" altLang="en-US" dirty="0" smtClean="0">
                <a:latin typeface="微软雅黑" pitchFamily="34" charset="-122"/>
                <a:ea typeface="微软雅黑" pitchFamily="34" charset="-122"/>
              </a:rPr>
              <a:t>订单管理简便而灵活的后台管理，易于配置的订单审核与工作流</a:t>
            </a:r>
            <a:endParaRPr lang="en-US" dirty="0">
              <a:latin typeface="微软雅黑" pitchFamily="34" charset="-122"/>
              <a:ea typeface="微软雅黑" pitchFamily="34" charset="-122"/>
            </a:endParaRPr>
          </a:p>
        </p:txBody>
      </p:sp>
      <p:sp>
        <p:nvSpPr>
          <p:cNvPr id="4" name="TextBox 3"/>
          <p:cNvSpPr txBox="1"/>
          <p:nvPr/>
        </p:nvSpPr>
        <p:spPr>
          <a:xfrm>
            <a:off x="630377" y="1444198"/>
            <a:ext cx="1701519"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smtClean="0">
                <a:ea typeface="Arial Unicode MS" pitchFamily="34" charset="-128"/>
                <a:cs typeface="Arial Unicode MS" pitchFamily="34" charset="-128"/>
              </a:rPr>
              <a:t>订单管理菜单</a:t>
            </a:r>
            <a:endParaRPr lang="en-US" sz="1800" kern="0" dirty="0" err="1" smtClean="0">
              <a:ea typeface="Arial Unicode MS" pitchFamily="34" charset="-128"/>
              <a:cs typeface="Arial Unicode MS" pitchFamily="34" charset="-128"/>
            </a:endParaRPr>
          </a:p>
        </p:txBody>
      </p:sp>
      <p:sp>
        <p:nvSpPr>
          <p:cNvPr id="6" name="TextBox 5"/>
          <p:cNvSpPr txBox="1"/>
          <p:nvPr/>
        </p:nvSpPr>
        <p:spPr>
          <a:xfrm>
            <a:off x="2331896" y="3852058"/>
            <a:ext cx="1295400" cy="276999"/>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smtClean="0">
                <a:ea typeface="Arial Unicode MS" pitchFamily="34" charset="-128"/>
                <a:cs typeface="Arial Unicode MS" pitchFamily="34" charset="-128"/>
              </a:rPr>
              <a:t>查询订单</a:t>
            </a:r>
            <a:endParaRPr lang="en-US" sz="1800" kern="0" dirty="0" err="1" smtClean="0">
              <a:ea typeface="Arial Unicode MS" pitchFamily="34" charset="-128"/>
              <a:cs typeface="Arial Unicode MS" pitchFamily="34" charset="-128"/>
            </a:endParaRPr>
          </a:p>
        </p:txBody>
      </p:sp>
      <p:sp>
        <p:nvSpPr>
          <p:cNvPr id="9" name="TextBox 8"/>
          <p:cNvSpPr txBox="1"/>
          <p:nvPr/>
        </p:nvSpPr>
        <p:spPr>
          <a:xfrm>
            <a:off x="10020299" y="1411758"/>
            <a:ext cx="1647825" cy="126188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800" kern="0" dirty="0" smtClean="0">
                <a:ea typeface="Arial Unicode MS" pitchFamily="34" charset="-128"/>
                <a:cs typeface="Arial Unicode MS" pitchFamily="34" charset="-128"/>
              </a:rPr>
              <a:t>完备的客户订单管理功能</a:t>
            </a:r>
            <a:endParaRPr lang="en-US" altLang="zh-CN" sz="1800" kern="0" dirty="0" smtClean="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a:ea typeface="Arial Unicode MS" pitchFamily="34" charset="-128"/>
              <a:cs typeface="Arial Unicode MS" pitchFamily="34" charset="-128"/>
            </a:endParaRPr>
          </a:p>
          <a:p>
            <a:pPr fontAlgn="base">
              <a:spcBef>
                <a:spcPts val="600"/>
              </a:spcBef>
              <a:spcAft>
                <a:spcPct val="0"/>
              </a:spcAft>
              <a:buClr>
                <a:srgbClr val="F0AB00"/>
              </a:buClr>
              <a:buSzPct val="80000"/>
            </a:pPr>
            <a:endParaRPr lang="en-US" sz="1800" kern="0" dirty="0" err="1" smtClean="0">
              <a:ea typeface="Arial Unicode MS" pitchFamily="34" charset="-128"/>
              <a:cs typeface="Arial Unicode MS" pitchFamily="34" charset="-128"/>
            </a:endParaRPr>
          </a:p>
        </p:txBody>
      </p:sp>
      <p:sp>
        <p:nvSpPr>
          <p:cNvPr id="13" name="Oval 12"/>
          <p:cNvSpPr/>
          <p:nvPr/>
        </p:nvSpPr>
        <p:spPr bwMode="gray">
          <a:xfrm>
            <a:off x="1323975" y="1919466"/>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sz="2000" b="0" i="0" u="none" strike="noStrike" kern="0" cap="none" spc="0" normalizeH="0" baseline="0" noProof="0" dirty="0" smtClean="0">
                <a:ln>
                  <a:noFill/>
                </a:ln>
                <a:effectLst/>
                <a:uLnTx/>
                <a:uFillTx/>
                <a:ea typeface="Arial Unicode MS" pitchFamily="34" charset="-128"/>
                <a:cs typeface="Arial Unicode MS" pitchFamily="34" charset="-128"/>
              </a:rPr>
              <a:t>1</a:t>
            </a:r>
          </a:p>
        </p:txBody>
      </p:sp>
      <p:sp>
        <p:nvSpPr>
          <p:cNvPr id="14" name="Oval 13"/>
          <p:cNvSpPr/>
          <p:nvPr/>
        </p:nvSpPr>
        <p:spPr bwMode="gray">
          <a:xfrm>
            <a:off x="3661108" y="3774428"/>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2</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Oval 14"/>
          <p:cNvSpPr/>
          <p:nvPr/>
        </p:nvSpPr>
        <p:spPr bwMode="gray">
          <a:xfrm>
            <a:off x="9203190" y="1543882"/>
            <a:ext cx="314325" cy="354629"/>
          </a:xfrm>
          <a:prstGeom prst="ellipse">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2000" kern="0" dirty="0">
                <a:ea typeface="Arial Unicode MS" pitchFamily="34" charset="-128"/>
                <a:cs typeface="Arial Unicode MS" pitchFamily="34" charset="-128"/>
              </a:rPr>
              <a:t>3</a:t>
            </a:r>
            <a:endParaRPr kumimoji="0" lang="en-US" sz="2000"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7514726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14827" y="288109"/>
            <a:ext cx="11631750" cy="571632"/>
          </a:xfrm>
        </p:spPr>
        <p:txBody>
          <a:bodyPr vert="horz" lIns="0" tIns="0" rIns="0" bIns="0" rtlCol="0" anchor="ctr" anchorCtr="0">
            <a:noAutofit/>
          </a:bodyPr>
          <a:lstStyle/>
          <a:p>
            <a:r>
              <a:rPr lang="zh-CN" altLang="en-US" dirty="0" smtClean="0">
                <a:latin typeface="微软雅黑" pitchFamily="34" charset="-122"/>
                <a:ea typeface="微软雅黑" pitchFamily="34" charset="-122"/>
              </a:rPr>
              <a:t>案例：固安捷（全球最大的</a:t>
            </a:r>
            <a:r>
              <a:rPr lang="en-US" altLang="zh-CN" dirty="0" smtClean="0">
                <a:latin typeface="微软雅黑" pitchFamily="34" charset="-122"/>
                <a:ea typeface="微软雅黑" pitchFamily="34" charset="-122"/>
              </a:rPr>
              <a:t>MRO</a:t>
            </a:r>
            <a:r>
              <a:rPr lang="zh-CN" altLang="en-US" dirty="0" smtClean="0">
                <a:latin typeface="微软雅黑" pitchFamily="34" charset="-122"/>
                <a:ea typeface="微软雅黑" pitchFamily="34" charset="-122"/>
              </a:rPr>
              <a:t>服务商）中国站</a:t>
            </a:r>
            <a:endParaRPr lang="en-US" dirty="0">
              <a:latin typeface="微软雅黑" pitchFamily="34" charset="-122"/>
              <a:ea typeface="微软雅黑" pitchFamily="34" charset="-122"/>
            </a:endParaRPr>
          </a:p>
        </p:txBody>
      </p:sp>
      <p:grpSp>
        <p:nvGrpSpPr>
          <p:cNvPr id="2" name="Group 1"/>
          <p:cNvGrpSpPr/>
          <p:nvPr/>
        </p:nvGrpSpPr>
        <p:grpSpPr>
          <a:xfrm>
            <a:off x="299936" y="1306121"/>
            <a:ext cx="11444759" cy="4915219"/>
            <a:chOff x="251520" y="1096962"/>
            <a:chExt cx="8856984" cy="5716414"/>
          </a:xfrm>
        </p:grpSpPr>
        <p:pic>
          <p:nvPicPr>
            <p:cNvPr id="12" name="图片 5"/>
            <p:cNvPicPr>
              <a:picLocks noChangeAspect="1"/>
            </p:cNvPicPr>
            <p:nvPr/>
          </p:nvPicPr>
          <p:blipFill>
            <a:blip r:embed="rId2"/>
            <a:stretch>
              <a:fillRect/>
            </a:stretch>
          </p:blipFill>
          <p:spPr>
            <a:xfrm>
              <a:off x="251520" y="4245000"/>
              <a:ext cx="4476909" cy="2568376"/>
            </a:xfrm>
            <a:prstGeom prst="rect">
              <a:avLst/>
            </a:prstGeom>
            <a:noFill/>
            <a:ln>
              <a:noFill/>
            </a:ln>
            <a:effectLst>
              <a:glow rad="63500">
                <a:schemeClr val="accent1">
                  <a:satMod val="175000"/>
                  <a:alpha val="40000"/>
                </a:schemeClr>
              </a:glow>
              <a:outerShdw dist="35921" dir="2700000" algn="ctr" rotWithShape="0">
                <a:schemeClr val="bg2"/>
              </a:outerShdw>
            </a:effectLst>
          </p:spPr>
        </p:pic>
        <p:pic>
          <p:nvPicPr>
            <p:cNvPr id="16" name="图片 3"/>
            <p:cNvPicPr>
              <a:picLocks noChangeAspect="1"/>
            </p:cNvPicPr>
            <p:nvPr/>
          </p:nvPicPr>
          <p:blipFill>
            <a:blip r:embed="rId3"/>
            <a:stretch>
              <a:fillRect/>
            </a:stretch>
          </p:blipFill>
          <p:spPr>
            <a:xfrm>
              <a:off x="5796136" y="4954875"/>
              <a:ext cx="3007531" cy="1858501"/>
            </a:xfrm>
            <a:prstGeom prst="rect">
              <a:avLst/>
            </a:prstGeom>
            <a:noFill/>
            <a:ln>
              <a:noFill/>
            </a:ln>
            <a:effectLst>
              <a:glow rad="63500">
                <a:schemeClr val="accent1">
                  <a:satMod val="175000"/>
                  <a:alpha val="40000"/>
                </a:schemeClr>
              </a:glow>
              <a:outerShdw dist="35921" dir="2700000" algn="ctr" rotWithShape="0">
                <a:schemeClr val="bg2"/>
              </a:outerShdw>
            </a:effectLst>
          </p:spPr>
        </p:pic>
        <p:pic>
          <p:nvPicPr>
            <p:cNvPr id="17" name="图片 2"/>
            <p:cNvPicPr>
              <a:picLocks noChangeAspect="1"/>
            </p:cNvPicPr>
            <p:nvPr/>
          </p:nvPicPr>
          <p:blipFill>
            <a:blip r:embed="rId4"/>
            <a:stretch>
              <a:fillRect/>
            </a:stretch>
          </p:blipFill>
          <p:spPr>
            <a:xfrm>
              <a:off x="5796136" y="2879164"/>
              <a:ext cx="3007531" cy="1989996"/>
            </a:xfrm>
            <a:prstGeom prst="rect">
              <a:avLst/>
            </a:prstGeom>
            <a:noFill/>
            <a:ln>
              <a:noFill/>
            </a:ln>
            <a:effectLst>
              <a:glow rad="63500">
                <a:schemeClr val="accent1">
                  <a:satMod val="175000"/>
                  <a:alpha val="40000"/>
                </a:schemeClr>
              </a:glow>
              <a:outerShdw dist="35921" dir="2700000" algn="ctr" rotWithShape="0">
                <a:schemeClr val="bg2"/>
              </a:outerShdw>
            </a:effectLst>
          </p:spPr>
        </p:pic>
        <p:sp>
          <p:nvSpPr>
            <p:cNvPr id="18" name="矩形 6"/>
            <p:cNvSpPr/>
            <p:nvPr/>
          </p:nvSpPr>
          <p:spPr>
            <a:xfrm>
              <a:off x="4932041" y="1096962"/>
              <a:ext cx="4176463" cy="1815882"/>
            </a:xfrm>
            <a:prstGeom prst="rect">
              <a:avLst/>
            </a:prstGeom>
          </p:spPr>
          <p:txBody>
            <a:bodyPr wrap="square">
              <a:spAutoFit/>
            </a:bodyPr>
            <a:lstStyle/>
            <a:p>
              <a:r>
                <a:rPr lang="zh-CN" altLang="en-US" sz="1400" b="1" dirty="0">
                  <a:solidFill>
                    <a:schemeClr val="accent2"/>
                  </a:solidFill>
                  <a:latin typeface="微软雅黑" panose="020B0503020204020204" pitchFamily="34" charset="-122"/>
                  <a:ea typeface="微软雅黑" panose="020B0503020204020204" pitchFamily="34" charset="-122"/>
                </a:rPr>
                <a:t>平台特色：</a:t>
              </a:r>
              <a:endParaRPr lang="en-US" altLang="zh-CN" sz="1400" b="1" dirty="0">
                <a:solidFill>
                  <a:schemeClr val="accent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一</a:t>
              </a:r>
              <a:r>
                <a:rPr lang="zh-CN" altLang="en-US" sz="1400" dirty="0" smtClean="0">
                  <a:latin typeface="微软雅黑" panose="020B0503020204020204" pitchFamily="34" charset="-122"/>
                  <a:ea typeface="微软雅黑" panose="020B0503020204020204" pitchFamily="34" charset="-122"/>
                </a:rPr>
                <a:t>个平台同时</a:t>
              </a:r>
              <a:r>
                <a:rPr lang="zh-CN" altLang="en-US" sz="1400" dirty="0">
                  <a:latin typeface="微软雅黑" panose="020B0503020204020204" pitchFamily="34" charset="-122"/>
                  <a:ea typeface="微软雅黑" panose="020B0503020204020204" pitchFamily="34" charset="-122"/>
                </a:rPr>
                <a:t>支持</a:t>
              </a:r>
              <a:r>
                <a:rPr lang="en-US" altLang="zh-CN" sz="1400" dirty="0">
                  <a:latin typeface="微软雅黑" panose="020B0503020204020204" pitchFamily="34" charset="-122"/>
                  <a:ea typeface="微软雅黑" panose="020B0503020204020204" pitchFamily="34" charset="-122"/>
                </a:rPr>
                <a:t>B2B/B2C</a:t>
              </a:r>
              <a:r>
                <a:rPr lang="zh-CN" altLang="en-US" sz="1400" dirty="0">
                  <a:latin typeface="微软雅黑" panose="020B0503020204020204" pitchFamily="34" charset="-122"/>
                  <a:ea typeface="微软雅黑" panose="020B0503020204020204" pitchFamily="34" charset="-122"/>
                </a:rPr>
                <a:t>交易</a:t>
              </a:r>
              <a:r>
                <a:rPr lang="zh-CN" altLang="en-US" sz="1400" dirty="0" smtClean="0">
                  <a:latin typeface="微软雅黑" panose="020B0503020204020204" pitchFamily="34" charset="-122"/>
                  <a:ea typeface="微软雅黑" panose="020B0503020204020204" pitchFamily="34" charset="-122"/>
                </a:rPr>
                <a:t>模式。</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1400" dirty="0" err="1">
                  <a:latin typeface="微软雅黑" panose="020B0503020204020204" pitchFamily="34" charset="-122"/>
                  <a:ea typeface="微软雅黑" panose="020B0503020204020204" pitchFamily="34" charset="-122"/>
                </a:rPr>
                <a:t>ezQuote</a:t>
              </a:r>
              <a:r>
                <a:rPr lang="zh-CN" altLang="en-US" sz="1400" dirty="0">
                  <a:latin typeface="微软雅黑" panose="020B0503020204020204" pitchFamily="34" charset="-122"/>
                  <a:ea typeface="微软雅黑" panose="020B0503020204020204" pitchFamily="34" charset="-122"/>
                </a:rPr>
                <a:t>快捷自动报价系统</a:t>
              </a:r>
              <a:r>
                <a:rPr lang="zh-CN" altLang="en-US" sz="1400" dirty="0" smtClean="0">
                  <a:latin typeface="微软雅黑" panose="020B0503020204020204" pitchFamily="34" charset="-122"/>
                  <a:ea typeface="微软雅黑" panose="020B0503020204020204" pitchFamily="34" charset="-122"/>
                </a:rPr>
                <a:t>，可议价询价，更好</a:t>
              </a:r>
              <a:r>
                <a:rPr lang="zh-CN" altLang="en-US" sz="1400" dirty="0">
                  <a:latin typeface="微软雅黑" panose="020B0503020204020204" pitchFamily="34" charset="-122"/>
                  <a:ea typeface="微软雅黑" panose="020B0503020204020204" pitchFamily="34" charset="-122"/>
                </a:rPr>
                <a:t>的为企业</a:t>
              </a:r>
              <a:r>
                <a:rPr lang="zh-CN" altLang="en-US" sz="1400" dirty="0" smtClean="0">
                  <a:latin typeface="微软雅黑" panose="020B0503020204020204" pitchFamily="34" charset="-122"/>
                  <a:ea typeface="微软雅黑" panose="020B0503020204020204" pitchFamily="34" charset="-122"/>
                </a:rPr>
                <a:t>级大宗采购</a:t>
              </a:r>
              <a:r>
                <a:rPr lang="zh-CN" altLang="en-US" sz="1400" dirty="0">
                  <a:latin typeface="微软雅黑" panose="020B0503020204020204" pitchFamily="34" charset="-122"/>
                  <a:ea typeface="微软雅黑" panose="020B0503020204020204" pitchFamily="34" charset="-122"/>
                </a:rPr>
                <a:t>提供服务</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快速下单页面，常客可以直接键入编号进行采购</a:t>
              </a:r>
              <a:r>
                <a:rPr lang="zh-CN" altLang="en-US"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sp>
          <p:nvSpPr>
            <p:cNvPr id="19" name="矩形 8"/>
            <p:cNvSpPr/>
            <p:nvPr/>
          </p:nvSpPr>
          <p:spPr>
            <a:xfrm>
              <a:off x="6732240" y="4487080"/>
              <a:ext cx="1479083" cy="307777"/>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采购单</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20" name="矩形 9"/>
            <p:cNvSpPr/>
            <p:nvPr/>
          </p:nvSpPr>
          <p:spPr>
            <a:xfrm>
              <a:off x="6732241" y="6073551"/>
              <a:ext cx="1479083" cy="307777"/>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a:solidFill>
                    <a:schemeClr val="tx1"/>
                  </a:solidFill>
                  <a:latin typeface="微软雅黑" panose="020B0503020204020204" pitchFamily="34" charset="-122"/>
                  <a:ea typeface="微软雅黑" panose="020B0503020204020204" pitchFamily="34" charset="-122"/>
                </a:rPr>
                <a:t>快速下单</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pic>
          <p:nvPicPr>
            <p:cNvPr id="21" name="图片 11"/>
            <p:cNvPicPr>
              <a:picLocks noChangeAspect="1"/>
            </p:cNvPicPr>
            <p:nvPr/>
          </p:nvPicPr>
          <p:blipFill>
            <a:blip r:embed="rId5"/>
            <a:stretch>
              <a:fillRect/>
            </a:stretch>
          </p:blipFill>
          <p:spPr>
            <a:xfrm>
              <a:off x="251520" y="1198274"/>
              <a:ext cx="4470581" cy="2954130"/>
            </a:xfrm>
            <a:prstGeom prst="rect">
              <a:avLst/>
            </a:prstGeom>
            <a:noFill/>
            <a:ln>
              <a:noFill/>
            </a:ln>
            <a:effectLst>
              <a:glow rad="63500">
                <a:schemeClr val="accent1">
                  <a:satMod val="175000"/>
                  <a:alpha val="40000"/>
                </a:schemeClr>
              </a:glow>
              <a:outerShdw dist="35921" dir="2700000" algn="ctr" rotWithShape="0">
                <a:schemeClr val="bg2"/>
              </a:outerShdw>
            </a:effectLst>
          </p:spPr>
        </p:pic>
        <p:sp>
          <p:nvSpPr>
            <p:cNvPr id="22" name="矩形 12"/>
            <p:cNvSpPr/>
            <p:nvPr/>
          </p:nvSpPr>
          <p:spPr>
            <a:xfrm>
              <a:off x="2915816" y="2442752"/>
              <a:ext cx="1479083" cy="307777"/>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1400" b="1" dirty="0" err="1">
                  <a:solidFill>
                    <a:schemeClr val="tx1"/>
                  </a:solidFill>
                  <a:latin typeface="微软雅黑" panose="020B0503020204020204" pitchFamily="34" charset="-122"/>
                  <a:ea typeface="微软雅黑" panose="020B0503020204020204" pitchFamily="34" charset="-122"/>
                </a:rPr>
                <a:t>ezQuote</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23" name="矩形 14"/>
            <p:cNvSpPr/>
            <p:nvPr/>
          </p:nvSpPr>
          <p:spPr>
            <a:xfrm>
              <a:off x="3059379" y="6237312"/>
              <a:ext cx="1479083" cy="307777"/>
            </a:xfrm>
            <a:prstGeom prst="rect">
              <a:avLst/>
            </a:prstGeom>
            <a:ln w="19050">
              <a:solidFill>
                <a:schemeClr val="tx1"/>
              </a:solidFill>
            </a:ln>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生成报价单</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715898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z="3200" dirty="0" smtClean="0">
                <a:latin typeface="微软雅黑" pitchFamily="34" charset="-122"/>
              </a:rPr>
              <a:t>合力</a:t>
            </a:r>
            <a:r>
              <a:rPr lang="en-US" altLang="zh-CN" sz="3200" dirty="0" smtClean="0">
                <a:latin typeface="微软雅黑" pitchFamily="34" charset="-122"/>
              </a:rPr>
              <a:t>ERP/VMS/PLM</a:t>
            </a:r>
            <a:r>
              <a:rPr lang="zh-CN" altLang="en-US" sz="3200" dirty="0" smtClean="0">
                <a:latin typeface="微软雅黑" pitchFamily="34" charset="-122"/>
              </a:rPr>
              <a:t>后台数据集成方案</a:t>
            </a:r>
            <a:endParaRPr lang="en-US" sz="3200" dirty="0">
              <a:latin typeface="微软雅黑" pitchFamily="34" charset="-122"/>
            </a:endParaRP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t="918" b="918"/>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388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ctr" anchorCtr="0">
            <a:noAutofit/>
          </a:bodyPr>
          <a:lstStyle/>
          <a:p>
            <a:r>
              <a:rPr lang="en-US" altLang="zh-CN" dirty="0" smtClean="0">
                <a:latin typeface="微软雅黑" pitchFamily="34" charset="-122"/>
                <a:ea typeface="微软雅黑" pitchFamily="34" charset="-122"/>
              </a:rPr>
              <a:t>BOM</a:t>
            </a:r>
            <a:r>
              <a:rPr lang="zh-CN" altLang="en-US" dirty="0" smtClean="0">
                <a:latin typeface="微软雅黑" pitchFamily="34" charset="-122"/>
                <a:ea typeface="微软雅黑" pitchFamily="34" charset="-122"/>
              </a:rPr>
              <a:t>同步机制：订单</a:t>
            </a:r>
            <a:r>
              <a:rPr lang="en-US" altLang="zh-CN" dirty="0">
                <a:latin typeface="微软雅黑" pitchFamily="34" charset="-122"/>
                <a:ea typeface="微软雅黑" pitchFamily="34" charset="-122"/>
              </a:rPr>
              <a:t>BOM</a:t>
            </a:r>
            <a:r>
              <a:rPr lang="zh-CN" altLang="en-US" dirty="0">
                <a:latin typeface="微软雅黑" pitchFamily="34" charset="-122"/>
                <a:ea typeface="微软雅黑" pitchFamily="34" charset="-122"/>
              </a:rPr>
              <a:t>到服务</a:t>
            </a:r>
            <a:r>
              <a:rPr lang="en-US" altLang="zh-CN" dirty="0">
                <a:latin typeface="微软雅黑" pitchFamily="34" charset="-122"/>
                <a:ea typeface="微软雅黑" pitchFamily="34" charset="-122"/>
              </a:rPr>
              <a:t>BOM</a:t>
            </a:r>
            <a:r>
              <a:rPr lang="zh-CN" altLang="en-US" dirty="0">
                <a:latin typeface="微软雅黑" pitchFamily="34" charset="-122"/>
                <a:ea typeface="微软雅黑" pitchFamily="34" charset="-122"/>
              </a:rPr>
              <a:t>的同步 </a:t>
            </a:r>
            <a:r>
              <a:rPr lang="zh-CN" altLang="en-US" dirty="0" smtClean="0">
                <a:latin typeface="微软雅黑" pitchFamily="34" charset="-122"/>
                <a:ea typeface="微软雅黑" pitchFamily="34" charset="-122"/>
              </a:rPr>
              <a:t>，需要共同完成业务梳理与数据定义</a:t>
            </a:r>
            <a:endParaRPr lang="en-US" dirty="0">
              <a:latin typeface="微软雅黑" pitchFamily="34" charset="-122"/>
              <a:ea typeface="微软雅黑" pitchFamily="34" charset="-122"/>
            </a:endParaRPr>
          </a:p>
        </p:txBody>
      </p:sp>
      <p:cxnSp>
        <p:nvCxnSpPr>
          <p:cNvPr id="74" name="Straight Connector 73"/>
          <p:cNvCxnSpPr/>
          <p:nvPr/>
        </p:nvCxnSpPr>
        <p:spPr>
          <a:xfrm>
            <a:off x="2485872" y="1819602"/>
            <a:ext cx="5317134" cy="0"/>
          </a:xfrm>
          <a:prstGeom prst="line">
            <a:avLst/>
          </a:prstGeom>
          <a:ln w="25400">
            <a:solidFill>
              <a:schemeClr val="accent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
        <p:nvSpPr>
          <p:cNvPr id="98" name="AutoShape 50"/>
          <p:cNvSpPr>
            <a:spLocks noChangeArrowheads="1"/>
          </p:cNvSpPr>
          <p:nvPr/>
        </p:nvSpPr>
        <p:spPr bwMode="auto">
          <a:xfrm>
            <a:off x="1881302" y="1661157"/>
            <a:ext cx="498969" cy="316891"/>
          </a:xfrm>
          <a:prstGeom prst="triangle">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sp>
        <p:nvSpPr>
          <p:cNvPr id="99" name="Rectangle 98"/>
          <p:cNvSpPr/>
          <p:nvPr/>
        </p:nvSpPr>
        <p:spPr bwMode="gray">
          <a:xfrm>
            <a:off x="1728034" y="1196460"/>
            <a:ext cx="1712130" cy="457306"/>
          </a:xfrm>
          <a:prstGeom prst="rect">
            <a:avLst/>
          </a:prstGeom>
          <a:solidFill>
            <a:schemeClr val="bg1">
              <a:alpha val="0"/>
            </a:schemeClr>
          </a:solidFill>
          <a:ln w="6350" algn="ctr">
            <a:noFill/>
            <a:miter lim="800000"/>
            <a:headEnd/>
            <a:tailEnd/>
          </a:ln>
        </p:spPr>
        <p:txBody>
          <a:bodyPr lIns="107163" tIns="85730" rIns="107163" bIns="85730" rtlCol="0" anchor="ctr"/>
          <a:lstStyle/>
          <a:p>
            <a:pPr algn="ctr" fontAlgn="base">
              <a:spcAft>
                <a:spcPct val="0"/>
              </a:spcAft>
              <a:buClr>
                <a:srgbClr val="F0AB00"/>
              </a:buClr>
              <a:buSzPct val="80000"/>
            </a:pPr>
            <a:r>
              <a:rPr lang="zh-CN" altLang="en-US" sz="1300" kern="0">
                <a:ea typeface="Arial Unicode MS" pitchFamily="34" charset="-128"/>
                <a:cs typeface="Arial Unicode MS" pitchFamily="34" charset="-128"/>
              </a:rPr>
              <a:t>订单</a:t>
            </a:r>
            <a:r>
              <a:rPr lang="en-US" altLang="zh-CN" sz="1300" kern="0" dirty="0">
                <a:ea typeface="Arial Unicode MS" pitchFamily="34" charset="-128"/>
                <a:cs typeface="Arial Unicode MS" pitchFamily="34" charset="-128"/>
              </a:rPr>
              <a:t>BOM</a:t>
            </a:r>
            <a:endParaRPr lang="zh-CN" altLang="en-US" sz="1300" kern="0" dirty="0">
              <a:ea typeface="Arial Unicode MS" pitchFamily="34" charset="-128"/>
              <a:cs typeface="Arial Unicode MS" pitchFamily="34" charset="-128"/>
            </a:endParaRPr>
          </a:p>
        </p:txBody>
      </p:sp>
      <p:sp>
        <p:nvSpPr>
          <p:cNvPr id="102" name="Rectangle 101"/>
          <p:cNvSpPr/>
          <p:nvPr/>
        </p:nvSpPr>
        <p:spPr bwMode="gray">
          <a:xfrm>
            <a:off x="1358561" y="2933548"/>
            <a:ext cx="1422770" cy="304871"/>
          </a:xfrm>
          <a:prstGeom prst="rect">
            <a:avLst/>
          </a:prstGeom>
          <a:solidFill>
            <a:schemeClr val="bg1">
              <a:alpha val="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r>
              <a:rPr lang="zh-CN" altLang="en-US" sz="800" kern="0" dirty="0">
                <a:ea typeface="Arial Unicode MS" pitchFamily="34" charset="-128"/>
                <a:cs typeface="Arial Unicode MS" pitchFamily="34" charset="-128"/>
              </a:rPr>
              <a:t>动力总成</a:t>
            </a:r>
            <a:r>
              <a:rPr lang="en-US" altLang="zh-CN" sz="800" kern="0" dirty="0">
                <a:ea typeface="Arial Unicode MS" pitchFamily="34" charset="-128"/>
                <a:cs typeface="Arial Unicode MS" pitchFamily="34" charset="-128"/>
              </a:rPr>
              <a:t>—</a:t>
            </a:r>
            <a:r>
              <a:rPr lang="zh-CN" altLang="en-US" sz="800" kern="0" dirty="0">
                <a:ea typeface="Arial Unicode MS" pitchFamily="34" charset="-128"/>
                <a:cs typeface="Arial Unicode MS" pitchFamily="34" charset="-128"/>
              </a:rPr>
              <a:t>变速器</a:t>
            </a:r>
            <a:r>
              <a:rPr lang="en-US" altLang="zh-CN" sz="800" kern="0" dirty="0">
                <a:ea typeface="Arial Unicode MS" pitchFamily="34" charset="-128"/>
                <a:cs typeface="Arial Unicode MS" pitchFamily="34" charset="-128"/>
              </a:rPr>
              <a:t>1</a:t>
            </a:r>
            <a:endParaRPr lang="zh-CN" altLang="en-US" sz="800" kern="0" dirty="0">
              <a:ea typeface="Arial Unicode MS" pitchFamily="34" charset="-128"/>
              <a:cs typeface="Arial Unicode MS" pitchFamily="34" charset="-128"/>
            </a:endParaRPr>
          </a:p>
        </p:txBody>
      </p:sp>
      <p:sp>
        <p:nvSpPr>
          <p:cNvPr id="108" name="Rectangle 107"/>
          <p:cNvSpPr/>
          <p:nvPr/>
        </p:nvSpPr>
        <p:spPr bwMode="gray">
          <a:xfrm>
            <a:off x="-151245" y="2875735"/>
            <a:ext cx="2206780" cy="350630"/>
          </a:xfrm>
          <a:prstGeom prst="rect">
            <a:avLst/>
          </a:prstGeom>
          <a:solidFill>
            <a:schemeClr val="bg1">
              <a:alpha val="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r>
              <a:rPr lang="zh-CN" altLang="en-US" sz="1000" kern="0" dirty="0">
                <a:ea typeface="Arial Unicode MS" pitchFamily="34" charset="-128"/>
                <a:cs typeface="Arial Unicode MS" pitchFamily="34" charset="-128"/>
              </a:rPr>
              <a:t>制动系统</a:t>
            </a:r>
          </a:p>
        </p:txBody>
      </p:sp>
      <p:sp>
        <p:nvSpPr>
          <p:cNvPr id="138" name="Rectangle 137"/>
          <p:cNvSpPr/>
          <p:nvPr/>
        </p:nvSpPr>
        <p:spPr bwMode="gray">
          <a:xfrm>
            <a:off x="2586182" y="2925003"/>
            <a:ext cx="1422770" cy="304871"/>
          </a:xfrm>
          <a:prstGeom prst="rect">
            <a:avLst/>
          </a:prstGeom>
          <a:solidFill>
            <a:schemeClr val="bg1">
              <a:alpha val="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r>
              <a:rPr lang="zh-CN" altLang="en-US" sz="800" kern="0" dirty="0">
                <a:ea typeface="Arial Unicode MS" pitchFamily="34" charset="-128"/>
                <a:cs typeface="Arial Unicode MS" pitchFamily="34" charset="-128"/>
              </a:rPr>
              <a:t>动力总成</a:t>
            </a:r>
            <a:r>
              <a:rPr lang="en-US" altLang="zh-CN" sz="800" kern="0" dirty="0">
                <a:ea typeface="Arial Unicode MS" pitchFamily="34" charset="-128"/>
                <a:cs typeface="Arial Unicode MS" pitchFamily="34" charset="-128"/>
              </a:rPr>
              <a:t>—</a:t>
            </a:r>
            <a:r>
              <a:rPr lang="zh-CN" altLang="en-US" sz="800" kern="0" dirty="0">
                <a:ea typeface="Arial Unicode MS" pitchFamily="34" charset="-128"/>
                <a:cs typeface="Arial Unicode MS" pitchFamily="34" charset="-128"/>
              </a:rPr>
              <a:t>变速器</a:t>
            </a:r>
            <a:r>
              <a:rPr lang="en-US" altLang="zh-CN" sz="800" kern="0" dirty="0">
                <a:ea typeface="Arial Unicode MS" pitchFamily="34" charset="-128"/>
                <a:cs typeface="Arial Unicode MS" pitchFamily="34" charset="-128"/>
              </a:rPr>
              <a:t>2</a:t>
            </a:r>
            <a:endParaRPr lang="zh-CN" altLang="en-US" sz="800" kern="0" dirty="0">
              <a:ea typeface="Arial Unicode MS" pitchFamily="34" charset="-128"/>
              <a:cs typeface="Arial Unicode MS" pitchFamily="34" charset="-128"/>
            </a:endParaRPr>
          </a:p>
        </p:txBody>
      </p:sp>
      <p:sp>
        <p:nvSpPr>
          <p:cNvPr id="139" name="Rectangle 139"/>
          <p:cNvSpPr>
            <a:spLocks noChangeArrowheads="1"/>
          </p:cNvSpPr>
          <p:nvPr/>
        </p:nvSpPr>
        <p:spPr bwMode="auto">
          <a:xfrm>
            <a:off x="4119136" y="2672726"/>
            <a:ext cx="332412" cy="76220"/>
          </a:xfrm>
          <a:prstGeom prst="rect">
            <a:avLst/>
          </a:prstGeom>
          <a:solidFill>
            <a:schemeClr val="bg1"/>
          </a:solidFill>
          <a:ln w="19050" algn="ctr">
            <a:solidFill>
              <a:schemeClr val="bg1"/>
            </a:solidFill>
            <a:round/>
            <a:headEnd/>
            <a:tailEnd/>
          </a:ln>
        </p:spPr>
        <p:txBody>
          <a:bodyPr wrap="none" lIns="107163" tIns="55725" rIns="107163" bIns="55725" anchor="ctr"/>
          <a:lstStyle/>
          <a:p>
            <a:pPr marL="291096" indent="-291096" algn="ctr"/>
            <a:endParaRPr lang="zh-CN" altLang="en-US">
              <a:latin typeface="Tahoma" pitchFamily="34" charset="0"/>
              <a:cs typeface="Tahoma" pitchFamily="34" charset="0"/>
            </a:endParaRPr>
          </a:p>
        </p:txBody>
      </p:sp>
      <p:sp>
        <p:nvSpPr>
          <p:cNvPr id="147" name="Rectangle 139"/>
          <p:cNvSpPr>
            <a:spLocks noChangeArrowheads="1"/>
          </p:cNvSpPr>
          <p:nvPr/>
        </p:nvSpPr>
        <p:spPr bwMode="auto">
          <a:xfrm>
            <a:off x="532768" y="4023420"/>
            <a:ext cx="332412" cy="76220"/>
          </a:xfrm>
          <a:prstGeom prst="rect">
            <a:avLst/>
          </a:prstGeom>
          <a:solidFill>
            <a:schemeClr val="bg1"/>
          </a:solidFill>
          <a:ln w="19050" algn="ctr">
            <a:solidFill>
              <a:schemeClr val="bg1"/>
            </a:solidFill>
            <a:round/>
            <a:headEnd/>
            <a:tailEnd/>
          </a:ln>
        </p:spPr>
        <p:txBody>
          <a:bodyPr wrap="none" lIns="107163" tIns="55725" rIns="107163" bIns="55725" anchor="ctr"/>
          <a:lstStyle/>
          <a:p>
            <a:pPr marL="291096" indent="-291096" algn="ctr"/>
            <a:endParaRPr lang="zh-CN" altLang="en-US">
              <a:latin typeface="Tahoma" pitchFamily="34" charset="0"/>
              <a:cs typeface="Tahoma" pitchFamily="34" charset="0"/>
            </a:endParaRPr>
          </a:p>
        </p:txBody>
      </p:sp>
      <p:sp>
        <p:nvSpPr>
          <p:cNvPr id="109" name="AutoShape 50"/>
          <p:cNvSpPr>
            <a:spLocks noChangeArrowheads="1"/>
          </p:cNvSpPr>
          <p:nvPr/>
        </p:nvSpPr>
        <p:spPr bwMode="auto">
          <a:xfrm>
            <a:off x="8131329" y="1648454"/>
            <a:ext cx="498969" cy="316891"/>
          </a:xfrm>
          <a:prstGeom prst="triangle">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sp>
        <p:nvSpPr>
          <p:cNvPr id="120" name="Rectangle 119"/>
          <p:cNvSpPr/>
          <p:nvPr/>
        </p:nvSpPr>
        <p:spPr bwMode="gray">
          <a:xfrm>
            <a:off x="7432672" y="1221919"/>
            <a:ext cx="1712130" cy="457306"/>
          </a:xfrm>
          <a:prstGeom prst="rect">
            <a:avLst/>
          </a:prstGeom>
          <a:solidFill>
            <a:schemeClr val="bg1">
              <a:alpha val="0"/>
            </a:schemeClr>
          </a:solidFill>
          <a:ln w="6350" algn="ctr">
            <a:noFill/>
            <a:miter lim="800000"/>
            <a:headEnd/>
            <a:tailEnd/>
          </a:ln>
        </p:spPr>
        <p:txBody>
          <a:bodyPr lIns="107163" tIns="85730" rIns="107163" bIns="85730" rtlCol="0" anchor="ctr"/>
          <a:lstStyle/>
          <a:p>
            <a:pPr algn="ctr" fontAlgn="base">
              <a:spcAft>
                <a:spcPct val="0"/>
              </a:spcAft>
              <a:buClr>
                <a:srgbClr val="F0AB00"/>
              </a:buClr>
              <a:buSzPct val="80000"/>
            </a:pPr>
            <a:r>
              <a:rPr lang="en-US" altLang="zh-CN" sz="1300" kern="0" dirty="0">
                <a:ea typeface="Arial Unicode MS" pitchFamily="34" charset="-128"/>
                <a:cs typeface="Arial Unicode MS" pitchFamily="34" charset="-128"/>
              </a:rPr>
              <a:t>SBOM</a:t>
            </a:r>
            <a:endParaRPr lang="zh-CN" altLang="en-US" sz="1300" kern="0" dirty="0">
              <a:ea typeface="Arial Unicode MS" pitchFamily="34" charset="-128"/>
              <a:cs typeface="Arial Unicode MS" pitchFamily="34" charset="-128"/>
            </a:endParaRPr>
          </a:p>
        </p:txBody>
      </p:sp>
      <p:sp>
        <p:nvSpPr>
          <p:cNvPr id="8" name="TextBox 7"/>
          <p:cNvSpPr txBox="1"/>
          <p:nvPr/>
        </p:nvSpPr>
        <p:spPr>
          <a:xfrm>
            <a:off x="4451548" y="1568802"/>
            <a:ext cx="3066313"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400" dirty="0"/>
              <a:t>用</a:t>
            </a:r>
            <a:r>
              <a:rPr lang="en-US" altLang="zh-CN" sz="1400" dirty="0"/>
              <a:t>S-Number</a:t>
            </a:r>
            <a:r>
              <a:rPr lang="zh-CN" altLang="en-US" sz="1400" kern="0" dirty="0">
                <a:ea typeface="Arial Unicode MS" pitchFamily="34" charset="-128"/>
                <a:cs typeface="Arial Unicode MS" pitchFamily="34" charset="-128"/>
              </a:rPr>
              <a:t>同步</a:t>
            </a:r>
            <a:endParaRPr lang="en-US" sz="1400" kern="0" dirty="0">
              <a:ea typeface="Arial Unicode MS" pitchFamily="34" charset="-128"/>
              <a:cs typeface="Arial Unicode MS" pitchFamily="34" charset="-128"/>
            </a:endParaRPr>
          </a:p>
        </p:txBody>
      </p:sp>
      <p:sp>
        <p:nvSpPr>
          <p:cNvPr id="77" name="Rectangle 30"/>
          <p:cNvSpPr>
            <a:spLocks noChangeArrowheads="1"/>
          </p:cNvSpPr>
          <p:nvPr/>
        </p:nvSpPr>
        <p:spPr bwMode="auto">
          <a:xfrm>
            <a:off x="983448" y="5134165"/>
            <a:ext cx="9992209" cy="647850"/>
          </a:xfrm>
          <a:prstGeom prst="rect">
            <a:avLst/>
          </a:prstGeom>
          <a:solidFill>
            <a:srgbClr val="DDDDDD"/>
          </a:solidFill>
          <a:ln w="12700">
            <a:noFill/>
            <a:miter lim="800000"/>
            <a:headEnd/>
            <a:tailEnd/>
          </a:ln>
          <a:effectLst/>
        </p:spPr>
        <p:txBody>
          <a:bodyPr wrap="none" lIns="108878" tIns="54439" rIns="108878" bIns="54439"/>
          <a:lstStyle/>
          <a:p>
            <a:pPr algn="l" eaLnBrk="0" hangingPunct="0">
              <a:buClrTx/>
              <a:buSzTx/>
              <a:buFontTx/>
              <a:buNone/>
            </a:pPr>
            <a:endParaRPr lang="en-US" sz="1700" b="1" dirty="0"/>
          </a:p>
          <a:p>
            <a:pPr algn="l" eaLnBrk="0" hangingPunct="0">
              <a:buClrTx/>
              <a:buSzTx/>
              <a:buFontTx/>
              <a:buNone/>
            </a:pPr>
            <a:r>
              <a:rPr lang="en-US" altLang="zh-CN" sz="1700" b="1" dirty="0"/>
              <a:t>2</a:t>
            </a:r>
            <a:r>
              <a:rPr lang="zh-CN" altLang="en-US" sz="1700" b="1" dirty="0"/>
              <a:t>。下属层级在标准配件</a:t>
            </a:r>
            <a:r>
              <a:rPr lang="en-US" altLang="zh-CN" sz="1700" b="1" dirty="0"/>
              <a:t>BOM</a:t>
            </a:r>
            <a:r>
              <a:rPr lang="zh-CN" altLang="en-US" sz="1700" b="1" dirty="0"/>
              <a:t>基础上根据生产实际手工更新后挂到</a:t>
            </a:r>
            <a:r>
              <a:rPr lang="en-US" altLang="zh-CN" sz="1700" b="1" dirty="0"/>
              <a:t>SBOM</a:t>
            </a:r>
            <a:r>
              <a:rPr lang="zh-CN" altLang="en-US" sz="1700" b="1" dirty="0"/>
              <a:t>，并与车辆号统一</a:t>
            </a:r>
            <a:endParaRPr lang="en-US" sz="1700" b="1" dirty="0"/>
          </a:p>
        </p:txBody>
      </p:sp>
      <p:sp>
        <p:nvSpPr>
          <p:cNvPr id="78" name="Rectangle 31"/>
          <p:cNvSpPr>
            <a:spLocks noChangeArrowheads="1"/>
          </p:cNvSpPr>
          <p:nvPr/>
        </p:nvSpPr>
        <p:spPr bwMode="auto">
          <a:xfrm>
            <a:off x="983448" y="5858232"/>
            <a:ext cx="9992209" cy="647850"/>
          </a:xfrm>
          <a:prstGeom prst="rect">
            <a:avLst/>
          </a:prstGeom>
          <a:solidFill>
            <a:srgbClr val="DDDDDD"/>
          </a:solidFill>
          <a:ln w="12700">
            <a:noFill/>
            <a:miter lim="800000"/>
            <a:headEnd/>
            <a:tailEnd/>
          </a:ln>
          <a:effectLst/>
        </p:spPr>
        <p:txBody>
          <a:bodyPr wrap="none" lIns="108878" tIns="54439" rIns="108878" bIns="54439"/>
          <a:lstStyle/>
          <a:p>
            <a:pPr algn="l" eaLnBrk="0" hangingPunct="0">
              <a:buClrTx/>
              <a:buSzTx/>
              <a:buFontTx/>
              <a:buNone/>
            </a:pPr>
            <a:endParaRPr lang="en-US" sz="1700" b="1" dirty="0"/>
          </a:p>
          <a:p>
            <a:pPr algn="l" eaLnBrk="0" hangingPunct="0">
              <a:buClrTx/>
              <a:buSzTx/>
              <a:buFontTx/>
              <a:buNone/>
            </a:pPr>
            <a:r>
              <a:rPr lang="en-US" altLang="zh-CN" sz="1700" b="1" dirty="0"/>
              <a:t>3</a:t>
            </a:r>
            <a:r>
              <a:rPr lang="zh-CN" altLang="en-US" sz="1700" b="1" dirty="0"/>
              <a:t>。</a:t>
            </a:r>
            <a:r>
              <a:rPr lang="en-US" altLang="zh-CN" sz="1700" b="1" dirty="0"/>
              <a:t>SBOM</a:t>
            </a:r>
            <a:r>
              <a:rPr lang="zh-CN" altLang="en-US" sz="1700" b="1" dirty="0"/>
              <a:t>挂到</a:t>
            </a:r>
            <a:r>
              <a:rPr lang="en-US" altLang="zh-CN" sz="1700" b="1" dirty="0"/>
              <a:t>VMS</a:t>
            </a:r>
            <a:r>
              <a:rPr lang="zh-CN" altLang="en-US" sz="1700" b="1" dirty="0"/>
              <a:t>上并通过车辆号存储，版本变更将在</a:t>
            </a:r>
            <a:r>
              <a:rPr lang="en-US" altLang="zh-CN" sz="1700" b="1" dirty="0"/>
              <a:t>VMS</a:t>
            </a:r>
            <a:r>
              <a:rPr lang="zh-CN" altLang="en-US" sz="1700" b="1" dirty="0"/>
              <a:t>中完成</a:t>
            </a:r>
            <a:endParaRPr lang="en-US" sz="1700" b="1" dirty="0"/>
          </a:p>
        </p:txBody>
      </p:sp>
      <p:sp>
        <p:nvSpPr>
          <p:cNvPr id="79" name="Rectangle 32"/>
          <p:cNvSpPr>
            <a:spLocks noChangeArrowheads="1"/>
          </p:cNvSpPr>
          <p:nvPr/>
        </p:nvSpPr>
        <p:spPr bwMode="auto">
          <a:xfrm>
            <a:off x="1078723" y="4486315"/>
            <a:ext cx="1344434" cy="504942"/>
          </a:xfrm>
          <a:prstGeom prst="rect">
            <a:avLst/>
          </a:prstGeom>
          <a:solidFill>
            <a:srgbClr val="DDDDDD"/>
          </a:solidFill>
          <a:ln w="12700" algn="ctr">
            <a:solidFill>
              <a:schemeClr val="bg1"/>
            </a:solidFill>
            <a:miter lim="800000"/>
            <a:headEnd/>
            <a:tailEnd/>
          </a:ln>
          <a:effectLst/>
        </p:spPr>
        <p:txBody>
          <a:bodyPr lIns="0" tIns="0" rIns="0" bIns="0" anchor="ctr"/>
          <a:lstStyle/>
          <a:p>
            <a:pPr algn="ctr">
              <a:buClrTx/>
              <a:buSzTx/>
              <a:buFontTx/>
              <a:buNone/>
            </a:pPr>
            <a:r>
              <a:rPr lang="zh-CN" altLang="en-US" sz="1200" b="1" dirty="0">
                <a:solidFill>
                  <a:schemeClr val="accent2"/>
                </a:solidFill>
              </a:rPr>
              <a:t>产品经理 </a:t>
            </a:r>
            <a:endParaRPr lang="en-US" sz="1200" b="1" dirty="0">
              <a:solidFill>
                <a:schemeClr val="accent2"/>
              </a:solidFill>
            </a:endParaRPr>
          </a:p>
        </p:txBody>
      </p:sp>
      <p:sp>
        <p:nvSpPr>
          <p:cNvPr id="100" name="AutoShape 51"/>
          <p:cNvSpPr>
            <a:spLocks noChangeArrowheads="1"/>
          </p:cNvSpPr>
          <p:nvPr/>
        </p:nvSpPr>
        <p:spPr bwMode="auto">
          <a:xfrm>
            <a:off x="2467399" y="2525639"/>
            <a:ext cx="497878" cy="316891"/>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sp>
        <p:nvSpPr>
          <p:cNvPr id="106" name="AutoShape 51"/>
          <p:cNvSpPr>
            <a:spLocks noChangeArrowheads="1"/>
          </p:cNvSpPr>
          <p:nvPr/>
        </p:nvSpPr>
        <p:spPr bwMode="auto">
          <a:xfrm>
            <a:off x="1678363" y="2525847"/>
            <a:ext cx="497878" cy="316891"/>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cxnSp>
        <p:nvCxnSpPr>
          <p:cNvPr id="119" name="Straight Connector 118"/>
          <p:cNvCxnSpPr/>
          <p:nvPr/>
        </p:nvCxnSpPr>
        <p:spPr>
          <a:xfrm flipH="1">
            <a:off x="2121574" y="2013643"/>
            <a:ext cx="17625" cy="34985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AutoShape 51"/>
          <p:cNvSpPr>
            <a:spLocks noChangeArrowheads="1"/>
          </p:cNvSpPr>
          <p:nvPr/>
        </p:nvSpPr>
        <p:spPr bwMode="auto">
          <a:xfrm>
            <a:off x="743322" y="2543342"/>
            <a:ext cx="497878" cy="316891"/>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cxnSp>
        <p:nvCxnSpPr>
          <p:cNvPr id="122" name="Straight Connector 121"/>
          <p:cNvCxnSpPr/>
          <p:nvPr/>
        </p:nvCxnSpPr>
        <p:spPr>
          <a:xfrm flipH="1">
            <a:off x="983448" y="2363496"/>
            <a:ext cx="172765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Rectangle 139"/>
          <p:cNvSpPr>
            <a:spLocks noChangeArrowheads="1"/>
          </p:cNvSpPr>
          <p:nvPr/>
        </p:nvSpPr>
        <p:spPr bwMode="auto">
          <a:xfrm>
            <a:off x="3153498" y="2648038"/>
            <a:ext cx="332412" cy="76220"/>
          </a:xfrm>
          <a:prstGeom prst="rect">
            <a:avLst/>
          </a:prstGeom>
          <a:solidFill>
            <a:schemeClr val="bg1"/>
          </a:solidFill>
          <a:ln w="19050" algn="ctr">
            <a:solidFill>
              <a:schemeClr val="bg1"/>
            </a:solidFill>
            <a:round/>
            <a:headEnd/>
            <a:tailEnd/>
          </a:ln>
        </p:spPr>
        <p:txBody>
          <a:bodyPr wrap="none" lIns="107163" tIns="55725" rIns="107163" bIns="55725" anchor="ctr"/>
          <a:lstStyle/>
          <a:p>
            <a:pPr marL="291096" indent="-291096" algn="ctr"/>
            <a:endParaRPr lang="zh-CN" altLang="en-US">
              <a:latin typeface="Tahoma" pitchFamily="34" charset="0"/>
              <a:cs typeface="Tahoma" pitchFamily="34" charset="0"/>
            </a:endParaRPr>
          </a:p>
        </p:txBody>
      </p:sp>
      <p:cxnSp>
        <p:nvCxnSpPr>
          <p:cNvPr id="116" name="Straight Connector 115"/>
          <p:cNvCxnSpPr/>
          <p:nvPr/>
        </p:nvCxnSpPr>
        <p:spPr>
          <a:xfrm>
            <a:off x="974635" y="2363496"/>
            <a:ext cx="0" cy="2718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881303" y="2363497"/>
            <a:ext cx="8027" cy="21649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2667783" y="2392154"/>
            <a:ext cx="0" cy="2718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8" name="Group 157"/>
          <p:cNvGrpSpPr/>
          <p:nvPr/>
        </p:nvGrpSpPr>
        <p:grpSpPr>
          <a:xfrm>
            <a:off x="7000306" y="1991993"/>
            <a:ext cx="2742589" cy="846591"/>
            <a:chOff x="557346" y="2013176"/>
            <a:chExt cx="2056406" cy="846395"/>
          </a:xfrm>
        </p:grpSpPr>
        <p:sp>
          <p:nvSpPr>
            <p:cNvPr id="160" name="AutoShape 51"/>
            <p:cNvSpPr>
              <a:spLocks noChangeArrowheads="1"/>
            </p:cNvSpPr>
            <p:nvPr/>
          </p:nvSpPr>
          <p:spPr bwMode="auto">
            <a:xfrm>
              <a:off x="1850067" y="2525054"/>
              <a:ext cx="373311" cy="316818"/>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a:endParaRPr lang="zh-CN" altLang="en-US" sz="1300"/>
            </a:p>
          </p:txBody>
        </p:sp>
        <p:sp>
          <p:nvSpPr>
            <p:cNvPr id="178" name="AutoShape 51"/>
            <p:cNvSpPr>
              <a:spLocks noChangeArrowheads="1"/>
            </p:cNvSpPr>
            <p:nvPr/>
          </p:nvSpPr>
          <p:spPr bwMode="auto">
            <a:xfrm>
              <a:off x="1258444" y="2525262"/>
              <a:ext cx="373311" cy="316818"/>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a:endParaRPr lang="zh-CN" altLang="en-US" sz="1300"/>
            </a:p>
          </p:txBody>
        </p:sp>
        <p:cxnSp>
          <p:nvCxnSpPr>
            <p:cNvPr id="179" name="Straight Connector 178"/>
            <p:cNvCxnSpPr/>
            <p:nvPr/>
          </p:nvCxnSpPr>
          <p:spPr>
            <a:xfrm flipH="1">
              <a:off x="1590766" y="2013176"/>
              <a:ext cx="13215" cy="349773"/>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0" name="AutoShape 51"/>
            <p:cNvSpPr>
              <a:spLocks noChangeArrowheads="1"/>
            </p:cNvSpPr>
            <p:nvPr/>
          </p:nvSpPr>
          <p:spPr bwMode="auto">
            <a:xfrm>
              <a:off x="557346" y="2542753"/>
              <a:ext cx="373311" cy="316818"/>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anchor="ctr"/>
            <a:lstStyle/>
            <a:p>
              <a:pPr algn="ctr"/>
              <a:endParaRPr lang="zh-CN" altLang="en-US" sz="1300"/>
            </a:p>
          </p:txBody>
        </p:sp>
        <p:cxnSp>
          <p:nvCxnSpPr>
            <p:cNvPr id="187" name="Straight Connector 186"/>
            <p:cNvCxnSpPr/>
            <p:nvPr/>
          </p:nvCxnSpPr>
          <p:spPr>
            <a:xfrm flipH="1">
              <a:off x="737394" y="2362949"/>
              <a:ext cx="129540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88" name="Rectangle 139"/>
            <p:cNvSpPr>
              <a:spLocks noChangeArrowheads="1"/>
            </p:cNvSpPr>
            <p:nvPr/>
          </p:nvSpPr>
          <p:spPr bwMode="auto">
            <a:xfrm>
              <a:off x="2364508" y="2647425"/>
              <a:ext cx="249244" cy="76202"/>
            </a:xfrm>
            <a:prstGeom prst="rect">
              <a:avLst/>
            </a:prstGeom>
            <a:solidFill>
              <a:schemeClr val="bg1"/>
            </a:solidFill>
            <a:ln w="19050" algn="ctr">
              <a:solidFill>
                <a:schemeClr val="bg1"/>
              </a:solidFill>
              <a:round/>
              <a:headEnd/>
              <a:tailEnd/>
            </a:ln>
          </p:spPr>
          <p:txBody>
            <a:bodyPr wrap="none" lIns="90000" tIns="46800" rIns="90000" bIns="46800" anchor="ctr"/>
            <a:lstStyle/>
            <a:p>
              <a:pPr marL="291096" indent="-291096" algn="ctr"/>
              <a:endParaRPr lang="zh-CN" altLang="en-US">
                <a:latin typeface="Tahoma" pitchFamily="34" charset="0"/>
                <a:cs typeface="Tahoma" pitchFamily="34" charset="0"/>
              </a:endParaRPr>
            </a:p>
          </p:txBody>
        </p:sp>
        <p:cxnSp>
          <p:nvCxnSpPr>
            <p:cNvPr id="189" name="Straight Connector 188"/>
            <p:cNvCxnSpPr/>
            <p:nvPr/>
          </p:nvCxnSpPr>
          <p:spPr>
            <a:xfrm>
              <a:off x="730786" y="2362949"/>
              <a:ext cx="0" cy="27177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1410609" y="2362949"/>
              <a:ext cx="6019" cy="21644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2000316" y="2391600"/>
              <a:ext cx="0" cy="271776"/>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3" name="AutoShape 51"/>
          <p:cNvSpPr>
            <a:spLocks noChangeArrowheads="1"/>
          </p:cNvSpPr>
          <p:nvPr/>
        </p:nvSpPr>
        <p:spPr bwMode="auto">
          <a:xfrm>
            <a:off x="7639804" y="3389237"/>
            <a:ext cx="497878" cy="316891"/>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sp>
        <p:nvSpPr>
          <p:cNvPr id="194" name="AutoShape 51"/>
          <p:cNvSpPr>
            <a:spLocks noChangeArrowheads="1"/>
          </p:cNvSpPr>
          <p:nvPr/>
        </p:nvSpPr>
        <p:spPr bwMode="auto">
          <a:xfrm>
            <a:off x="6850768" y="3389445"/>
            <a:ext cx="497878" cy="316891"/>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cxnSp>
        <p:nvCxnSpPr>
          <p:cNvPr id="195" name="Straight Connector 194"/>
          <p:cNvCxnSpPr/>
          <p:nvPr/>
        </p:nvCxnSpPr>
        <p:spPr>
          <a:xfrm flipH="1">
            <a:off x="7293979" y="2877241"/>
            <a:ext cx="17625" cy="34985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6" name="AutoShape 51"/>
          <p:cNvSpPr>
            <a:spLocks noChangeArrowheads="1"/>
          </p:cNvSpPr>
          <p:nvPr/>
        </p:nvSpPr>
        <p:spPr bwMode="auto">
          <a:xfrm>
            <a:off x="5915727" y="3406940"/>
            <a:ext cx="497878" cy="316891"/>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cxnSp>
        <p:nvCxnSpPr>
          <p:cNvPr id="197" name="Straight Connector 196"/>
          <p:cNvCxnSpPr/>
          <p:nvPr/>
        </p:nvCxnSpPr>
        <p:spPr>
          <a:xfrm flipH="1">
            <a:off x="6155854" y="3227094"/>
            <a:ext cx="172765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a:xfrm>
            <a:off x="6147040" y="3227094"/>
            <a:ext cx="0" cy="2718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7053708" y="3227095"/>
            <a:ext cx="8027" cy="21649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7840188" y="3255752"/>
            <a:ext cx="0" cy="2718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69439" y="3406939"/>
            <a:ext cx="1353371" cy="433107"/>
          </a:xfrm>
          <a:prstGeom prst="rect">
            <a:avLst/>
          </a:prstGeom>
          <a:noFill/>
        </p:spPr>
        <p:txBody>
          <a:bodyPr wrap="square" lIns="108878" tIns="54439" rIns="108878" bIns="54439" rtlCol="0">
            <a:spAutoFit/>
          </a:bodyPr>
          <a:lstStyle/>
          <a:p>
            <a:r>
              <a:rPr lang="zh-CN" altLang="en-US" dirty="0" smtClean="0"/>
              <a:t>。。。。</a:t>
            </a:r>
            <a:endParaRPr lang="en-US" dirty="0"/>
          </a:p>
        </p:txBody>
      </p:sp>
      <p:sp>
        <p:nvSpPr>
          <p:cNvPr id="22" name="TextBox 21"/>
          <p:cNvSpPr txBox="1"/>
          <p:nvPr/>
        </p:nvSpPr>
        <p:spPr>
          <a:xfrm>
            <a:off x="5984705" y="3718552"/>
            <a:ext cx="4007083" cy="433107"/>
          </a:xfrm>
          <a:prstGeom prst="rect">
            <a:avLst/>
          </a:prstGeom>
          <a:noFill/>
        </p:spPr>
        <p:txBody>
          <a:bodyPr wrap="square" lIns="108878" tIns="54439" rIns="108878" bIns="54439" rtlCol="0">
            <a:spAutoFit/>
          </a:bodyPr>
          <a:lstStyle/>
          <a:p>
            <a:r>
              <a:rPr lang="zh-CN" altLang="en-US" dirty="0" smtClean="0"/>
              <a:t>。。。。。。。。。。。。</a:t>
            </a:r>
            <a:endParaRPr lang="en-US" dirty="0"/>
          </a:p>
        </p:txBody>
      </p:sp>
      <p:sp>
        <p:nvSpPr>
          <p:cNvPr id="201" name="Rectangle 30"/>
          <p:cNvSpPr>
            <a:spLocks noChangeArrowheads="1"/>
          </p:cNvSpPr>
          <p:nvPr/>
        </p:nvSpPr>
        <p:spPr bwMode="auto">
          <a:xfrm>
            <a:off x="952145" y="4414860"/>
            <a:ext cx="10023512" cy="647850"/>
          </a:xfrm>
          <a:prstGeom prst="rect">
            <a:avLst/>
          </a:prstGeom>
          <a:solidFill>
            <a:srgbClr val="DDDDDD"/>
          </a:solidFill>
          <a:ln w="12700">
            <a:noFill/>
            <a:miter lim="800000"/>
            <a:headEnd/>
            <a:tailEnd/>
          </a:ln>
          <a:effectLst/>
        </p:spPr>
        <p:txBody>
          <a:bodyPr wrap="none" lIns="108878" tIns="54439" rIns="108878" bIns="54439"/>
          <a:lstStyle/>
          <a:p>
            <a:pPr algn="l" eaLnBrk="0" hangingPunct="0">
              <a:buClrTx/>
              <a:buSzTx/>
              <a:buFontTx/>
              <a:buNone/>
            </a:pPr>
            <a:endParaRPr lang="en-US" sz="1700" b="1" dirty="0"/>
          </a:p>
          <a:p>
            <a:pPr algn="l" eaLnBrk="0" hangingPunct="0">
              <a:buClrTx/>
              <a:buSzTx/>
              <a:buFontTx/>
              <a:buNone/>
            </a:pPr>
            <a:r>
              <a:rPr lang="en-US" altLang="zh-CN" sz="1700" b="1" dirty="0"/>
              <a:t>1</a:t>
            </a:r>
            <a:r>
              <a:rPr lang="zh-CN" altLang="en-US" sz="1700" b="1" dirty="0"/>
              <a:t>。订单</a:t>
            </a:r>
            <a:r>
              <a:rPr lang="en-US" altLang="zh-CN" sz="1700" b="1" dirty="0"/>
              <a:t>BOM</a:t>
            </a:r>
            <a:r>
              <a:rPr lang="zh-CN" altLang="en-US" sz="1700" b="1" dirty="0"/>
              <a:t> 通过车辆号与服务</a:t>
            </a:r>
            <a:r>
              <a:rPr lang="en-US" altLang="zh-CN" sz="1700" b="1" dirty="0"/>
              <a:t>BOM</a:t>
            </a:r>
            <a:r>
              <a:rPr lang="zh-CN" altLang="en-US" sz="1700" b="1" dirty="0"/>
              <a:t>一致</a:t>
            </a:r>
            <a:endParaRPr lang="en-US" sz="1700" b="1" dirty="0"/>
          </a:p>
        </p:txBody>
      </p:sp>
      <p:sp>
        <p:nvSpPr>
          <p:cNvPr id="25" name="Rounded Rectangle 24"/>
          <p:cNvSpPr/>
          <p:nvPr/>
        </p:nvSpPr>
        <p:spPr>
          <a:xfrm>
            <a:off x="10267904" y="1568802"/>
            <a:ext cx="1622392" cy="5981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108878" tIns="54439" rIns="108878" bIns="54439" rtlCol="0" anchor="ctr"/>
          <a:lstStyle/>
          <a:p>
            <a:pPr algn="ctr"/>
            <a:r>
              <a:rPr lang="en-US" altLang="zh-CN" dirty="0" smtClean="0"/>
              <a:t>VIN-Number</a:t>
            </a:r>
            <a:endParaRPr lang="en-US" dirty="0"/>
          </a:p>
        </p:txBody>
      </p:sp>
      <p:cxnSp>
        <p:nvCxnSpPr>
          <p:cNvPr id="27" name="Straight Arrow Connector 26"/>
          <p:cNvCxnSpPr/>
          <p:nvPr/>
        </p:nvCxnSpPr>
        <p:spPr>
          <a:xfrm>
            <a:off x="8724383" y="1819602"/>
            <a:ext cx="13366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3" name="Rectangle 202"/>
          <p:cNvSpPr/>
          <p:nvPr/>
        </p:nvSpPr>
        <p:spPr bwMode="gray">
          <a:xfrm>
            <a:off x="10047504" y="1117641"/>
            <a:ext cx="1712130" cy="457306"/>
          </a:xfrm>
          <a:prstGeom prst="rect">
            <a:avLst/>
          </a:prstGeom>
          <a:solidFill>
            <a:schemeClr val="bg1">
              <a:alpha val="0"/>
            </a:schemeClr>
          </a:solidFill>
          <a:ln w="6350" algn="ctr">
            <a:noFill/>
            <a:miter lim="800000"/>
            <a:headEnd/>
            <a:tailEnd/>
          </a:ln>
        </p:spPr>
        <p:txBody>
          <a:bodyPr lIns="107163" tIns="85730" rIns="107163" bIns="85730" rtlCol="0" anchor="ctr"/>
          <a:lstStyle/>
          <a:p>
            <a:pPr algn="ctr" fontAlgn="base">
              <a:spcAft>
                <a:spcPct val="0"/>
              </a:spcAft>
              <a:buClr>
                <a:srgbClr val="F0AB00"/>
              </a:buClr>
              <a:buSzPct val="80000"/>
            </a:pPr>
            <a:r>
              <a:rPr lang="en-US" altLang="zh-CN" sz="1300" kern="0">
                <a:ea typeface="Arial Unicode MS" pitchFamily="34" charset="-128"/>
                <a:cs typeface="Arial Unicode MS" pitchFamily="34" charset="-128"/>
              </a:rPr>
              <a:t>VMS</a:t>
            </a:r>
            <a:endParaRPr lang="zh-CN" altLang="en-US" sz="1300" kern="0" dirty="0">
              <a:ea typeface="Arial Unicode MS" pitchFamily="34" charset="-128"/>
              <a:cs typeface="Arial Unicode MS" pitchFamily="34" charset="-128"/>
            </a:endParaRPr>
          </a:p>
        </p:txBody>
      </p:sp>
      <p:sp>
        <p:nvSpPr>
          <p:cNvPr id="204" name="AutoShape 51"/>
          <p:cNvSpPr>
            <a:spLocks noChangeArrowheads="1"/>
          </p:cNvSpPr>
          <p:nvPr/>
        </p:nvSpPr>
        <p:spPr bwMode="auto">
          <a:xfrm>
            <a:off x="3072490" y="4018741"/>
            <a:ext cx="497878" cy="316891"/>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sp>
        <p:nvSpPr>
          <p:cNvPr id="205" name="AutoShape 51"/>
          <p:cNvSpPr>
            <a:spLocks noChangeArrowheads="1"/>
          </p:cNvSpPr>
          <p:nvPr/>
        </p:nvSpPr>
        <p:spPr bwMode="auto">
          <a:xfrm>
            <a:off x="2283454" y="4018949"/>
            <a:ext cx="497878" cy="316891"/>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cxnSp>
        <p:nvCxnSpPr>
          <p:cNvPr id="206" name="Straight Connector 205"/>
          <p:cNvCxnSpPr/>
          <p:nvPr/>
        </p:nvCxnSpPr>
        <p:spPr>
          <a:xfrm flipH="1">
            <a:off x="2726665" y="3506744"/>
            <a:ext cx="17625" cy="34985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07" name="AutoShape 51"/>
          <p:cNvSpPr>
            <a:spLocks noChangeArrowheads="1"/>
          </p:cNvSpPr>
          <p:nvPr/>
        </p:nvSpPr>
        <p:spPr bwMode="auto">
          <a:xfrm>
            <a:off x="1348413" y="4036444"/>
            <a:ext cx="497878" cy="316891"/>
          </a:xfrm>
          <a:prstGeom prst="triangle">
            <a:avLst>
              <a:gd name="adj" fmla="val 50000"/>
            </a:avLst>
          </a:prstGeom>
          <a:solidFill>
            <a:schemeClr val="tx2"/>
          </a:solidFill>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cxnSp>
        <p:nvCxnSpPr>
          <p:cNvPr id="208" name="Straight Connector 207"/>
          <p:cNvCxnSpPr/>
          <p:nvPr/>
        </p:nvCxnSpPr>
        <p:spPr>
          <a:xfrm flipH="1">
            <a:off x="1588539" y="3856598"/>
            <a:ext cx="1727652"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1579726" y="3856598"/>
            <a:ext cx="0" cy="2718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86394" y="3856598"/>
            <a:ext cx="8027" cy="21649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a:xfrm>
            <a:off x="3272873" y="3885255"/>
            <a:ext cx="0" cy="271839"/>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12" name="AutoShape 50"/>
          <p:cNvSpPr>
            <a:spLocks noChangeArrowheads="1"/>
          </p:cNvSpPr>
          <p:nvPr/>
        </p:nvSpPr>
        <p:spPr bwMode="auto">
          <a:xfrm>
            <a:off x="2519783" y="3227094"/>
            <a:ext cx="498969" cy="316891"/>
          </a:xfrm>
          <a:prstGeom prst="triangle">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108878" tIns="54439" rIns="108878" bIns="54439" anchor="ctr"/>
          <a:lstStyle/>
          <a:p>
            <a:pPr algn="ctr"/>
            <a:endParaRPr lang="zh-CN" altLang="en-US" sz="1300"/>
          </a:p>
        </p:txBody>
      </p:sp>
      <p:sp>
        <p:nvSpPr>
          <p:cNvPr id="213" name="Rectangle 212"/>
          <p:cNvSpPr/>
          <p:nvPr/>
        </p:nvSpPr>
        <p:spPr bwMode="gray">
          <a:xfrm>
            <a:off x="1078722" y="3268276"/>
            <a:ext cx="2206780" cy="350630"/>
          </a:xfrm>
          <a:prstGeom prst="rect">
            <a:avLst/>
          </a:prstGeom>
          <a:solidFill>
            <a:schemeClr val="bg1">
              <a:alpha val="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r>
              <a:rPr lang="zh-CN" altLang="en-US" sz="1000" kern="0" dirty="0">
                <a:ea typeface="Arial Unicode MS" pitchFamily="34" charset="-128"/>
                <a:cs typeface="Arial Unicode MS" pitchFamily="34" charset="-128"/>
              </a:rPr>
              <a:t>制动系统</a:t>
            </a:r>
          </a:p>
        </p:txBody>
      </p:sp>
    </p:spTree>
    <p:extLst>
      <p:ext uri="{BB962C8B-B14F-4D97-AF65-F5344CB8AC3E}">
        <p14:creationId xmlns:p14="http://schemas.microsoft.com/office/powerpoint/2010/main" val="19414961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9" name="Title 90"/>
          <p:cNvSpPr>
            <a:spLocks noGrp="1"/>
          </p:cNvSpPr>
          <p:nvPr>
            <p:ph type="title"/>
          </p:nvPr>
        </p:nvSpPr>
        <p:spPr/>
        <p:txBody>
          <a:bodyPr vert="horz" lIns="0" tIns="0" rIns="0" bIns="0" rtlCol="0" anchor="ctr" anchorCtr="0">
            <a:noAutofit/>
          </a:bodyPr>
          <a:lstStyle/>
          <a:p>
            <a:r>
              <a:rPr lang="zh-CN" altLang="en-US" dirty="0" smtClean="0">
                <a:latin typeface="微软雅黑" pitchFamily="34" charset="-122"/>
                <a:ea typeface="微软雅黑" pitchFamily="34" charset="-122"/>
              </a:rPr>
              <a:t>后台系统如何支持基于在线</a:t>
            </a:r>
            <a:r>
              <a:rPr lang="en-US" altLang="zh-CN" dirty="0" smtClean="0">
                <a:latin typeface="微软雅黑" pitchFamily="34" charset="-122"/>
                <a:ea typeface="微软雅黑" pitchFamily="34" charset="-122"/>
              </a:rPr>
              <a:t>3D/2D</a:t>
            </a:r>
            <a:r>
              <a:rPr lang="zh-CN" altLang="en-US" dirty="0" smtClean="0">
                <a:latin typeface="微软雅黑" pitchFamily="34" charset="-122"/>
                <a:ea typeface="微软雅黑" pitchFamily="34" charset="-122"/>
              </a:rPr>
              <a:t>装配结构指导的配件选择</a:t>
            </a:r>
            <a:r>
              <a:rPr lang="en-US" altLang="zh-CN" dirty="0">
                <a:latin typeface="微软雅黑" pitchFamily="34" charset="-122"/>
                <a:ea typeface="微软雅黑" pitchFamily="34" charset="-122"/>
              </a:rPr>
              <a:t/>
            </a:r>
            <a:br>
              <a:rPr lang="en-US" altLang="zh-CN" dirty="0">
                <a:latin typeface="微软雅黑" pitchFamily="34" charset="-122"/>
                <a:ea typeface="微软雅黑" pitchFamily="34" charset="-122"/>
              </a:rPr>
            </a:br>
            <a:r>
              <a:rPr lang="en-US" altLang="zh-CN" dirty="0">
                <a:latin typeface="微软雅黑" pitchFamily="34" charset="-122"/>
                <a:ea typeface="微软雅黑" pitchFamily="34" charset="-122"/>
              </a:rPr>
              <a:t>	</a:t>
            </a:r>
            <a:endParaRPr lang="en-US" dirty="0">
              <a:latin typeface="微软雅黑" pitchFamily="34" charset="-122"/>
              <a:ea typeface="微软雅黑" pitchFamily="34" charset="-122"/>
            </a:endParaRPr>
          </a:p>
        </p:txBody>
      </p:sp>
      <p:sp>
        <p:nvSpPr>
          <p:cNvPr id="2" name="TextBox 1"/>
          <p:cNvSpPr txBox="1"/>
          <p:nvPr/>
        </p:nvSpPr>
        <p:spPr>
          <a:xfrm>
            <a:off x="390485" y="1248567"/>
            <a:ext cx="11398911" cy="568617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900" b="1" kern="0" dirty="0" smtClean="0">
                <a:ea typeface="Arial Unicode MS" pitchFamily="34" charset="-128"/>
                <a:cs typeface="Arial Unicode MS" pitchFamily="34" charset="-128"/>
              </a:rPr>
              <a:t>假设：</a:t>
            </a:r>
            <a:endParaRPr lang="en-US" altLang="zh-CN" sz="1900" b="1"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b="1" kern="0" dirty="0">
                <a:ea typeface="Arial Unicode MS" pitchFamily="34" charset="-128"/>
                <a:cs typeface="Arial Unicode MS" pitchFamily="34" charset="-128"/>
              </a:rPr>
              <a:t>服务</a:t>
            </a:r>
            <a:r>
              <a:rPr lang="en-US" altLang="zh-CN" sz="1400" b="1" kern="0" dirty="0">
                <a:ea typeface="Arial Unicode MS" pitchFamily="34" charset="-128"/>
                <a:cs typeface="Arial Unicode MS" pitchFamily="34" charset="-128"/>
              </a:rPr>
              <a:t>BoM</a:t>
            </a:r>
            <a:r>
              <a:rPr lang="zh-CN" altLang="en-US" sz="1400" b="1" kern="0" dirty="0">
                <a:ea typeface="Arial Unicode MS" pitchFamily="34" charset="-128"/>
                <a:cs typeface="Arial Unicode MS" pitchFamily="34" charset="-128"/>
              </a:rPr>
              <a:t>的创建</a:t>
            </a:r>
            <a:endParaRPr lang="en-US" altLang="zh-CN" sz="1400" b="1"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根据一车一</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原则，服务</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在叉车生产时， 手工</a:t>
            </a:r>
            <a:r>
              <a:rPr lang="en-US" altLang="zh-CN" sz="1400" kern="0" dirty="0">
                <a:ea typeface="Arial Unicode MS" pitchFamily="34" charset="-128"/>
                <a:cs typeface="Arial Unicode MS" pitchFamily="34" charset="-128"/>
              </a:rPr>
              <a:t>/</a:t>
            </a:r>
            <a:r>
              <a:rPr lang="zh-CN" altLang="en-US" sz="1400" kern="0" dirty="0">
                <a:ea typeface="Arial Unicode MS" pitchFamily="34" charset="-128"/>
                <a:cs typeface="Arial Unicode MS" pitchFamily="34" charset="-128"/>
              </a:rPr>
              <a:t>半自动方式创建对应叉车的服务</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创建的服务</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可以保存于</a:t>
            </a:r>
            <a:r>
              <a:rPr lang="en-US" altLang="zh-CN" sz="1400" kern="0" dirty="0">
                <a:ea typeface="Arial Unicode MS" pitchFamily="34" charset="-128"/>
                <a:cs typeface="Arial Unicode MS" pitchFamily="34" charset="-128"/>
              </a:rPr>
              <a:t>VMS</a:t>
            </a:r>
            <a:r>
              <a:rPr lang="zh-CN" altLang="en-US" sz="1400" kern="0" dirty="0">
                <a:ea typeface="Arial Unicode MS" pitchFamily="34" charset="-128"/>
                <a:cs typeface="Arial Unicode MS" pitchFamily="34" charset="-128"/>
              </a:rPr>
              <a:t>对应的</a:t>
            </a:r>
            <a:r>
              <a:rPr lang="en-US" altLang="zh-CN" sz="1400" kern="0" dirty="0">
                <a:ea typeface="Arial Unicode MS" pitchFamily="34" charset="-128"/>
                <a:cs typeface="Arial Unicode MS" pitchFamily="34" charset="-128"/>
              </a:rPr>
              <a:t>Vin</a:t>
            </a:r>
            <a:r>
              <a:rPr lang="zh-CN" altLang="en-US" sz="1400" kern="0" dirty="0">
                <a:ea typeface="Arial Unicode MS" pitchFamily="34" charset="-128"/>
                <a:cs typeface="Arial Unicode MS" pitchFamily="34" charset="-128"/>
              </a:rPr>
              <a:t>号</a:t>
            </a:r>
            <a:r>
              <a:rPr lang="en-US" altLang="zh-CN" sz="1400" kern="0" dirty="0">
                <a:ea typeface="Arial Unicode MS" pitchFamily="34" charset="-128"/>
                <a:cs typeface="Arial Unicode MS" pitchFamily="34" charset="-128"/>
              </a:rPr>
              <a:t>(optional)</a:t>
            </a:r>
            <a:r>
              <a:rPr lang="zh-CN" altLang="en-US" sz="1400" kern="0" dirty="0">
                <a:ea typeface="Arial Unicode MS" pitchFamily="34" charset="-128"/>
                <a:cs typeface="Arial Unicode MS" pitchFamily="34" charset="-128"/>
              </a:rPr>
              <a:t>；</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b="1" kern="0" dirty="0">
                <a:ea typeface="Arial Unicode MS" pitchFamily="34" charset="-128"/>
                <a:cs typeface="Arial Unicode MS" pitchFamily="34" charset="-128"/>
              </a:rPr>
              <a:t>产品变更</a:t>
            </a:r>
            <a:endParaRPr lang="en-US" altLang="zh-CN" sz="1400" b="1"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产品替代件 </a:t>
            </a:r>
            <a:r>
              <a:rPr lang="en-US" altLang="zh-CN" sz="1400" kern="0" dirty="0">
                <a:ea typeface="Arial Unicode MS" pitchFamily="34" charset="-128"/>
                <a:cs typeface="Arial Unicode MS" pitchFamily="34" charset="-128"/>
              </a:rPr>
              <a:t>- </a:t>
            </a:r>
            <a:r>
              <a:rPr lang="zh-CN" altLang="en-US" sz="1400" kern="0" dirty="0">
                <a:ea typeface="Arial Unicode MS" pitchFamily="34" charset="-128"/>
                <a:cs typeface="Arial Unicode MS" pitchFamily="34" charset="-128"/>
              </a:rPr>
              <a:t>维护并不断更新产品替代件到相应服务</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替代件之外的产品变更 </a:t>
            </a:r>
            <a:r>
              <a:rPr lang="en-US" altLang="zh-CN" sz="1400" kern="0" dirty="0">
                <a:ea typeface="Arial Unicode MS" pitchFamily="34" charset="-128"/>
                <a:cs typeface="Arial Unicode MS" pitchFamily="34" charset="-128"/>
              </a:rPr>
              <a:t>- </a:t>
            </a:r>
            <a:r>
              <a:rPr lang="zh-CN" altLang="en-US" sz="1400" kern="0" dirty="0">
                <a:ea typeface="Arial Unicode MS" pitchFamily="34" charset="-128"/>
                <a:cs typeface="Arial Unicode MS" pitchFamily="34" charset="-128"/>
              </a:rPr>
              <a:t>根据一车一</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原则， 替代件之外的产品变更不需要反映到已有服务</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 而只需体现在未来创建的服务</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里。 实现方式上，利用合力现有变更管理体系；</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altLang="zh-CN" sz="1900" b="1" kern="0" dirty="0" smtClean="0">
                <a:ea typeface="Arial Unicode MS" pitchFamily="34" charset="-128"/>
                <a:cs typeface="Arial Unicode MS" pitchFamily="34" charset="-128"/>
              </a:rPr>
              <a:t>3D</a:t>
            </a:r>
            <a:r>
              <a:rPr lang="zh-CN" altLang="en-US" sz="1900" b="1" kern="0" dirty="0">
                <a:ea typeface="Arial Unicode MS" pitchFamily="34" charset="-128"/>
                <a:cs typeface="Arial Unicode MS" pitchFamily="34" charset="-128"/>
              </a:rPr>
              <a:t>可视化文件</a:t>
            </a:r>
            <a:r>
              <a:rPr lang="zh-CN" altLang="en-US" sz="1900" b="1" kern="0" dirty="0" smtClean="0">
                <a:ea typeface="Arial Unicode MS" pitchFamily="34" charset="-128"/>
                <a:cs typeface="Arial Unicode MS" pitchFamily="34" charset="-128"/>
              </a:rPr>
              <a:t>发布：</a:t>
            </a:r>
            <a:endParaRPr lang="en-US" altLang="zh-CN" sz="1900" b="1"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原则上，只需要选择对</a:t>
            </a:r>
            <a:r>
              <a:rPr lang="zh-CN" altLang="en-US" sz="1400" kern="0" dirty="0" smtClean="0">
                <a:ea typeface="Arial Unicode MS" pitchFamily="34" charset="-128"/>
                <a:cs typeface="Arial Unicode MS" pitchFamily="34" charset="-128"/>
              </a:rPr>
              <a:t>“可销售配件”</a:t>
            </a:r>
            <a:r>
              <a:rPr lang="zh-CN" altLang="en-US" sz="1400" kern="0" dirty="0">
                <a:ea typeface="Arial Unicode MS" pitchFamily="34" charset="-128"/>
                <a:cs typeface="Arial Unicode MS" pitchFamily="34" charset="-128"/>
              </a:rPr>
              <a:t>上一级文档生成对应轻量化文件</a:t>
            </a:r>
            <a:r>
              <a:rPr lang="en-US" altLang="zh-CN" sz="1400" kern="0" dirty="0">
                <a:ea typeface="Arial Unicode MS" pitchFamily="34" charset="-128"/>
                <a:cs typeface="Arial Unicode MS" pitchFamily="34" charset="-128"/>
              </a:rPr>
              <a:t>(.</a:t>
            </a:r>
            <a:r>
              <a:rPr lang="en-US" altLang="zh-CN" sz="1400" kern="0" dirty="0" err="1">
                <a:ea typeface="Arial Unicode MS" pitchFamily="34" charset="-128"/>
                <a:cs typeface="Arial Unicode MS" pitchFamily="34" charset="-128"/>
              </a:rPr>
              <a:t>rh</a:t>
            </a:r>
            <a:r>
              <a:rPr lang="en-US" altLang="zh-CN" sz="1400" kern="0" dirty="0">
                <a:ea typeface="Arial Unicode MS" pitchFamily="34" charset="-128"/>
                <a:cs typeface="Arial Unicode MS" pitchFamily="34" charset="-128"/>
              </a:rPr>
              <a:t>)</a:t>
            </a:r>
            <a:r>
              <a:rPr lang="zh-CN" altLang="en-US" sz="1400" kern="0" dirty="0">
                <a:ea typeface="Arial Unicode MS" pitchFamily="34" charset="-128"/>
                <a:cs typeface="Arial Unicode MS" pitchFamily="34" charset="-128"/>
              </a:rPr>
              <a:t>。在此轻量化文件中， 选择对应可</a:t>
            </a:r>
            <a:r>
              <a:rPr lang="zh-CN" altLang="en-US" sz="1400" kern="0" dirty="0" smtClean="0">
                <a:ea typeface="Arial Unicode MS" pitchFamily="34" charset="-128"/>
                <a:cs typeface="Arial Unicode MS" pitchFamily="34" charset="-128"/>
              </a:rPr>
              <a:t>销售配件，</a:t>
            </a:r>
            <a:r>
              <a:rPr lang="zh-CN" altLang="en-US" sz="1400" kern="0" dirty="0">
                <a:ea typeface="Arial Unicode MS" pitchFamily="34" charset="-128"/>
                <a:cs typeface="Arial Unicode MS" pitchFamily="34" charset="-128"/>
              </a:rPr>
              <a:t>添加购物车； </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en-US" altLang="zh-CN" sz="1400" kern="0" dirty="0">
                <a:ea typeface="Arial Unicode MS" pitchFamily="34" charset="-128"/>
                <a:cs typeface="Arial Unicode MS" pitchFamily="34" charset="-128"/>
              </a:rPr>
              <a:t>3D</a:t>
            </a:r>
            <a:r>
              <a:rPr lang="zh-CN" altLang="en-US" sz="1400" kern="0" dirty="0">
                <a:ea typeface="Arial Unicode MS" pitchFamily="34" charset="-128"/>
                <a:cs typeface="Arial Unicode MS" pitchFamily="34" charset="-128"/>
              </a:rPr>
              <a:t>可视化文件版本根据服务</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对应的设计版本选择；</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b="1" kern="0" dirty="0">
                <a:ea typeface="Arial Unicode MS" pitchFamily="34" charset="-128"/>
                <a:cs typeface="Arial Unicode MS" pitchFamily="34" charset="-128"/>
              </a:rPr>
              <a:t>场景分类</a:t>
            </a:r>
            <a:endParaRPr lang="en-US" altLang="zh-CN" sz="1400" b="1"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场景</a:t>
            </a:r>
            <a:r>
              <a:rPr lang="en-US" altLang="zh-CN" sz="1400" kern="0" dirty="0">
                <a:ea typeface="Arial Unicode MS" pitchFamily="34" charset="-128"/>
                <a:cs typeface="Arial Unicode MS" pitchFamily="34" charset="-128"/>
              </a:rPr>
              <a:t>1: </a:t>
            </a:r>
            <a:r>
              <a:rPr lang="zh-CN" altLang="en-US" sz="1400" kern="0" dirty="0">
                <a:ea typeface="Arial Unicode MS" pitchFamily="34" charset="-128"/>
                <a:cs typeface="Arial Unicode MS" pitchFamily="34" charset="-128"/>
              </a:rPr>
              <a:t>对合力自产件， 如已有对应</a:t>
            </a:r>
            <a:r>
              <a:rPr lang="en-US" altLang="zh-CN" sz="1400" kern="0" dirty="0">
                <a:ea typeface="Arial Unicode MS" pitchFamily="34" charset="-128"/>
                <a:cs typeface="Arial Unicode MS" pitchFamily="34" charset="-128"/>
              </a:rPr>
              <a:t>PSM</a:t>
            </a:r>
            <a:r>
              <a:rPr lang="zh-CN" altLang="en-US" sz="1400" kern="0" dirty="0">
                <a:ea typeface="Arial Unicode MS" pitchFamily="34" charset="-128"/>
                <a:cs typeface="Arial Unicode MS" pitchFamily="34" charset="-128"/>
              </a:rPr>
              <a:t>，可由其</a:t>
            </a:r>
            <a:r>
              <a:rPr lang="en-US" altLang="zh-CN" sz="1400" kern="0" dirty="0">
                <a:ea typeface="Arial Unicode MS" pitchFamily="34" charset="-128"/>
                <a:cs typeface="Arial Unicode MS" pitchFamily="34" charset="-128"/>
              </a:rPr>
              <a:t>VMP</a:t>
            </a:r>
            <a:r>
              <a:rPr lang="zh-CN" altLang="en-US" sz="1400" kern="0" dirty="0">
                <a:ea typeface="Arial Unicode MS" pitchFamily="34" charset="-128"/>
                <a:cs typeface="Arial Unicode MS" pitchFamily="34" charset="-128"/>
              </a:rPr>
              <a:t>转换单元里， 选择子“组装件”， 在</a:t>
            </a:r>
            <a:r>
              <a:rPr lang="en-US" altLang="zh-CN" sz="1400" kern="0" dirty="0">
                <a:ea typeface="Arial Unicode MS" pitchFamily="34" charset="-128"/>
                <a:cs typeface="Arial Unicode MS" pitchFamily="34" charset="-128"/>
              </a:rPr>
              <a:t>VMP</a:t>
            </a:r>
            <a:r>
              <a:rPr lang="zh-CN" altLang="en-US" sz="1400" kern="0" dirty="0">
                <a:ea typeface="Arial Unicode MS" pitchFamily="34" charset="-128"/>
                <a:cs typeface="Arial Unicode MS" pitchFamily="34" charset="-128"/>
              </a:rPr>
              <a:t>中直接导出</a:t>
            </a:r>
            <a:r>
              <a:rPr lang="en-US" altLang="zh-CN" sz="1400" kern="0" dirty="0">
                <a:ea typeface="Arial Unicode MS" pitchFamily="34" charset="-128"/>
                <a:cs typeface="Arial Unicode MS" pitchFamily="34" charset="-128"/>
              </a:rPr>
              <a:t>3D</a:t>
            </a:r>
            <a:r>
              <a:rPr lang="zh-CN" altLang="en-US" sz="1400" kern="0" dirty="0">
                <a:ea typeface="Arial Unicode MS" pitchFamily="34" charset="-128"/>
                <a:cs typeface="Arial Unicode MS" pitchFamily="34" charset="-128"/>
              </a:rPr>
              <a:t>工作手册</a:t>
            </a:r>
            <a:r>
              <a:rPr lang="en-US" altLang="zh-CN" sz="1400" kern="0" dirty="0">
                <a:ea typeface="Arial Unicode MS" pitchFamily="34" charset="-128"/>
                <a:cs typeface="Arial Unicode MS" pitchFamily="34" charset="-128"/>
              </a:rPr>
              <a:t>(.</a:t>
            </a:r>
            <a:r>
              <a:rPr lang="en-US" altLang="zh-CN" sz="1400" kern="0" dirty="0" err="1">
                <a:ea typeface="Arial Unicode MS" pitchFamily="34" charset="-128"/>
                <a:cs typeface="Arial Unicode MS" pitchFamily="34" charset="-128"/>
              </a:rPr>
              <a:t>rh</a:t>
            </a:r>
            <a:r>
              <a:rPr lang="en-US" altLang="zh-CN" sz="1400" kern="0" dirty="0">
                <a:ea typeface="Arial Unicode MS" pitchFamily="34" charset="-128"/>
                <a:cs typeface="Arial Unicode MS" pitchFamily="34" charset="-128"/>
              </a:rPr>
              <a:t>) </a:t>
            </a:r>
            <a:r>
              <a:rPr lang="zh-CN" altLang="en-US" sz="1400" kern="0" dirty="0">
                <a:ea typeface="Arial Unicode MS" pitchFamily="34" charset="-128"/>
                <a:cs typeface="Arial Unicode MS" pitchFamily="34" charset="-128"/>
              </a:rPr>
              <a:t>（单层），</a:t>
            </a:r>
            <a:r>
              <a:rPr lang="zh-CN" altLang="en-US" sz="1400" kern="0" dirty="0" smtClean="0">
                <a:ea typeface="Arial Unicode MS" pitchFamily="34" charset="-128"/>
                <a:cs typeface="Arial Unicode MS" pitchFamily="34" charset="-128"/>
              </a:rPr>
              <a:t>用于配件销售</a:t>
            </a:r>
            <a:r>
              <a:rPr lang="zh-CN" altLang="en-US" sz="1400" kern="0" dirty="0">
                <a:ea typeface="Arial Unicode MS" pitchFamily="34" charset="-128"/>
                <a:cs typeface="Arial Unicode MS" pitchFamily="34" charset="-128"/>
              </a:rPr>
              <a:t>；</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场景</a:t>
            </a:r>
            <a:r>
              <a:rPr lang="en-US" altLang="zh-CN" sz="1400" kern="0" dirty="0">
                <a:ea typeface="Arial Unicode MS" pitchFamily="34" charset="-128"/>
                <a:cs typeface="Arial Unicode MS" pitchFamily="34" charset="-128"/>
              </a:rPr>
              <a:t>2: </a:t>
            </a:r>
            <a:r>
              <a:rPr lang="zh-CN" altLang="en-US" sz="1400" kern="0" dirty="0">
                <a:ea typeface="Arial Unicode MS" pitchFamily="34" charset="-128"/>
                <a:cs typeface="Arial Unicode MS" pitchFamily="34" charset="-128"/>
              </a:rPr>
              <a:t>对合力自产件，以</a:t>
            </a:r>
            <a:r>
              <a:rPr lang="en-US" altLang="zh-CN" sz="1400" kern="0" dirty="0" err="1">
                <a:ea typeface="Arial Unicode MS" pitchFamily="34" charset="-128"/>
                <a:cs typeface="Arial Unicode MS" pitchFamily="34" charset="-128"/>
              </a:rPr>
              <a:t>DBoM</a:t>
            </a:r>
            <a:r>
              <a:rPr lang="zh-CN" altLang="en-US" sz="1400" kern="0" dirty="0">
                <a:ea typeface="Arial Unicode MS" pitchFamily="34" charset="-128"/>
                <a:cs typeface="Arial Unicode MS" pitchFamily="34" charset="-128"/>
              </a:rPr>
              <a:t>为源，经由</a:t>
            </a:r>
            <a:r>
              <a:rPr lang="en-US" altLang="zh-CN" sz="1400" kern="0" dirty="0">
                <a:ea typeface="Arial Unicode MS" pitchFamily="34" charset="-128"/>
                <a:cs typeface="Arial Unicode MS" pitchFamily="34" charset="-128"/>
              </a:rPr>
              <a:t>VMP</a:t>
            </a:r>
            <a:r>
              <a:rPr lang="zh-CN" altLang="en-US" sz="1400" kern="0" dirty="0">
                <a:ea typeface="Arial Unicode MS" pitchFamily="34" charset="-128"/>
                <a:cs typeface="Arial Unicode MS" pitchFamily="34" charset="-128"/>
              </a:rPr>
              <a:t>，创建</a:t>
            </a:r>
            <a:r>
              <a:rPr lang="en-US" altLang="zh-CN" sz="1400" kern="0" dirty="0">
                <a:ea typeface="Arial Unicode MS" pitchFamily="34" charset="-128"/>
                <a:cs typeface="Arial Unicode MS" pitchFamily="34" charset="-128"/>
              </a:rPr>
              <a:t>BoM</a:t>
            </a:r>
            <a:r>
              <a:rPr lang="zh-CN" altLang="en-US" sz="1400" kern="0" dirty="0">
                <a:ea typeface="Arial Unicode MS" pitchFamily="34" charset="-128"/>
                <a:cs typeface="Arial Unicode MS" pitchFamily="34" charset="-128"/>
              </a:rPr>
              <a:t>及工艺路线信息，导出</a:t>
            </a:r>
            <a:r>
              <a:rPr lang="en-US" altLang="zh-CN" sz="1400" kern="0" dirty="0">
                <a:ea typeface="Arial Unicode MS" pitchFamily="34" charset="-128"/>
                <a:cs typeface="Arial Unicode MS" pitchFamily="34" charset="-128"/>
              </a:rPr>
              <a:t>3D</a:t>
            </a:r>
            <a:r>
              <a:rPr lang="zh-CN" altLang="en-US" sz="1400" kern="0" dirty="0">
                <a:ea typeface="Arial Unicode MS" pitchFamily="34" charset="-128"/>
                <a:cs typeface="Arial Unicode MS" pitchFamily="34" charset="-128"/>
              </a:rPr>
              <a:t>工作手册</a:t>
            </a:r>
            <a:r>
              <a:rPr lang="en-US" altLang="zh-CN" sz="1400" kern="0" dirty="0">
                <a:ea typeface="Arial Unicode MS" pitchFamily="34" charset="-128"/>
                <a:cs typeface="Arial Unicode MS" pitchFamily="34" charset="-128"/>
              </a:rPr>
              <a:t>(.</a:t>
            </a:r>
            <a:r>
              <a:rPr lang="en-US" altLang="zh-CN" sz="1400" kern="0" dirty="0" err="1">
                <a:ea typeface="Arial Unicode MS" pitchFamily="34" charset="-128"/>
                <a:cs typeface="Arial Unicode MS" pitchFamily="34" charset="-128"/>
              </a:rPr>
              <a:t>rh</a:t>
            </a:r>
            <a:r>
              <a:rPr lang="en-US" altLang="zh-CN" sz="1400" kern="0" dirty="0">
                <a:ea typeface="Arial Unicode MS" pitchFamily="34" charset="-128"/>
                <a:cs typeface="Arial Unicode MS" pitchFamily="34" charset="-128"/>
              </a:rPr>
              <a:t>)</a:t>
            </a:r>
            <a:r>
              <a:rPr lang="zh-CN" altLang="en-US" sz="1400" kern="0" dirty="0">
                <a:ea typeface="Arial Unicode MS" pitchFamily="34" charset="-128"/>
                <a:cs typeface="Arial Unicode MS" pitchFamily="34" charset="-128"/>
              </a:rPr>
              <a:t>，</a:t>
            </a:r>
            <a:r>
              <a:rPr lang="zh-CN" altLang="en-US" sz="1400" kern="0" dirty="0" smtClean="0">
                <a:ea typeface="Arial Unicode MS" pitchFamily="34" charset="-128"/>
                <a:cs typeface="Arial Unicode MS" pitchFamily="34" charset="-128"/>
              </a:rPr>
              <a:t>用于配件销售</a:t>
            </a:r>
            <a:r>
              <a:rPr lang="zh-CN" altLang="en-US" sz="1400" kern="0" dirty="0">
                <a:ea typeface="Arial Unicode MS" pitchFamily="34" charset="-128"/>
                <a:cs typeface="Arial Unicode MS" pitchFamily="34" charset="-128"/>
              </a:rPr>
              <a:t>；</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a:ea typeface="Arial Unicode MS" pitchFamily="34" charset="-128"/>
                <a:cs typeface="Arial Unicode MS" pitchFamily="34" charset="-128"/>
              </a:rPr>
              <a:t>场景</a:t>
            </a:r>
            <a:r>
              <a:rPr lang="en-US" altLang="zh-CN" sz="1400" kern="0" dirty="0">
                <a:ea typeface="Arial Unicode MS" pitchFamily="34" charset="-128"/>
                <a:cs typeface="Arial Unicode MS" pitchFamily="34" charset="-128"/>
              </a:rPr>
              <a:t>3: </a:t>
            </a:r>
            <a:r>
              <a:rPr lang="zh-CN" altLang="en-US" sz="1400" kern="0" dirty="0">
                <a:ea typeface="Arial Unicode MS" pitchFamily="34" charset="-128"/>
                <a:cs typeface="Arial Unicode MS" pitchFamily="34" charset="-128"/>
              </a:rPr>
              <a:t>对合力采购件， 可以在</a:t>
            </a:r>
            <a:r>
              <a:rPr lang="en-US" altLang="zh-CN" sz="1400" kern="0" dirty="0">
                <a:ea typeface="Arial Unicode MS" pitchFamily="34" charset="-128"/>
                <a:cs typeface="Arial Unicode MS" pitchFamily="34" charset="-128"/>
              </a:rPr>
              <a:t>3D</a:t>
            </a:r>
            <a:r>
              <a:rPr lang="zh-CN" altLang="en-US" sz="1400" kern="0" dirty="0">
                <a:ea typeface="Arial Unicode MS" pitchFamily="34" charset="-128"/>
                <a:cs typeface="Arial Unicode MS" pitchFamily="34" charset="-128"/>
              </a:rPr>
              <a:t>文件签入</a:t>
            </a:r>
            <a:r>
              <a:rPr lang="en-US" altLang="zh-CN" sz="1400" kern="0" dirty="0">
                <a:ea typeface="Arial Unicode MS" pitchFamily="34" charset="-128"/>
                <a:cs typeface="Arial Unicode MS" pitchFamily="34" charset="-128"/>
              </a:rPr>
              <a:t>SAP PLM</a:t>
            </a:r>
            <a:r>
              <a:rPr lang="zh-CN" altLang="en-US" sz="1400" kern="0" dirty="0">
                <a:ea typeface="Arial Unicode MS" pitchFamily="34" charset="-128"/>
                <a:cs typeface="Arial Unicode MS" pitchFamily="34" charset="-128"/>
              </a:rPr>
              <a:t>之后，通过</a:t>
            </a:r>
            <a:r>
              <a:rPr lang="en-US" altLang="zh-CN" sz="1400" kern="0" dirty="0">
                <a:ea typeface="Arial Unicode MS" pitchFamily="34" charset="-128"/>
                <a:cs typeface="Arial Unicode MS" pitchFamily="34" charset="-128"/>
              </a:rPr>
              <a:t>VEG</a:t>
            </a:r>
            <a:r>
              <a:rPr lang="zh-CN" altLang="en-US" sz="1400" kern="0" dirty="0">
                <a:ea typeface="Arial Unicode MS" pitchFamily="34" charset="-128"/>
                <a:cs typeface="Arial Unicode MS" pitchFamily="34" charset="-128"/>
              </a:rPr>
              <a:t>生成轻量化文件，</a:t>
            </a:r>
            <a:r>
              <a:rPr lang="zh-CN" altLang="en-US" sz="1400" kern="0" dirty="0" smtClean="0">
                <a:ea typeface="Arial Unicode MS" pitchFamily="34" charset="-128"/>
                <a:cs typeface="Arial Unicode MS" pitchFamily="34" charset="-128"/>
              </a:rPr>
              <a:t>用于配件销售；</a:t>
            </a:r>
            <a:endParaRPr lang="en-US" altLang="zh-CN" sz="1400" kern="0" dirty="0" smtClean="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400" kern="0" dirty="0" smtClean="0">
                <a:ea typeface="Arial Unicode MS" pitchFamily="34" charset="-128"/>
                <a:cs typeface="Arial Unicode MS" pitchFamily="34" charset="-128"/>
              </a:rPr>
              <a:t>场景</a:t>
            </a:r>
            <a:r>
              <a:rPr lang="en-US" altLang="zh-CN" sz="1400" kern="0" dirty="0" smtClean="0">
                <a:ea typeface="Arial Unicode MS" pitchFamily="34" charset="-128"/>
                <a:cs typeface="Arial Unicode MS" pitchFamily="34" charset="-128"/>
              </a:rPr>
              <a:t>4: </a:t>
            </a:r>
            <a:r>
              <a:rPr lang="zh-CN" altLang="en-US" sz="1400" kern="0" dirty="0" smtClean="0">
                <a:ea typeface="Arial Unicode MS" pitchFamily="34" charset="-128"/>
                <a:cs typeface="Arial Unicode MS" pitchFamily="34" charset="-128"/>
              </a:rPr>
              <a:t>对合力无</a:t>
            </a:r>
            <a:r>
              <a:rPr lang="en-US" altLang="zh-CN" sz="1400" kern="0" dirty="0" smtClean="0">
                <a:ea typeface="Arial Unicode MS" pitchFamily="34" charset="-128"/>
                <a:cs typeface="Arial Unicode MS" pitchFamily="34" charset="-128"/>
              </a:rPr>
              <a:t>3D</a:t>
            </a:r>
            <a:r>
              <a:rPr lang="zh-CN" altLang="en-US" sz="1400" kern="0" dirty="0" smtClean="0">
                <a:ea typeface="Arial Unicode MS" pitchFamily="34" charset="-128"/>
                <a:cs typeface="Arial Unicode MS" pitchFamily="34" charset="-128"/>
              </a:rPr>
              <a:t>源的配件，需要</a:t>
            </a:r>
            <a:r>
              <a:rPr lang="en-US" altLang="zh-CN" sz="1400" kern="0" dirty="0" smtClean="0">
                <a:ea typeface="Arial Unicode MS" pitchFamily="34" charset="-128"/>
                <a:cs typeface="Arial Unicode MS" pitchFamily="34" charset="-128"/>
              </a:rPr>
              <a:t>CAD</a:t>
            </a:r>
            <a:r>
              <a:rPr lang="zh-CN" altLang="en-US" sz="1400" kern="0" dirty="0" smtClean="0">
                <a:ea typeface="Arial Unicode MS" pitchFamily="34" charset="-128"/>
                <a:cs typeface="Arial Unicode MS" pitchFamily="34" charset="-128"/>
              </a:rPr>
              <a:t>发布工具如</a:t>
            </a:r>
            <a:r>
              <a:rPr lang="en-US" altLang="zh-CN" sz="1400" kern="0" dirty="0" smtClean="0">
                <a:ea typeface="Arial Unicode MS" pitchFamily="34" charset="-128"/>
                <a:cs typeface="Arial Unicode MS" pitchFamily="34" charset="-128"/>
              </a:rPr>
              <a:t>PTC</a:t>
            </a:r>
            <a:r>
              <a:rPr lang="zh-CN" altLang="en-US" sz="1400" kern="0" dirty="0" smtClean="0">
                <a:ea typeface="Arial Unicode MS" pitchFamily="34" charset="-128"/>
                <a:cs typeface="Arial Unicode MS" pitchFamily="34" charset="-128"/>
              </a:rPr>
              <a:t>：</a:t>
            </a:r>
            <a:r>
              <a:rPr lang="en-US" altLang="zh-CN" sz="1400" kern="0" dirty="0" err="1" smtClean="0">
                <a:ea typeface="Arial Unicode MS" pitchFamily="34" charset="-128"/>
                <a:cs typeface="Arial Unicode MS" pitchFamily="34" charset="-128"/>
              </a:rPr>
              <a:t>Arobtext</a:t>
            </a:r>
            <a:r>
              <a:rPr lang="zh-CN" altLang="en-US" sz="1400" kern="0" dirty="0" smtClean="0">
                <a:ea typeface="Arial Unicode MS" pitchFamily="34" charset="-128"/>
                <a:cs typeface="Arial Unicode MS" pitchFamily="34" charset="-128"/>
              </a:rPr>
              <a:t>等，完成配件零件匹配与电子发布，形成热点爆炸图，再与</a:t>
            </a:r>
            <a:r>
              <a:rPr lang="en-US" altLang="zh-CN" sz="1400" kern="0" dirty="0" err="1" smtClean="0">
                <a:ea typeface="Arial Unicode MS" pitchFamily="34" charset="-128"/>
                <a:cs typeface="Arial Unicode MS" pitchFamily="34" charset="-128"/>
              </a:rPr>
              <a:t>Hybris</a:t>
            </a:r>
            <a:r>
              <a:rPr lang="zh-CN" altLang="en-US" sz="1400" kern="0" dirty="0" smtClean="0">
                <a:ea typeface="Arial Unicode MS" pitchFamily="34" charset="-128"/>
                <a:cs typeface="Arial Unicode MS" pitchFamily="34" charset="-128"/>
              </a:rPr>
              <a:t>集成；</a:t>
            </a:r>
            <a:endParaRPr lang="en-US" altLang="zh-CN" sz="1400" kern="0" dirty="0">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altLang="zh-CN" sz="14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688954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bwMode="auto">
          <a:xfrm>
            <a:off x="3326282" y="2168946"/>
            <a:ext cx="5098261" cy="3404275"/>
          </a:xfrm>
          <a:prstGeom prst="ellipse">
            <a:avLst/>
          </a:prstGeom>
          <a:solidFill>
            <a:srgbClr val="738FA1">
              <a:alpha val="60000"/>
            </a:srgbClr>
          </a:solidFill>
          <a:ln w="19050" cap="flat" cmpd="sng" algn="ctr">
            <a:noFill/>
            <a:prstDash val="solid"/>
            <a:round/>
            <a:headEnd type="none" w="med" len="med"/>
            <a:tailEnd type="none" w="med" len="med"/>
          </a:ln>
          <a:effectLst>
            <a:outerShdw blurRad="38100" dist="38100" dir="5400000" algn="t" rotWithShape="0">
              <a:prstClr val="black">
                <a:alpha val="25000"/>
              </a:prstClr>
            </a:outerShdw>
          </a:effectLst>
          <a:scene3d>
            <a:camera prst="perspectiveRelaxed"/>
            <a:lightRig rig="flat" dir="t"/>
          </a:scene3d>
          <a:sp3d prstMaterial="translucentPowder">
            <a:bevelT w="25400" h="12700" prst="angle"/>
          </a:sp3d>
        </p:spPr>
        <p:txBody>
          <a:bodyPr lIns="108850" tIns="54426" rIns="108850" bIns="54426" anchor="ctr"/>
          <a:lstStyle/>
          <a:p>
            <a:pPr>
              <a:spcBef>
                <a:spcPct val="50000"/>
              </a:spcBef>
              <a:defRPr/>
            </a:pPr>
            <a:endParaRPr lang="en-US" sz="1300" dirty="0">
              <a:solidFill>
                <a:prstClr val="black"/>
              </a:solidFill>
              <a:latin typeface="Calibri"/>
            </a:endParaRPr>
          </a:p>
        </p:txBody>
      </p:sp>
      <p:grpSp>
        <p:nvGrpSpPr>
          <p:cNvPr id="3" name="Group 25"/>
          <p:cNvGrpSpPr/>
          <p:nvPr/>
        </p:nvGrpSpPr>
        <p:grpSpPr>
          <a:xfrm rot="21480000">
            <a:off x="3506322" y="1884047"/>
            <a:ext cx="4720585" cy="3520072"/>
            <a:chOff x="1406992" y="1046584"/>
            <a:chExt cx="5268117" cy="5285625"/>
          </a:xfrm>
          <a:scene3d>
            <a:camera prst="perspectiveFront" fov="2700000">
              <a:rot lat="19086000" lon="19067999" rev="3108000"/>
            </a:camera>
            <a:lightRig rig="threePt" dir="t"/>
          </a:scene3d>
        </p:grpSpPr>
        <p:sp>
          <p:nvSpPr>
            <p:cNvPr id="25" name="Freeform 24"/>
            <p:cNvSpPr/>
            <p:nvPr/>
          </p:nvSpPr>
          <p:spPr bwMode="auto">
            <a:xfrm>
              <a:off x="1406992" y="1046584"/>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FF3300">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sp>
          <p:nvSpPr>
            <p:cNvPr id="26" name="Freeform 25"/>
            <p:cNvSpPr/>
            <p:nvPr/>
          </p:nvSpPr>
          <p:spPr bwMode="auto">
            <a:xfrm rot="5400000">
              <a:off x="4033099" y="1064693"/>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BECB1B">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sp>
          <p:nvSpPr>
            <p:cNvPr id="27" name="Freeform 26"/>
            <p:cNvSpPr/>
            <p:nvPr/>
          </p:nvSpPr>
          <p:spPr bwMode="auto">
            <a:xfrm rot="10800000">
              <a:off x="4038601" y="3692744"/>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239D9D">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sp>
          <p:nvSpPr>
            <p:cNvPr id="28" name="Freeform 27"/>
            <p:cNvSpPr/>
            <p:nvPr/>
          </p:nvSpPr>
          <p:spPr bwMode="auto">
            <a:xfrm rot="16200000">
              <a:off x="1410549" y="3701202"/>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0066CC">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grpSp>
      <p:pic>
        <p:nvPicPr>
          <p:cNvPr id="29" name="Picture 2" descr="C:\Documents and Settings\AlexandrG\Desktop\RH PowerPoint template 2009\Icon_Mfg.png"/>
          <p:cNvPicPr>
            <a:picLocks noChangeAspect="1" noChangeArrowheads="1"/>
          </p:cNvPicPr>
          <p:nvPr/>
        </p:nvPicPr>
        <p:blipFill>
          <a:blip r:embed="rId3" cstate="email">
            <a:grayscl/>
          </a:blip>
          <a:srcRect/>
          <a:stretch>
            <a:fillRect/>
          </a:stretch>
        </p:blipFill>
        <p:spPr bwMode="auto">
          <a:xfrm>
            <a:off x="6272293" y="2727870"/>
            <a:ext cx="1395478" cy="637976"/>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30" name="Picture 3" descr="C:\Documents and Settings\AlexandrG\Desktop\RH PowerPoint template 2009\Icon_Eng.png"/>
          <p:cNvPicPr>
            <a:picLocks noChangeAspect="1" noChangeArrowheads="1"/>
          </p:cNvPicPr>
          <p:nvPr/>
        </p:nvPicPr>
        <p:blipFill>
          <a:blip r:embed="rId4" cstate="email">
            <a:grayscl/>
          </a:blip>
          <a:srcRect/>
          <a:stretch>
            <a:fillRect/>
          </a:stretch>
        </p:blipFill>
        <p:spPr bwMode="auto">
          <a:xfrm>
            <a:off x="3731698" y="2928439"/>
            <a:ext cx="948811" cy="556895"/>
          </a:xfrm>
          <a:prstGeom prst="rect">
            <a:avLst/>
          </a:prstGeom>
          <a:noFill/>
          <a:effectLst>
            <a:outerShdw blurRad="50800" dist="38100" dir="5400000" algn="t" rotWithShape="0">
              <a:prstClr val="black">
                <a:alpha val="40000"/>
              </a:prstClr>
            </a:outerShdw>
          </a:effectLst>
        </p:spPr>
      </p:pic>
      <p:sp>
        <p:nvSpPr>
          <p:cNvPr id="31" name="Oval 30"/>
          <p:cNvSpPr/>
          <p:nvPr/>
        </p:nvSpPr>
        <p:spPr bwMode="auto">
          <a:xfrm>
            <a:off x="4282206" y="2738540"/>
            <a:ext cx="3208607" cy="1941664"/>
          </a:xfrm>
          <a:prstGeom prst="ellipse">
            <a:avLst/>
          </a:prstGeom>
          <a:solidFill>
            <a:srgbClr val="7030A0">
              <a:alpha val="65000"/>
            </a:srgbClr>
          </a:solidFill>
          <a:ln w="127000" cap="rnd" cmpd="sng" algn="ctr">
            <a:solidFill>
              <a:srgbClr val="7030A0"/>
            </a:solidFill>
            <a:prstDash val="solid"/>
            <a:bevel/>
            <a:headEnd type="none" w="med" len="med"/>
            <a:tailEnd type="none" w="med" len="med"/>
          </a:ln>
          <a:effectLst>
            <a:outerShdw blurRad="38100" dist="38100" dir="5400000" algn="tl" rotWithShape="0">
              <a:prstClr val="black">
                <a:alpha val="48000"/>
              </a:prstClr>
            </a:outerShdw>
          </a:effectLst>
          <a:scene3d>
            <a:camera prst="perspectiveRelaxed"/>
            <a:lightRig rig="threePt" dir="t"/>
          </a:scene3d>
          <a:sp3d prstMaterial="clear">
            <a:bevelT w="63500" h="63500" prst="angle"/>
            <a:bevelB w="0" h="0" prst="angle"/>
          </a:sp3d>
        </p:spPr>
        <p:txBody>
          <a:bodyPr lIns="108850" tIns="54426" rIns="108850" bIns="54426" anchor="ctr"/>
          <a:lstStyle/>
          <a:p>
            <a:pPr>
              <a:spcBef>
                <a:spcPct val="50000"/>
              </a:spcBef>
              <a:defRPr/>
            </a:pPr>
            <a:endParaRPr lang="en-US" sz="1300" b="1" dirty="0">
              <a:solidFill>
                <a:srgbClr val="000000"/>
              </a:solidFill>
              <a:latin typeface="Calibri"/>
            </a:endParaRPr>
          </a:p>
        </p:txBody>
      </p:sp>
      <p:sp>
        <p:nvSpPr>
          <p:cNvPr id="32" name="TextBox 31"/>
          <p:cNvSpPr txBox="1"/>
          <p:nvPr/>
        </p:nvSpPr>
        <p:spPr>
          <a:xfrm>
            <a:off x="4999149" y="2959749"/>
            <a:ext cx="1832188" cy="358461"/>
          </a:xfrm>
          <a:prstGeom prst="rect">
            <a:avLst/>
          </a:prstGeom>
          <a:noFill/>
        </p:spPr>
        <p:txBody>
          <a:bodyPr spcFirstLastPara="1" lIns="108850" tIns="54426" rIns="108850" bIns="54426">
            <a:prstTxWarp prst="textArchUp">
              <a:avLst/>
            </a:prstTxWarp>
            <a:spAutoFit/>
          </a:bodyPr>
          <a:lstStyle/>
          <a:p>
            <a:pPr algn="ctr">
              <a:spcBef>
                <a:spcPct val="50000"/>
              </a:spcBef>
              <a:defRPr/>
            </a:pPr>
            <a:r>
              <a:rPr lang="en-US" sz="800" dirty="0">
                <a:solidFill>
                  <a:srgbClr val="FFFFFF"/>
                </a:solidFill>
                <a:latin typeface="Calibri"/>
              </a:rPr>
              <a:t>Engineering</a:t>
            </a:r>
          </a:p>
        </p:txBody>
      </p:sp>
      <p:sp>
        <p:nvSpPr>
          <p:cNvPr id="33" name="TextBox 97"/>
          <p:cNvSpPr txBox="1">
            <a:spLocks noChangeArrowheads="1"/>
          </p:cNvSpPr>
          <p:nvPr/>
        </p:nvSpPr>
        <p:spPr bwMode="auto">
          <a:xfrm>
            <a:off x="5556773" y="4321743"/>
            <a:ext cx="914671" cy="279192"/>
          </a:xfrm>
          <a:prstGeom prst="rect">
            <a:avLst/>
          </a:prstGeom>
          <a:noFill/>
          <a:ln w="9525">
            <a:noFill/>
            <a:miter lim="800000"/>
            <a:headEnd/>
            <a:tailEnd/>
          </a:ln>
        </p:spPr>
        <p:txBody>
          <a:bodyPr lIns="108850" tIns="54426" rIns="108850" bIns="54426">
            <a:spAutoFit/>
          </a:bodyPr>
          <a:lstStyle/>
          <a:p>
            <a:pPr algn="ctr">
              <a:spcBef>
                <a:spcPct val="50000"/>
              </a:spcBef>
            </a:pPr>
            <a:r>
              <a:rPr lang="en-US" sz="1100">
                <a:solidFill>
                  <a:srgbClr val="000000"/>
                </a:solidFill>
                <a:latin typeface="Arial" pitchFamily="34" charset="0"/>
                <a:cs typeface="Arial" pitchFamily="34" charset="0"/>
              </a:rPr>
              <a:t>ERP</a:t>
            </a:r>
          </a:p>
        </p:txBody>
      </p:sp>
      <p:grpSp>
        <p:nvGrpSpPr>
          <p:cNvPr id="4" name="Group 84"/>
          <p:cNvGrpSpPr>
            <a:grpSpLocks/>
          </p:cNvGrpSpPr>
          <p:nvPr/>
        </p:nvGrpSpPr>
        <p:grpSpPr bwMode="auto">
          <a:xfrm>
            <a:off x="4401697" y="3115137"/>
            <a:ext cx="2936052" cy="1206605"/>
            <a:chOff x="2728912" y="2287588"/>
            <a:chExt cx="3698876" cy="2027237"/>
          </a:xfrm>
        </p:grpSpPr>
        <p:pic>
          <p:nvPicPr>
            <p:cNvPr id="35" name="Picture 2" descr="C:\Documents and Settings\AlexandrG\Desktop\RH PowerPoint template 2009\process RED 2.png"/>
            <p:cNvPicPr>
              <a:picLocks noChangeAspect="1" noChangeArrowheads="1"/>
            </p:cNvPicPr>
            <p:nvPr/>
          </p:nvPicPr>
          <p:blipFill>
            <a:blip r:embed="rId5" cstate="email"/>
            <a:srcRect/>
            <a:stretch>
              <a:fillRect/>
            </a:stretch>
          </p:blipFill>
          <p:spPr bwMode="auto">
            <a:xfrm>
              <a:off x="2728912" y="2505075"/>
              <a:ext cx="1176338" cy="1457325"/>
            </a:xfrm>
            <a:prstGeom prst="rect">
              <a:avLst/>
            </a:prstGeom>
            <a:noFill/>
            <a:ln w="9525">
              <a:noFill/>
              <a:miter lim="800000"/>
              <a:headEnd/>
              <a:tailEnd/>
            </a:ln>
          </p:spPr>
        </p:pic>
        <p:pic>
          <p:nvPicPr>
            <p:cNvPr id="36" name="Picture 3" descr="C:\Documents and Settings\AlexandrG\Desktop\RH PowerPoint template 2009\process base GREEN 2.png"/>
            <p:cNvPicPr>
              <a:picLocks noChangeAspect="1" noChangeArrowheads="1"/>
            </p:cNvPicPr>
            <p:nvPr/>
          </p:nvPicPr>
          <p:blipFill>
            <a:blip r:embed="rId6" cstate="email"/>
            <a:srcRect/>
            <a:stretch>
              <a:fillRect/>
            </a:stretch>
          </p:blipFill>
          <p:spPr bwMode="auto">
            <a:xfrm>
              <a:off x="3505200" y="2287588"/>
              <a:ext cx="2528888" cy="785812"/>
            </a:xfrm>
            <a:prstGeom prst="rect">
              <a:avLst/>
            </a:prstGeom>
            <a:noFill/>
            <a:ln w="9525">
              <a:noFill/>
              <a:miter lim="800000"/>
              <a:headEnd/>
              <a:tailEnd/>
            </a:ln>
          </p:spPr>
        </p:pic>
        <p:pic>
          <p:nvPicPr>
            <p:cNvPr id="37" name="Picture 4" descr="C:\Documents and Settings\AlexandrG\Desktop\RH PowerPoint template 2009\process base SEA 2.png"/>
            <p:cNvPicPr>
              <a:picLocks noChangeAspect="1" noChangeArrowheads="1"/>
            </p:cNvPicPr>
            <p:nvPr/>
          </p:nvPicPr>
          <p:blipFill>
            <a:blip r:embed="rId7" cstate="email"/>
            <a:srcRect/>
            <a:stretch>
              <a:fillRect/>
            </a:stretch>
          </p:blipFill>
          <p:spPr bwMode="auto">
            <a:xfrm>
              <a:off x="4927600" y="2673350"/>
              <a:ext cx="1500188" cy="1450975"/>
            </a:xfrm>
            <a:prstGeom prst="rect">
              <a:avLst/>
            </a:prstGeom>
            <a:noFill/>
            <a:ln w="9525">
              <a:noFill/>
              <a:miter lim="800000"/>
              <a:headEnd/>
              <a:tailEnd/>
            </a:ln>
          </p:spPr>
        </p:pic>
        <p:pic>
          <p:nvPicPr>
            <p:cNvPr id="38" name="Picture 5" descr="C:\Documents and Settings\AlexandrG\Desktop\RH PowerPoint template 2009\process base BLUE 2.png"/>
            <p:cNvPicPr>
              <a:picLocks noChangeAspect="1" noChangeArrowheads="1"/>
            </p:cNvPicPr>
            <p:nvPr/>
          </p:nvPicPr>
          <p:blipFill>
            <a:blip r:embed="rId8" cstate="email"/>
            <a:srcRect/>
            <a:stretch>
              <a:fillRect/>
            </a:stretch>
          </p:blipFill>
          <p:spPr bwMode="auto">
            <a:xfrm>
              <a:off x="3149600" y="3473450"/>
              <a:ext cx="2414588" cy="841375"/>
            </a:xfrm>
            <a:prstGeom prst="rect">
              <a:avLst/>
            </a:prstGeom>
            <a:noFill/>
            <a:ln w="9525">
              <a:noFill/>
              <a:miter lim="800000"/>
              <a:headEnd/>
              <a:tailEnd/>
            </a:ln>
          </p:spPr>
        </p:pic>
      </p:grpSp>
      <p:sp>
        <p:nvSpPr>
          <p:cNvPr id="39" name="TextBox 109"/>
          <p:cNvSpPr txBox="1">
            <a:spLocks noChangeArrowheads="1"/>
          </p:cNvSpPr>
          <p:nvPr/>
        </p:nvSpPr>
        <p:spPr bwMode="auto">
          <a:xfrm>
            <a:off x="4361867" y="3545077"/>
            <a:ext cx="701296" cy="279192"/>
          </a:xfrm>
          <a:prstGeom prst="rect">
            <a:avLst/>
          </a:prstGeom>
          <a:noFill/>
          <a:ln w="9525">
            <a:noFill/>
            <a:miter lim="800000"/>
            <a:headEnd/>
            <a:tailEnd/>
          </a:ln>
        </p:spPr>
        <p:txBody>
          <a:bodyPr lIns="108850" tIns="54426" rIns="108850" bIns="54426">
            <a:spAutoFit/>
          </a:bodyPr>
          <a:lstStyle/>
          <a:p>
            <a:pPr algn="ctr">
              <a:spcBef>
                <a:spcPct val="50000"/>
              </a:spcBef>
            </a:pPr>
            <a:r>
              <a:rPr lang="en-US" sz="1100" dirty="0">
                <a:solidFill>
                  <a:srgbClr val="000000"/>
                </a:solidFill>
                <a:latin typeface="Arial" pitchFamily="34" charset="0"/>
                <a:cs typeface="Arial" pitchFamily="34" charset="0"/>
              </a:rPr>
              <a:t>CAD</a:t>
            </a:r>
          </a:p>
        </p:txBody>
      </p:sp>
      <p:sp>
        <p:nvSpPr>
          <p:cNvPr id="40" name="TextBox 112"/>
          <p:cNvSpPr txBox="1">
            <a:spLocks noChangeArrowheads="1"/>
          </p:cNvSpPr>
          <p:nvPr/>
        </p:nvSpPr>
        <p:spPr bwMode="auto">
          <a:xfrm>
            <a:off x="5599550" y="3206812"/>
            <a:ext cx="955924" cy="160698"/>
          </a:xfrm>
          <a:prstGeom prst="rect">
            <a:avLst/>
          </a:prstGeom>
          <a:noFill/>
          <a:ln w="9525">
            <a:noFill/>
            <a:miter lim="800000"/>
            <a:headEnd/>
            <a:tailEnd/>
          </a:ln>
        </p:spPr>
        <p:txBody>
          <a:bodyPr lIns="108850" tIns="54426" rIns="108850" bIns="54426">
            <a:spAutoFit/>
          </a:bodyPr>
          <a:lstStyle/>
          <a:p>
            <a:pPr algn="ctr">
              <a:lnSpc>
                <a:spcPct val="30000"/>
              </a:lnSpc>
              <a:spcBef>
                <a:spcPct val="50000"/>
              </a:spcBef>
            </a:pPr>
            <a:r>
              <a:rPr lang="en-US" sz="1100" dirty="0">
                <a:solidFill>
                  <a:srgbClr val="000000"/>
                </a:solidFill>
                <a:latin typeface="Arial" pitchFamily="34" charset="0"/>
                <a:cs typeface="Arial" pitchFamily="34" charset="0"/>
              </a:rPr>
              <a:t>PLM</a:t>
            </a:r>
          </a:p>
        </p:txBody>
      </p:sp>
      <p:sp>
        <p:nvSpPr>
          <p:cNvPr id="41" name="TextBox 117"/>
          <p:cNvSpPr txBox="1">
            <a:spLocks noChangeArrowheads="1"/>
          </p:cNvSpPr>
          <p:nvPr/>
        </p:nvSpPr>
        <p:spPr bwMode="auto">
          <a:xfrm>
            <a:off x="6660930" y="3641390"/>
            <a:ext cx="637283" cy="279192"/>
          </a:xfrm>
          <a:prstGeom prst="rect">
            <a:avLst/>
          </a:prstGeom>
          <a:noFill/>
          <a:ln w="9525">
            <a:noFill/>
            <a:miter lim="800000"/>
            <a:headEnd/>
            <a:tailEnd/>
          </a:ln>
        </p:spPr>
        <p:txBody>
          <a:bodyPr lIns="108850" tIns="54426" rIns="108850" bIns="54426">
            <a:spAutoFit/>
          </a:bodyPr>
          <a:lstStyle/>
          <a:p>
            <a:pPr algn="ctr">
              <a:spcBef>
                <a:spcPct val="50000"/>
              </a:spcBef>
            </a:pPr>
            <a:r>
              <a:rPr lang="en-US" sz="1100" dirty="0">
                <a:solidFill>
                  <a:srgbClr val="000000"/>
                </a:solidFill>
                <a:latin typeface="Arial" pitchFamily="34" charset="0"/>
                <a:cs typeface="Arial" pitchFamily="34" charset="0"/>
              </a:rPr>
              <a:t>MES</a:t>
            </a:r>
          </a:p>
        </p:txBody>
      </p:sp>
      <p:sp>
        <p:nvSpPr>
          <p:cNvPr id="42" name="TextBox 118"/>
          <p:cNvSpPr txBox="1">
            <a:spLocks noChangeArrowheads="1"/>
          </p:cNvSpPr>
          <p:nvPr/>
        </p:nvSpPr>
        <p:spPr bwMode="auto">
          <a:xfrm>
            <a:off x="5351151" y="4052898"/>
            <a:ext cx="716943" cy="160698"/>
          </a:xfrm>
          <a:prstGeom prst="rect">
            <a:avLst/>
          </a:prstGeom>
          <a:noFill/>
          <a:ln w="9525">
            <a:noFill/>
            <a:miter lim="800000"/>
            <a:headEnd/>
            <a:tailEnd/>
          </a:ln>
        </p:spPr>
        <p:txBody>
          <a:bodyPr lIns="108850" tIns="54426" rIns="108850" bIns="54426">
            <a:spAutoFit/>
          </a:bodyPr>
          <a:lstStyle/>
          <a:p>
            <a:pPr algn="ctr">
              <a:lnSpc>
                <a:spcPct val="30000"/>
              </a:lnSpc>
              <a:spcBef>
                <a:spcPct val="50000"/>
              </a:spcBef>
            </a:pPr>
            <a:r>
              <a:rPr lang="en-US" sz="1100" dirty="0">
                <a:solidFill>
                  <a:srgbClr val="000000"/>
                </a:solidFill>
                <a:latin typeface="Arial" pitchFamily="34" charset="0"/>
                <a:cs typeface="Arial" pitchFamily="34" charset="0"/>
              </a:rPr>
              <a:t>MRO</a:t>
            </a:r>
          </a:p>
        </p:txBody>
      </p:sp>
      <p:sp>
        <p:nvSpPr>
          <p:cNvPr id="43" name="Oval 42"/>
          <p:cNvSpPr/>
          <p:nvPr/>
        </p:nvSpPr>
        <p:spPr bwMode="auto">
          <a:xfrm>
            <a:off x="5041113" y="3097000"/>
            <a:ext cx="1633037" cy="866281"/>
          </a:xfrm>
          <a:prstGeom prst="ellipse">
            <a:avLst/>
          </a:prstGeom>
          <a:solidFill>
            <a:srgbClr val="FFC000">
              <a:alpha val="90000"/>
            </a:srgbClr>
          </a:solidFill>
          <a:ln w="19050" cap="flat" cmpd="sng" algn="ctr">
            <a:noFill/>
            <a:prstDash val="solid"/>
            <a:round/>
            <a:headEnd type="none" w="med" len="med"/>
            <a:tailEnd type="none" w="med" len="med"/>
          </a:ln>
          <a:effectLst>
            <a:outerShdw blurRad="50800" dist="38100" dir="6000000" algn="tl" rotWithShape="0">
              <a:prstClr val="black">
                <a:alpha val="80000"/>
              </a:prstClr>
            </a:outerShdw>
          </a:effectLst>
          <a:scene3d>
            <a:camera prst="perspectiveRelaxed"/>
            <a:lightRig rig="twoPt" dir="t"/>
          </a:scene3d>
          <a:sp3d>
            <a:bevelT w="63500" h="158750" prst="angle"/>
          </a:sp3d>
        </p:spPr>
        <p:txBody>
          <a:bodyPr lIns="108850" tIns="54426" rIns="108850" bIns="54426" anchor="ctr"/>
          <a:lstStyle/>
          <a:p>
            <a:pPr>
              <a:spcBef>
                <a:spcPct val="50000"/>
              </a:spcBef>
              <a:defRPr/>
            </a:pPr>
            <a:endParaRPr lang="en-US" sz="1300" dirty="0">
              <a:solidFill>
                <a:srgbClr val="000000"/>
              </a:solidFill>
              <a:latin typeface="Calibri"/>
            </a:endParaRPr>
          </a:p>
        </p:txBody>
      </p:sp>
      <p:pic>
        <p:nvPicPr>
          <p:cNvPr id="44" name="Picture 5" descr="C:\Documents and Settings\AlexandrG\Desktop\RH PowerPoint template 2009\Icon_SalesMktg.png"/>
          <p:cNvPicPr>
            <a:picLocks noChangeAspect="1" noChangeArrowheads="1"/>
          </p:cNvPicPr>
          <p:nvPr/>
        </p:nvPicPr>
        <p:blipFill>
          <a:blip r:embed="rId9" cstate="email">
            <a:grayscl/>
          </a:blip>
          <a:stretch>
            <a:fillRect/>
          </a:stretch>
        </p:blipFill>
        <p:spPr bwMode="auto">
          <a:xfrm>
            <a:off x="4162716" y="3993154"/>
            <a:ext cx="924629" cy="676382"/>
          </a:xfrm>
          <a:prstGeom prst="rect">
            <a:avLst/>
          </a:prstGeom>
          <a:noFill/>
          <a:effectLst>
            <a:outerShdw blurRad="50800" dist="38100" dir="5400000" algn="t" rotWithShape="0">
              <a:prstClr val="black">
                <a:alpha val="40000"/>
              </a:prstClr>
            </a:outerShdw>
          </a:effectLst>
        </p:spPr>
      </p:pic>
      <p:pic>
        <p:nvPicPr>
          <p:cNvPr id="45" name="Picture 2" descr="C:\Documents and Settings\AlexandrG\Desktop\RH PowerPoint template 2009\Icon_PubMRO.png"/>
          <p:cNvPicPr>
            <a:picLocks noChangeAspect="1" noChangeArrowheads="1"/>
          </p:cNvPicPr>
          <p:nvPr/>
        </p:nvPicPr>
        <p:blipFill>
          <a:blip r:embed="rId10" cstate="email">
            <a:grayscl/>
          </a:blip>
          <a:srcRect/>
          <a:stretch>
            <a:fillRect/>
          </a:stretch>
        </p:blipFill>
        <p:spPr bwMode="auto">
          <a:xfrm>
            <a:off x="7149978" y="3963282"/>
            <a:ext cx="785223" cy="455544"/>
          </a:xfrm>
          <a:prstGeom prst="rect">
            <a:avLst/>
          </a:prstGeom>
          <a:noFill/>
          <a:effectLst>
            <a:outerShdw blurRad="50800" dist="38100" dir="5400000" algn="t" rotWithShape="0">
              <a:prstClr val="black">
                <a:alpha val="40000"/>
              </a:prstClr>
            </a:outerShdw>
          </a:effectLst>
        </p:spPr>
      </p:pic>
      <p:sp>
        <p:nvSpPr>
          <p:cNvPr id="46" name="TextBox 45"/>
          <p:cNvSpPr txBox="1"/>
          <p:nvPr/>
        </p:nvSpPr>
        <p:spPr>
          <a:xfrm>
            <a:off x="5078809" y="3365847"/>
            <a:ext cx="1513546" cy="477948"/>
          </a:xfrm>
          <a:prstGeom prst="rect">
            <a:avLst/>
          </a:prstGeom>
          <a:noFill/>
        </p:spPr>
        <p:txBody>
          <a:bodyPr spcFirstLastPara="1" lIns="108850" tIns="54426" rIns="108850" bIns="54426">
            <a:prstTxWarp prst="textArchDown">
              <a:avLst>
                <a:gd name="adj" fmla="val 21519634"/>
              </a:avLst>
            </a:prstTxWarp>
            <a:spAutoFit/>
          </a:bodyPr>
          <a:lstStyle/>
          <a:p>
            <a:pPr algn="ctr">
              <a:lnSpc>
                <a:spcPct val="30000"/>
              </a:lnSpc>
              <a:spcBef>
                <a:spcPct val="50000"/>
              </a:spcBef>
              <a:defRPr/>
            </a:pPr>
            <a:r>
              <a:rPr lang="en-US" sz="600" b="1">
                <a:solidFill>
                  <a:srgbClr val="000000"/>
                </a:solidFill>
                <a:latin typeface="Calibri"/>
              </a:rPr>
              <a:t>THE VISUAL ENTERPRISE</a:t>
            </a:r>
            <a:endParaRPr lang="en-US" sz="600" b="1" dirty="0">
              <a:solidFill>
                <a:srgbClr val="000000"/>
              </a:solidFill>
              <a:latin typeface="Calibri"/>
            </a:endParaRPr>
          </a:p>
        </p:txBody>
      </p:sp>
      <p:sp>
        <p:nvSpPr>
          <p:cNvPr id="47" name="TextBox 46"/>
          <p:cNvSpPr txBox="1"/>
          <p:nvPr/>
        </p:nvSpPr>
        <p:spPr>
          <a:xfrm rot="16646390">
            <a:off x="3758688" y="3176018"/>
            <a:ext cx="992941" cy="1115245"/>
          </a:xfrm>
          <a:prstGeom prst="rect">
            <a:avLst/>
          </a:prstGeom>
          <a:noFill/>
        </p:spPr>
        <p:txBody>
          <a:bodyPr spcFirstLastPara="1" lIns="108850" tIns="54426" rIns="108850" bIns="54426">
            <a:prstTxWarp prst="textArchUp">
              <a:avLst/>
            </a:prstTxWarp>
            <a:spAutoFit/>
          </a:bodyPr>
          <a:lstStyle/>
          <a:p>
            <a:pPr algn="ctr">
              <a:spcBef>
                <a:spcPct val="50000"/>
              </a:spcBef>
              <a:defRPr/>
            </a:pPr>
            <a:r>
              <a:rPr lang="en-US" sz="800" b="1" spc="179" dirty="0">
                <a:solidFill>
                  <a:srgbClr val="FFFFFF"/>
                </a:solidFill>
                <a:latin typeface="Calibri"/>
              </a:rPr>
              <a:t>Design</a:t>
            </a:r>
          </a:p>
        </p:txBody>
      </p:sp>
      <p:sp>
        <p:nvSpPr>
          <p:cNvPr id="48" name="TextBox 47"/>
          <p:cNvSpPr txBox="1"/>
          <p:nvPr/>
        </p:nvSpPr>
        <p:spPr>
          <a:xfrm>
            <a:off x="4879658" y="4257632"/>
            <a:ext cx="1991508" cy="388333"/>
          </a:xfrm>
          <a:prstGeom prst="rect">
            <a:avLst/>
          </a:prstGeom>
          <a:noFill/>
        </p:spPr>
        <p:txBody>
          <a:bodyPr spcFirstLastPara="1" lIns="108850" tIns="54426" rIns="108850" bIns="54426">
            <a:prstTxWarp prst="textArchDown">
              <a:avLst>
                <a:gd name="adj" fmla="val 20734017"/>
              </a:avLst>
            </a:prstTxWarp>
            <a:spAutoFit/>
          </a:bodyPr>
          <a:lstStyle/>
          <a:p>
            <a:pPr algn="ctr">
              <a:spcBef>
                <a:spcPct val="50000"/>
              </a:spcBef>
              <a:defRPr/>
            </a:pPr>
            <a:r>
              <a:rPr lang="en-US" sz="800" b="1" dirty="0">
                <a:solidFill>
                  <a:srgbClr val="FFFFFF"/>
                </a:solidFill>
                <a:latin typeface="Calibri"/>
              </a:rPr>
              <a:t>Service and Support</a:t>
            </a:r>
          </a:p>
        </p:txBody>
      </p:sp>
      <p:sp>
        <p:nvSpPr>
          <p:cNvPr id="49" name="TextBox 48"/>
          <p:cNvSpPr txBox="1"/>
          <p:nvPr/>
        </p:nvSpPr>
        <p:spPr>
          <a:xfrm rot="4016289">
            <a:off x="6532005" y="2951567"/>
            <a:ext cx="1266916" cy="1738681"/>
          </a:xfrm>
          <a:prstGeom prst="rect">
            <a:avLst/>
          </a:prstGeom>
          <a:noFill/>
        </p:spPr>
        <p:txBody>
          <a:bodyPr spcFirstLastPara="1" lIns="108850" tIns="54426" rIns="108850" bIns="54426">
            <a:prstTxWarp prst="textArchUp">
              <a:avLst>
                <a:gd name="adj" fmla="val 11604285"/>
              </a:avLst>
            </a:prstTxWarp>
            <a:spAutoFit/>
          </a:bodyPr>
          <a:lstStyle/>
          <a:p>
            <a:pPr algn="ctr">
              <a:spcBef>
                <a:spcPct val="50000"/>
              </a:spcBef>
              <a:defRPr/>
            </a:pPr>
            <a:r>
              <a:rPr lang="en-US" sz="800" b="1" dirty="0">
                <a:solidFill>
                  <a:srgbClr val="FFFFFF"/>
                </a:solidFill>
                <a:latin typeface="Calibri"/>
              </a:rPr>
              <a:t>Manufacturing</a:t>
            </a:r>
          </a:p>
        </p:txBody>
      </p:sp>
      <p:pic>
        <p:nvPicPr>
          <p:cNvPr id="50" name="Picture 59" descr="C:\Documents and Settings\AlexandrG\Desktop\RH PowerPoint template 2009\EclipseRenderDE 2.png"/>
          <p:cNvPicPr>
            <a:picLocks noChangeAspect="1" noChangeArrowheads="1"/>
          </p:cNvPicPr>
          <p:nvPr/>
        </p:nvPicPr>
        <p:blipFill>
          <a:blip r:embed="rId11" cstate="email"/>
          <a:srcRect/>
          <a:stretch>
            <a:fillRect/>
          </a:stretch>
        </p:blipFill>
        <p:spPr bwMode="auto">
          <a:xfrm>
            <a:off x="5024840" y="3240461"/>
            <a:ext cx="1719809" cy="821473"/>
          </a:xfrm>
          <a:prstGeom prst="rect">
            <a:avLst/>
          </a:prstGeom>
          <a:noFill/>
          <a:ln w="9525">
            <a:noFill/>
            <a:miter lim="800000"/>
            <a:headEnd/>
            <a:tailEnd/>
          </a:ln>
        </p:spPr>
      </p:pic>
      <p:sp>
        <p:nvSpPr>
          <p:cNvPr id="4119" name="Title 90"/>
          <p:cNvSpPr>
            <a:spLocks noGrp="1"/>
          </p:cNvSpPr>
          <p:nvPr>
            <p:ph type="title"/>
          </p:nvPr>
        </p:nvSpPr>
        <p:spPr/>
        <p:txBody>
          <a:bodyPr>
            <a:noAutofit/>
          </a:bodyPr>
          <a:lstStyle/>
          <a:p>
            <a:r>
              <a:rPr lang="en-US" altLang="zh-CN" dirty="0" smtClean="0">
                <a:latin typeface="微软雅黑" panose="020B0503020204020204" pitchFamily="34" charset="-122"/>
                <a:ea typeface="微软雅黑" panose="020B0503020204020204" pitchFamily="34" charset="-122"/>
              </a:rPr>
              <a:t>3D</a:t>
            </a:r>
            <a:r>
              <a:rPr lang="zh-CN" altLang="en-US" dirty="0" smtClean="0">
                <a:latin typeface="微软雅黑" panose="020B0503020204020204" pitchFamily="34" charset="-122"/>
                <a:ea typeface="微软雅黑" panose="020B0503020204020204" pitchFamily="34" charset="-122"/>
              </a:rPr>
              <a:t>工作手册发布的后台集成</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场景</a:t>
            </a:r>
            <a:r>
              <a:rPr lang="en-US" altLang="zh-CN" dirty="0">
                <a:latin typeface="微软雅黑" panose="020B0503020204020204" pitchFamily="34" charset="-122"/>
                <a:ea typeface="微软雅黑" panose="020B0503020204020204" pitchFamily="34" charset="-122"/>
              </a:rPr>
              <a:t>1</a:t>
            </a:r>
            <a:endParaRPr lang="en-US" dirty="0">
              <a:latin typeface="微软雅黑" panose="020B0503020204020204" pitchFamily="34" charset="-122"/>
              <a:ea typeface="微软雅黑" panose="020B0503020204020204" pitchFamily="34" charset="-122"/>
            </a:endParaRPr>
          </a:p>
        </p:txBody>
      </p:sp>
      <p:sp>
        <p:nvSpPr>
          <p:cNvPr id="17" name="TextBox 16"/>
          <p:cNvSpPr txBox="1"/>
          <p:nvPr/>
        </p:nvSpPr>
        <p:spPr>
          <a:xfrm>
            <a:off x="2431592" y="1364537"/>
            <a:ext cx="1455739" cy="894745"/>
          </a:xfrm>
          <a:prstGeom prst="rect">
            <a:avLst/>
          </a:prstGeom>
          <a:noFill/>
        </p:spPr>
        <p:txBody>
          <a:bodyPr wrap="square" lIns="108850" tIns="54426" rIns="108850" bIns="54426" rtlCol="0">
            <a:spAutoFit/>
          </a:bodyPr>
          <a:lstStyle/>
          <a:p>
            <a:r>
              <a:rPr lang="en-US" sz="1700" dirty="0">
                <a:solidFill>
                  <a:prstClr val="black">
                    <a:lumMod val="75000"/>
                    <a:lumOff val="25000"/>
                  </a:prstClr>
                </a:solidFill>
                <a:latin typeface="Calibri"/>
              </a:rPr>
              <a:t>Visual</a:t>
            </a:r>
            <a:br>
              <a:rPr lang="en-US" sz="1700" dirty="0">
                <a:solidFill>
                  <a:prstClr val="black">
                    <a:lumMod val="75000"/>
                    <a:lumOff val="25000"/>
                  </a:prstClr>
                </a:solidFill>
                <a:latin typeface="Calibri"/>
              </a:rPr>
            </a:br>
            <a:r>
              <a:rPr lang="en-US" sz="1700" dirty="0">
                <a:solidFill>
                  <a:prstClr val="black">
                    <a:lumMod val="75000"/>
                    <a:lumOff val="25000"/>
                  </a:prstClr>
                </a:solidFill>
                <a:latin typeface="Calibri"/>
              </a:rPr>
              <a:t>Data Integration</a:t>
            </a:r>
          </a:p>
        </p:txBody>
      </p:sp>
      <p:sp>
        <p:nvSpPr>
          <p:cNvPr id="57" name="AutoShape 1029"/>
          <p:cNvSpPr>
            <a:spLocks noChangeArrowheads="1"/>
          </p:cNvSpPr>
          <p:nvPr/>
        </p:nvSpPr>
        <p:spPr bwMode="auto">
          <a:xfrm rot="15170969">
            <a:off x="3084409" y="3297112"/>
            <a:ext cx="3795073" cy="612682"/>
          </a:xfrm>
          <a:custGeom>
            <a:avLst/>
            <a:gdLst>
              <a:gd name="G0" fmla="+- 50048 0 0"/>
              <a:gd name="G1" fmla="+- -1753868 0 0"/>
              <a:gd name="G2" fmla="+- 50048 0 -1753868"/>
              <a:gd name="G3" fmla="+- 10800 0 0"/>
              <a:gd name="G4" fmla="+- 0 0 50048"/>
              <a:gd name="T0" fmla="*/ 360 256 1"/>
              <a:gd name="T1" fmla="*/ 0 256 1"/>
              <a:gd name="G5" fmla="+- G2 T0 T1"/>
              <a:gd name="G6" fmla="?: G2 G2 G5"/>
              <a:gd name="G7" fmla="+- 0 0 G6"/>
              <a:gd name="G8" fmla="+- 6977 0 0"/>
              <a:gd name="G9" fmla="+- 0 0 -1753868"/>
              <a:gd name="G10" fmla="+- 6977 0 2700"/>
              <a:gd name="G11" fmla="cos G10 50048"/>
              <a:gd name="G12" fmla="sin G10 50048"/>
              <a:gd name="G13" fmla="cos 13500 50048"/>
              <a:gd name="G14" fmla="sin 13500 50048"/>
              <a:gd name="G15" fmla="+- G11 10800 0"/>
              <a:gd name="G16" fmla="+- G12 10800 0"/>
              <a:gd name="G17" fmla="+- G13 10800 0"/>
              <a:gd name="G18" fmla="+- G14 10800 0"/>
              <a:gd name="G19" fmla="*/ 6977 1 2"/>
              <a:gd name="G20" fmla="+- G19 5400 0"/>
              <a:gd name="G21" fmla="cos G20 50048"/>
              <a:gd name="G22" fmla="sin G20 50048"/>
              <a:gd name="G23" fmla="+- G21 10800 0"/>
              <a:gd name="G24" fmla="+- G12 G23 G22"/>
              <a:gd name="G25" fmla="+- G22 G23 G11"/>
              <a:gd name="G26" fmla="cos 10800 50048"/>
              <a:gd name="G27" fmla="sin 10800 50048"/>
              <a:gd name="G28" fmla="cos 6977 50048"/>
              <a:gd name="G29" fmla="sin 6977 50048"/>
              <a:gd name="G30" fmla="+- G26 10800 0"/>
              <a:gd name="G31" fmla="+- G27 10800 0"/>
              <a:gd name="G32" fmla="+- G28 10800 0"/>
              <a:gd name="G33" fmla="+- G29 10800 0"/>
              <a:gd name="G34" fmla="+- G19 5400 0"/>
              <a:gd name="G35" fmla="cos G34 -1753868"/>
              <a:gd name="G36" fmla="sin G34 -1753868"/>
              <a:gd name="G37" fmla="+/ -1753868 50048 2"/>
              <a:gd name="T2" fmla="*/ 180 256 1"/>
              <a:gd name="T3" fmla="*/ 0 256 1"/>
              <a:gd name="G38" fmla="+- G37 T2 T3"/>
              <a:gd name="G39" fmla="?: G2 G37 G38"/>
              <a:gd name="G40" fmla="cos 10800 G39"/>
              <a:gd name="G41" fmla="sin 10800 G39"/>
              <a:gd name="G42" fmla="cos 6977 G39"/>
              <a:gd name="G43" fmla="sin 6977 G39"/>
              <a:gd name="G44" fmla="+- G40 10800 0"/>
              <a:gd name="G45" fmla="+- G41 10800 0"/>
              <a:gd name="G46" fmla="+- G42 10800 0"/>
              <a:gd name="G47" fmla="+- G43 10800 0"/>
              <a:gd name="G48" fmla="+- G35 10800 0"/>
              <a:gd name="G49" fmla="+- G36 10800 0"/>
              <a:gd name="T4" fmla="*/ 21323 w 21600"/>
              <a:gd name="T5" fmla="*/ 8370 h 21600"/>
              <a:gd name="T6" fmla="*/ 18736 w 21600"/>
              <a:gd name="T7" fmla="*/ 6797 h 21600"/>
              <a:gd name="T8" fmla="*/ 17598 w 21600"/>
              <a:gd name="T9" fmla="*/ 9230 h 21600"/>
              <a:gd name="T10" fmla="*/ 24298 w 21600"/>
              <a:gd name="T11" fmla="*/ 10979 h 21600"/>
              <a:gd name="T12" fmla="*/ 19627 w 21600"/>
              <a:gd name="T13" fmla="*/ 15530 h 21600"/>
              <a:gd name="T14" fmla="*/ 15076 w 21600"/>
              <a:gd name="T15" fmla="*/ 1085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776" y="10892"/>
                </a:moveTo>
                <a:cubicBezTo>
                  <a:pt x="17776" y="10861"/>
                  <a:pt x="17777" y="10830"/>
                  <a:pt x="17777" y="10800"/>
                </a:cubicBezTo>
                <a:cubicBezTo>
                  <a:pt x="17777" y="9708"/>
                  <a:pt x="17521" y="8632"/>
                  <a:pt x="17029" y="7658"/>
                </a:cubicBezTo>
                <a:lnTo>
                  <a:pt x="20443" y="5936"/>
                </a:lnTo>
                <a:cubicBezTo>
                  <a:pt x="21203" y="7445"/>
                  <a:pt x="21600" y="9110"/>
                  <a:pt x="21600" y="10800"/>
                </a:cubicBezTo>
                <a:cubicBezTo>
                  <a:pt x="21600" y="10847"/>
                  <a:pt x="21599" y="10895"/>
                  <a:pt x="21599" y="10943"/>
                </a:cubicBezTo>
                <a:lnTo>
                  <a:pt x="24298" y="10979"/>
                </a:lnTo>
                <a:lnTo>
                  <a:pt x="19627" y="15530"/>
                </a:lnTo>
                <a:lnTo>
                  <a:pt x="15076" y="10857"/>
                </a:lnTo>
                <a:lnTo>
                  <a:pt x="17776" y="10892"/>
                </a:lnTo>
                <a:close/>
              </a:path>
            </a:pathLst>
          </a:custGeom>
          <a:gradFill rotWithShape="0">
            <a:gsLst>
              <a:gs pos="0">
                <a:srgbClr val="D7D7D7"/>
              </a:gs>
              <a:gs pos="100000">
                <a:schemeClr val="bg2"/>
              </a:gs>
            </a:gsLst>
            <a:lin ang="27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63" tIns="55725" rIns="107163" bIns="55725" anchor="ctr">
            <a:spAutoFit/>
          </a:bodyPr>
          <a:lstStyle/>
          <a:p>
            <a:endParaRPr lang="en-US"/>
          </a:p>
        </p:txBody>
      </p:sp>
      <p:sp>
        <p:nvSpPr>
          <p:cNvPr id="61" name="AutoShape 1342"/>
          <p:cNvSpPr>
            <a:spLocks noChangeArrowheads="1"/>
          </p:cNvSpPr>
          <p:nvPr/>
        </p:nvSpPr>
        <p:spPr bwMode="auto">
          <a:xfrm rot="18285941">
            <a:off x="5124348" y="3344855"/>
            <a:ext cx="3795073" cy="612682"/>
          </a:xfrm>
          <a:custGeom>
            <a:avLst/>
            <a:gdLst>
              <a:gd name="G0" fmla="+- 50048 0 0"/>
              <a:gd name="G1" fmla="+- -1695501 0 0"/>
              <a:gd name="G2" fmla="+- 50048 0 -1695501"/>
              <a:gd name="G3" fmla="+- 10800 0 0"/>
              <a:gd name="G4" fmla="+- 0 0 50048"/>
              <a:gd name="T0" fmla="*/ 360 256 1"/>
              <a:gd name="T1" fmla="*/ 0 256 1"/>
              <a:gd name="G5" fmla="+- G2 T0 T1"/>
              <a:gd name="G6" fmla="?: G2 G2 G5"/>
              <a:gd name="G7" fmla="+- 0 0 G6"/>
              <a:gd name="G8" fmla="+- 6977 0 0"/>
              <a:gd name="G9" fmla="+- 0 0 -1695501"/>
              <a:gd name="G10" fmla="+- 6977 0 2700"/>
              <a:gd name="G11" fmla="cos G10 50048"/>
              <a:gd name="G12" fmla="sin G10 50048"/>
              <a:gd name="G13" fmla="cos 13500 50048"/>
              <a:gd name="G14" fmla="sin 13500 50048"/>
              <a:gd name="G15" fmla="+- G11 10800 0"/>
              <a:gd name="G16" fmla="+- G12 10800 0"/>
              <a:gd name="G17" fmla="+- G13 10800 0"/>
              <a:gd name="G18" fmla="+- G14 10800 0"/>
              <a:gd name="G19" fmla="*/ 6977 1 2"/>
              <a:gd name="G20" fmla="+- G19 5400 0"/>
              <a:gd name="G21" fmla="cos G20 50048"/>
              <a:gd name="G22" fmla="sin G20 50048"/>
              <a:gd name="G23" fmla="+- G21 10800 0"/>
              <a:gd name="G24" fmla="+- G12 G23 G22"/>
              <a:gd name="G25" fmla="+- G22 G23 G11"/>
              <a:gd name="G26" fmla="cos 10800 50048"/>
              <a:gd name="G27" fmla="sin 10800 50048"/>
              <a:gd name="G28" fmla="cos 6977 50048"/>
              <a:gd name="G29" fmla="sin 6977 50048"/>
              <a:gd name="G30" fmla="+- G26 10800 0"/>
              <a:gd name="G31" fmla="+- G27 10800 0"/>
              <a:gd name="G32" fmla="+- G28 10800 0"/>
              <a:gd name="G33" fmla="+- G29 10800 0"/>
              <a:gd name="G34" fmla="+- G19 5400 0"/>
              <a:gd name="G35" fmla="cos G34 -1695501"/>
              <a:gd name="G36" fmla="sin G34 -1695501"/>
              <a:gd name="G37" fmla="+/ -1695501 50048 2"/>
              <a:gd name="T2" fmla="*/ 180 256 1"/>
              <a:gd name="T3" fmla="*/ 0 256 1"/>
              <a:gd name="G38" fmla="+- G37 T2 T3"/>
              <a:gd name="G39" fmla="?: G2 G37 G38"/>
              <a:gd name="G40" fmla="cos 10800 G39"/>
              <a:gd name="G41" fmla="sin 10800 G39"/>
              <a:gd name="G42" fmla="cos 6977 G39"/>
              <a:gd name="G43" fmla="sin 6977 G39"/>
              <a:gd name="G44" fmla="+- G40 10800 0"/>
              <a:gd name="G45" fmla="+- G41 10800 0"/>
              <a:gd name="G46" fmla="+- G42 10800 0"/>
              <a:gd name="G47" fmla="+- G43 10800 0"/>
              <a:gd name="G48" fmla="+- G35 10800 0"/>
              <a:gd name="G49" fmla="+- G36 10800 0"/>
              <a:gd name="T4" fmla="*/ 21341 w 21600"/>
              <a:gd name="T5" fmla="*/ 8452 h 21600"/>
              <a:gd name="T6" fmla="*/ 18798 w 21600"/>
              <a:gd name="T7" fmla="*/ 6921 h 21600"/>
              <a:gd name="T8" fmla="*/ 17610 w 21600"/>
              <a:gd name="T9" fmla="*/ 9283 h 21600"/>
              <a:gd name="T10" fmla="*/ 24298 w 21600"/>
              <a:gd name="T11" fmla="*/ 10979 h 21600"/>
              <a:gd name="T12" fmla="*/ 19627 w 21600"/>
              <a:gd name="T13" fmla="*/ 15530 h 21600"/>
              <a:gd name="T14" fmla="*/ 15076 w 21600"/>
              <a:gd name="T15" fmla="*/ 1085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776" y="10892"/>
                </a:moveTo>
                <a:cubicBezTo>
                  <a:pt x="17776" y="10861"/>
                  <a:pt x="17777" y="10830"/>
                  <a:pt x="17777" y="10800"/>
                </a:cubicBezTo>
                <a:cubicBezTo>
                  <a:pt x="17777" y="9745"/>
                  <a:pt x="17537" y="8704"/>
                  <a:pt x="17077" y="7755"/>
                </a:cubicBezTo>
                <a:lnTo>
                  <a:pt x="20517" y="6087"/>
                </a:lnTo>
                <a:cubicBezTo>
                  <a:pt x="21229" y="7556"/>
                  <a:pt x="21600" y="9167"/>
                  <a:pt x="21600" y="10800"/>
                </a:cubicBezTo>
                <a:cubicBezTo>
                  <a:pt x="21600" y="10847"/>
                  <a:pt x="21599" y="10895"/>
                  <a:pt x="21599" y="10943"/>
                </a:cubicBezTo>
                <a:lnTo>
                  <a:pt x="24298" y="10979"/>
                </a:lnTo>
                <a:lnTo>
                  <a:pt x="19627" y="15530"/>
                </a:lnTo>
                <a:lnTo>
                  <a:pt x="15076" y="10857"/>
                </a:lnTo>
                <a:lnTo>
                  <a:pt x="17776" y="10892"/>
                </a:lnTo>
                <a:close/>
              </a:path>
            </a:pathLst>
          </a:custGeom>
          <a:gradFill rotWithShape="0">
            <a:gsLst>
              <a:gs pos="0">
                <a:srgbClr val="D7D7D7"/>
              </a:gs>
              <a:gs pos="100000">
                <a:schemeClr val="bg2"/>
              </a:gs>
            </a:gsLst>
            <a:lin ang="27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63" tIns="55725" rIns="107163" bIns="55725" anchor="ctr">
            <a:spAutoFit/>
          </a:bodyPr>
          <a:lstStyle/>
          <a:p>
            <a:endParaRPr lang="en-US"/>
          </a:p>
        </p:txBody>
      </p:sp>
      <p:sp>
        <p:nvSpPr>
          <p:cNvPr id="62" name="AutoShape 1343"/>
          <p:cNvSpPr>
            <a:spLocks noChangeArrowheads="1"/>
          </p:cNvSpPr>
          <p:nvPr/>
        </p:nvSpPr>
        <p:spPr bwMode="auto">
          <a:xfrm rot="2299225">
            <a:off x="5137649" y="3565912"/>
            <a:ext cx="5060243" cy="612682"/>
          </a:xfrm>
          <a:custGeom>
            <a:avLst/>
            <a:gdLst>
              <a:gd name="G0" fmla="+- 50048 0 0"/>
              <a:gd name="G1" fmla="+- -1841657 0 0"/>
              <a:gd name="G2" fmla="+- 50048 0 -1841657"/>
              <a:gd name="G3" fmla="+- 10800 0 0"/>
              <a:gd name="G4" fmla="+- 0 0 50048"/>
              <a:gd name="T0" fmla="*/ 360 256 1"/>
              <a:gd name="T1" fmla="*/ 0 256 1"/>
              <a:gd name="G5" fmla="+- G2 T0 T1"/>
              <a:gd name="G6" fmla="?: G2 G2 G5"/>
              <a:gd name="G7" fmla="+- 0 0 G6"/>
              <a:gd name="G8" fmla="+- 6977 0 0"/>
              <a:gd name="G9" fmla="+- 0 0 -1841657"/>
              <a:gd name="G10" fmla="+- 6977 0 2700"/>
              <a:gd name="G11" fmla="cos G10 50048"/>
              <a:gd name="G12" fmla="sin G10 50048"/>
              <a:gd name="G13" fmla="cos 13500 50048"/>
              <a:gd name="G14" fmla="sin 13500 50048"/>
              <a:gd name="G15" fmla="+- G11 10800 0"/>
              <a:gd name="G16" fmla="+- G12 10800 0"/>
              <a:gd name="G17" fmla="+- G13 10800 0"/>
              <a:gd name="G18" fmla="+- G14 10800 0"/>
              <a:gd name="G19" fmla="*/ 6977 1 2"/>
              <a:gd name="G20" fmla="+- G19 5400 0"/>
              <a:gd name="G21" fmla="cos G20 50048"/>
              <a:gd name="G22" fmla="sin G20 50048"/>
              <a:gd name="G23" fmla="+- G21 10800 0"/>
              <a:gd name="G24" fmla="+- G12 G23 G22"/>
              <a:gd name="G25" fmla="+- G22 G23 G11"/>
              <a:gd name="G26" fmla="cos 10800 50048"/>
              <a:gd name="G27" fmla="sin 10800 50048"/>
              <a:gd name="G28" fmla="cos 6977 50048"/>
              <a:gd name="G29" fmla="sin 6977 50048"/>
              <a:gd name="G30" fmla="+- G26 10800 0"/>
              <a:gd name="G31" fmla="+- G27 10800 0"/>
              <a:gd name="G32" fmla="+- G28 10800 0"/>
              <a:gd name="G33" fmla="+- G29 10800 0"/>
              <a:gd name="G34" fmla="+- G19 5400 0"/>
              <a:gd name="G35" fmla="cos G34 -1841657"/>
              <a:gd name="G36" fmla="sin G34 -1841657"/>
              <a:gd name="G37" fmla="+/ -1841657 50048 2"/>
              <a:gd name="T2" fmla="*/ 180 256 1"/>
              <a:gd name="T3" fmla="*/ 0 256 1"/>
              <a:gd name="G38" fmla="+- G37 T2 T3"/>
              <a:gd name="G39" fmla="?: G2 G37 G38"/>
              <a:gd name="G40" fmla="cos 10800 G39"/>
              <a:gd name="G41" fmla="sin 10800 G39"/>
              <a:gd name="G42" fmla="cos 6977 G39"/>
              <a:gd name="G43" fmla="sin 6977 G39"/>
              <a:gd name="G44" fmla="+- G40 10800 0"/>
              <a:gd name="G45" fmla="+- G41 10800 0"/>
              <a:gd name="G46" fmla="+- G42 10800 0"/>
              <a:gd name="G47" fmla="+- G43 10800 0"/>
              <a:gd name="G48" fmla="+- G35 10800 0"/>
              <a:gd name="G49" fmla="+- G36 10800 0"/>
              <a:gd name="T4" fmla="*/ 21294 w 21600"/>
              <a:gd name="T5" fmla="*/ 8247 h 21600"/>
              <a:gd name="T6" fmla="*/ 18641 w 21600"/>
              <a:gd name="T7" fmla="*/ 6612 h 21600"/>
              <a:gd name="T8" fmla="*/ 17579 w 21600"/>
              <a:gd name="T9" fmla="*/ 9151 h 21600"/>
              <a:gd name="T10" fmla="*/ 24298 w 21600"/>
              <a:gd name="T11" fmla="*/ 10979 h 21600"/>
              <a:gd name="T12" fmla="*/ 19627 w 21600"/>
              <a:gd name="T13" fmla="*/ 15530 h 21600"/>
              <a:gd name="T14" fmla="*/ 15076 w 21600"/>
              <a:gd name="T15" fmla="*/ 1085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776" y="10892"/>
                </a:moveTo>
                <a:cubicBezTo>
                  <a:pt x="17776" y="10861"/>
                  <a:pt x="17777" y="10830"/>
                  <a:pt x="17777" y="10800"/>
                </a:cubicBezTo>
                <a:cubicBezTo>
                  <a:pt x="17777" y="9653"/>
                  <a:pt x="17494" y="8524"/>
                  <a:pt x="16954" y="7513"/>
                </a:cubicBezTo>
                <a:lnTo>
                  <a:pt x="20326" y="5712"/>
                </a:lnTo>
                <a:cubicBezTo>
                  <a:pt x="21162" y="7278"/>
                  <a:pt x="21600" y="9025"/>
                  <a:pt x="21600" y="10800"/>
                </a:cubicBezTo>
                <a:cubicBezTo>
                  <a:pt x="21600" y="10847"/>
                  <a:pt x="21599" y="10895"/>
                  <a:pt x="21599" y="10943"/>
                </a:cubicBezTo>
                <a:lnTo>
                  <a:pt x="24298" y="10979"/>
                </a:lnTo>
                <a:lnTo>
                  <a:pt x="19627" y="15530"/>
                </a:lnTo>
                <a:lnTo>
                  <a:pt x="15076" y="10857"/>
                </a:lnTo>
                <a:lnTo>
                  <a:pt x="17776" y="10892"/>
                </a:lnTo>
                <a:close/>
              </a:path>
            </a:pathLst>
          </a:custGeom>
          <a:solidFill>
            <a:schemeClr val="bg1">
              <a:lumMod val="75000"/>
              <a:alpha val="50000"/>
            </a:schemeClr>
          </a:solidFill>
          <a:ln w="12700">
            <a:solidFill>
              <a:schemeClr val="tx1"/>
            </a:solidFill>
            <a:miter lim="800000"/>
            <a:headEnd/>
            <a:tailEnd/>
          </a:ln>
          <a:effectLst/>
        </p:spPr>
        <p:txBody>
          <a:bodyPr wrap="square" lIns="107163" tIns="55725" rIns="107163" bIns="55725" anchor="ctr">
            <a:spAutoFit/>
          </a:bodyPr>
          <a:lstStyle/>
          <a:p>
            <a:endParaRPr lang="en-US"/>
          </a:p>
        </p:txBody>
      </p:sp>
      <p:grpSp>
        <p:nvGrpSpPr>
          <p:cNvPr id="75" name="Group 74"/>
          <p:cNvGrpSpPr>
            <a:grpSpLocks/>
          </p:cNvGrpSpPr>
          <p:nvPr/>
        </p:nvGrpSpPr>
        <p:grpSpPr bwMode="auto">
          <a:xfrm>
            <a:off x="3721350" y="1601053"/>
            <a:ext cx="1424899" cy="1067832"/>
            <a:chOff x="2014" y="1686"/>
            <a:chExt cx="1818" cy="1816"/>
          </a:xfrm>
        </p:grpSpPr>
        <p:sp>
          <p:nvSpPr>
            <p:cNvPr id="76" name="Oval 75"/>
            <p:cNvSpPr>
              <a:spLocks noChangeArrowheads="1"/>
            </p:cNvSpPr>
            <p:nvPr/>
          </p:nvSpPr>
          <p:spPr bwMode="auto">
            <a:xfrm>
              <a:off x="2014" y="1686"/>
              <a:ext cx="1818" cy="1816"/>
            </a:xfrm>
            <a:prstGeom prst="ellipse">
              <a:avLst/>
            </a:prstGeom>
            <a:solidFill>
              <a:srgbClr val="C0C0C0">
                <a:alpha val="30196"/>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77" name="Group 76"/>
            <p:cNvGrpSpPr>
              <a:grpSpLocks/>
            </p:cNvGrpSpPr>
            <p:nvPr/>
          </p:nvGrpSpPr>
          <p:grpSpPr bwMode="auto">
            <a:xfrm>
              <a:off x="2080" y="1752"/>
              <a:ext cx="1686" cy="1685"/>
              <a:chOff x="2218" y="1763"/>
              <a:chExt cx="1686" cy="1685"/>
            </a:xfrm>
          </p:grpSpPr>
          <p:sp>
            <p:nvSpPr>
              <p:cNvPr id="78" name="Oval 77"/>
              <p:cNvSpPr>
                <a:spLocks noChangeArrowheads="1"/>
              </p:cNvSpPr>
              <p:nvPr/>
            </p:nvSpPr>
            <p:spPr bwMode="auto">
              <a:xfrm>
                <a:off x="2218" y="1763"/>
                <a:ext cx="1686" cy="1685"/>
              </a:xfrm>
              <a:prstGeom prst="ellipse">
                <a:avLst/>
              </a:prstGeom>
              <a:solidFill>
                <a:schemeClr val="bg1"/>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Oval 78"/>
              <p:cNvSpPr>
                <a:spLocks noChangeAspect="1" noChangeArrowheads="1"/>
              </p:cNvSpPr>
              <p:nvPr/>
            </p:nvSpPr>
            <p:spPr bwMode="auto">
              <a:xfrm>
                <a:off x="2268" y="1814"/>
                <a:ext cx="1585" cy="1584"/>
              </a:xfrm>
              <a:prstGeom prst="ellipse">
                <a:avLst/>
              </a:prstGeom>
              <a:solidFill>
                <a:srgbClr val="FFCC00">
                  <a:alpha val="50195"/>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Oval 79"/>
              <p:cNvSpPr>
                <a:spLocks noChangeAspect="1" noChangeArrowheads="1"/>
              </p:cNvSpPr>
              <p:nvPr/>
            </p:nvSpPr>
            <p:spPr bwMode="auto">
              <a:xfrm>
                <a:off x="2377" y="1923"/>
                <a:ext cx="1368" cy="1366"/>
              </a:xfrm>
              <a:prstGeom prst="ellipse">
                <a:avLst/>
              </a:prstGeom>
              <a:solidFill>
                <a:srgbClr val="FFCC00">
                  <a:alpha val="30196"/>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Oval 80"/>
              <p:cNvSpPr>
                <a:spLocks noChangeAspect="1" noChangeArrowheads="1"/>
              </p:cNvSpPr>
              <p:nvPr/>
            </p:nvSpPr>
            <p:spPr bwMode="auto">
              <a:xfrm>
                <a:off x="2508" y="2054"/>
                <a:ext cx="1105" cy="1104"/>
              </a:xfrm>
              <a:prstGeom prst="ellipse">
                <a:avLst/>
              </a:prstGeom>
              <a:solidFill>
                <a:srgbClr val="FFCC00">
                  <a:alpha val="39999"/>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Oval 81"/>
              <p:cNvSpPr>
                <a:spLocks noChangeAspect="1" noChangeArrowheads="1"/>
              </p:cNvSpPr>
              <p:nvPr/>
            </p:nvSpPr>
            <p:spPr bwMode="auto">
              <a:xfrm>
                <a:off x="2640" y="2186"/>
                <a:ext cx="841" cy="840"/>
              </a:xfrm>
              <a:prstGeom prst="ellipse">
                <a:avLst/>
              </a:prstGeom>
              <a:solidFill>
                <a:srgbClr val="FFCC00">
                  <a:alpha val="87057"/>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pic>
        <p:nvPicPr>
          <p:cNvPr id="83" name="Picture 82" descr="system-monitor"/>
          <p:cNvPicPr>
            <a:picLocks noChangeAspect="1" noChangeArrowheads="1"/>
          </p:cNvPicPr>
          <p:nvPr/>
        </p:nvPicPr>
        <p:blipFill>
          <a:blip r:embed="rId12" cstate="email"/>
          <a:srcRect/>
          <a:stretch>
            <a:fillRect/>
          </a:stretch>
        </p:blipFill>
        <p:spPr bwMode="auto">
          <a:xfrm>
            <a:off x="4235097" y="1659688"/>
            <a:ext cx="631346" cy="470922"/>
          </a:xfrm>
          <a:prstGeom prst="rect">
            <a:avLst/>
          </a:prstGeom>
          <a:noFill/>
          <a:ln w="9525">
            <a:noFill/>
            <a:miter lim="800000"/>
            <a:headEnd/>
            <a:tailEnd/>
          </a:ln>
        </p:spPr>
      </p:pic>
      <p:sp>
        <p:nvSpPr>
          <p:cNvPr id="84" name="Text Box 25"/>
          <p:cNvSpPr txBox="1">
            <a:spLocks noChangeArrowheads="1"/>
          </p:cNvSpPr>
          <p:nvPr/>
        </p:nvSpPr>
        <p:spPr bwMode="auto">
          <a:xfrm>
            <a:off x="3988315" y="2140707"/>
            <a:ext cx="992598" cy="571606"/>
          </a:xfrm>
          <a:prstGeom prst="rect">
            <a:avLst/>
          </a:prstGeom>
          <a:solidFill>
            <a:srgbClr val="FFFFFF">
              <a:alpha val="50195"/>
            </a:srgbClr>
          </a:solidFill>
          <a:ln w="9525">
            <a:noFill/>
            <a:miter lim="800000"/>
            <a:headEnd/>
            <a:tailEnd/>
          </a:ln>
        </p:spPr>
        <p:txBody>
          <a:bodyPr wrap="square" lIns="108878" tIns="54439" rIns="108878" bIns="54439">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1000" b="1" u="sng" dirty="0">
                <a:solidFill>
                  <a:srgbClr val="4D4D4D"/>
                </a:solidFill>
              </a:rPr>
              <a:t>Visual Enterprise Generator</a:t>
            </a:r>
          </a:p>
        </p:txBody>
      </p:sp>
      <p:pic>
        <p:nvPicPr>
          <p:cNvPr id="95"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10156" y="2097990"/>
            <a:ext cx="1154454" cy="503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98" name="Group 4097"/>
          <p:cNvGrpSpPr/>
          <p:nvPr/>
        </p:nvGrpSpPr>
        <p:grpSpPr>
          <a:xfrm>
            <a:off x="5437112" y="2013917"/>
            <a:ext cx="871362" cy="643155"/>
            <a:chOff x="7205917" y="4833401"/>
            <a:chExt cx="1554656" cy="1530040"/>
          </a:xfrm>
        </p:grpSpPr>
        <p:sp>
          <p:nvSpPr>
            <p:cNvPr id="111" name="Folded Corner 110"/>
            <p:cNvSpPr/>
            <p:nvPr/>
          </p:nvSpPr>
          <p:spPr bwMode="gray">
            <a:xfrm>
              <a:off x="7678621" y="483340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2" name="Folded Corner 111"/>
            <p:cNvSpPr/>
            <p:nvPr/>
          </p:nvSpPr>
          <p:spPr bwMode="gray">
            <a:xfrm>
              <a:off x="7442269"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3" name="Folded Corner 112"/>
            <p:cNvSpPr/>
            <p:nvPr/>
          </p:nvSpPr>
          <p:spPr bwMode="gray">
            <a:xfrm>
              <a:off x="7205917" y="5671639"/>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4" name="Folded Corner 113"/>
            <p:cNvSpPr/>
            <p:nvPr/>
          </p:nvSpPr>
          <p:spPr bwMode="gray">
            <a:xfrm>
              <a:off x="72846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5" name="Folded Corner 114"/>
            <p:cNvSpPr/>
            <p:nvPr/>
          </p:nvSpPr>
          <p:spPr bwMode="gray">
            <a:xfrm>
              <a:off x="7894502"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6" name="Folded Corner 115"/>
            <p:cNvSpPr/>
            <p:nvPr/>
          </p:nvSpPr>
          <p:spPr bwMode="gray">
            <a:xfrm>
              <a:off x="8265675" y="5680792"/>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7" name="Folded Corner 116"/>
            <p:cNvSpPr/>
            <p:nvPr/>
          </p:nvSpPr>
          <p:spPr bwMode="gray">
            <a:xfrm>
              <a:off x="7567062" y="567163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8" name="Folded Corner 117"/>
            <p:cNvSpPr/>
            <p:nvPr/>
          </p:nvSpPr>
          <p:spPr bwMode="gray">
            <a:xfrm>
              <a:off x="7946189" y="569064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9" name="Folded Corner 118"/>
            <p:cNvSpPr/>
            <p:nvPr/>
          </p:nvSpPr>
          <p:spPr bwMode="gray">
            <a:xfrm>
              <a:off x="767862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20" name="Folded Corner 119"/>
            <p:cNvSpPr/>
            <p:nvPr/>
          </p:nvSpPr>
          <p:spPr bwMode="gray">
            <a:xfrm>
              <a:off x="814195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21" name="Folded Corner 120"/>
            <p:cNvSpPr/>
            <p:nvPr/>
          </p:nvSpPr>
          <p:spPr bwMode="gray">
            <a:xfrm>
              <a:off x="85131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22" name="Straight Connector 121"/>
            <p:cNvCxnSpPr>
              <a:stCxn id="111" idx="2"/>
              <a:endCxn id="112" idx="0"/>
            </p:cNvCxnSpPr>
            <p:nvPr/>
          </p:nvCxnSpPr>
          <p:spPr>
            <a:xfrm flipH="1">
              <a:off x="7565994" y="5096944"/>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15" idx="0"/>
              <a:endCxn id="111" idx="2"/>
            </p:cNvCxnSpPr>
            <p:nvPr/>
          </p:nvCxnSpPr>
          <p:spPr>
            <a:xfrm flipH="1" flipV="1">
              <a:off x="7802346" y="5096944"/>
              <a:ext cx="215881"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4" idx="0"/>
              <a:endCxn id="117" idx="2"/>
            </p:cNvCxnSpPr>
            <p:nvPr/>
          </p:nvCxnSpPr>
          <p:spPr>
            <a:xfrm flipV="1">
              <a:off x="7408349" y="5935181"/>
              <a:ext cx="28243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19" idx="0"/>
              <a:endCxn id="117" idx="2"/>
            </p:cNvCxnSpPr>
            <p:nvPr/>
          </p:nvCxnSpPr>
          <p:spPr>
            <a:xfrm flipH="1" flipV="1">
              <a:off x="7690787" y="5935181"/>
              <a:ext cx="11155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0" idx="0"/>
              <a:endCxn id="116" idx="2"/>
            </p:cNvCxnSpPr>
            <p:nvPr/>
          </p:nvCxnSpPr>
          <p:spPr>
            <a:xfrm flipV="1">
              <a:off x="8265675" y="5944335"/>
              <a:ext cx="123725"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21" idx="0"/>
              <a:endCxn id="116" idx="2"/>
            </p:cNvCxnSpPr>
            <p:nvPr/>
          </p:nvCxnSpPr>
          <p:spPr>
            <a:xfrm flipH="1" flipV="1">
              <a:off x="8389400" y="5944335"/>
              <a:ext cx="247449"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3" idx="0"/>
              <a:endCxn id="112" idx="2"/>
            </p:cNvCxnSpPr>
            <p:nvPr/>
          </p:nvCxnSpPr>
          <p:spPr>
            <a:xfrm flipV="1">
              <a:off x="7329642" y="5516063"/>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17" idx="0"/>
              <a:endCxn id="112" idx="2"/>
            </p:cNvCxnSpPr>
            <p:nvPr/>
          </p:nvCxnSpPr>
          <p:spPr>
            <a:xfrm flipH="1" flipV="1">
              <a:off x="7565994" y="5516063"/>
              <a:ext cx="124793" cy="1555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8" idx="0"/>
              <a:endCxn id="115" idx="2"/>
            </p:cNvCxnSpPr>
            <p:nvPr/>
          </p:nvCxnSpPr>
          <p:spPr>
            <a:xfrm flipH="1" flipV="1">
              <a:off x="8018227" y="5516063"/>
              <a:ext cx="51687" cy="174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6" idx="0"/>
              <a:endCxn id="115" idx="2"/>
            </p:cNvCxnSpPr>
            <p:nvPr/>
          </p:nvCxnSpPr>
          <p:spPr>
            <a:xfrm flipH="1" flipV="1">
              <a:off x="8018227" y="5516063"/>
              <a:ext cx="371173" cy="1647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6237779" y="1747582"/>
            <a:ext cx="871362" cy="643155"/>
            <a:chOff x="7205917" y="4833401"/>
            <a:chExt cx="1554656" cy="1530040"/>
          </a:xfrm>
        </p:grpSpPr>
        <p:sp>
          <p:nvSpPr>
            <p:cNvPr id="145" name="Folded Corner 144"/>
            <p:cNvSpPr/>
            <p:nvPr/>
          </p:nvSpPr>
          <p:spPr bwMode="gray">
            <a:xfrm>
              <a:off x="7678621" y="483340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6" name="Folded Corner 145"/>
            <p:cNvSpPr/>
            <p:nvPr/>
          </p:nvSpPr>
          <p:spPr bwMode="gray">
            <a:xfrm>
              <a:off x="7442269"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7" name="Folded Corner 146"/>
            <p:cNvSpPr/>
            <p:nvPr/>
          </p:nvSpPr>
          <p:spPr bwMode="gray">
            <a:xfrm>
              <a:off x="7205917" y="5671639"/>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8" name="Folded Corner 147"/>
            <p:cNvSpPr/>
            <p:nvPr/>
          </p:nvSpPr>
          <p:spPr bwMode="gray">
            <a:xfrm>
              <a:off x="72846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9" name="Folded Corner 148"/>
            <p:cNvSpPr/>
            <p:nvPr/>
          </p:nvSpPr>
          <p:spPr bwMode="gray">
            <a:xfrm>
              <a:off x="7894502"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0" name="Folded Corner 149"/>
            <p:cNvSpPr/>
            <p:nvPr/>
          </p:nvSpPr>
          <p:spPr bwMode="gray">
            <a:xfrm>
              <a:off x="8265675" y="5680792"/>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1" name="Folded Corner 150"/>
            <p:cNvSpPr/>
            <p:nvPr/>
          </p:nvSpPr>
          <p:spPr bwMode="gray">
            <a:xfrm>
              <a:off x="7567062" y="567163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2" name="Folded Corner 151"/>
            <p:cNvSpPr/>
            <p:nvPr/>
          </p:nvSpPr>
          <p:spPr bwMode="gray">
            <a:xfrm>
              <a:off x="7946189" y="569064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3" name="Folded Corner 152"/>
            <p:cNvSpPr/>
            <p:nvPr/>
          </p:nvSpPr>
          <p:spPr bwMode="gray">
            <a:xfrm>
              <a:off x="767862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4" name="Folded Corner 153"/>
            <p:cNvSpPr/>
            <p:nvPr/>
          </p:nvSpPr>
          <p:spPr bwMode="gray">
            <a:xfrm>
              <a:off x="814195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5" name="Folded Corner 154"/>
            <p:cNvSpPr/>
            <p:nvPr/>
          </p:nvSpPr>
          <p:spPr bwMode="gray">
            <a:xfrm>
              <a:off x="85131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56" name="Straight Connector 155"/>
            <p:cNvCxnSpPr>
              <a:stCxn id="145" idx="2"/>
              <a:endCxn id="146" idx="0"/>
            </p:cNvCxnSpPr>
            <p:nvPr/>
          </p:nvCxnSpPr>
          <p:spPr>
            <a:xfrm flipH="1">
              <a:off x="7565994" y="5096944"/>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49" idx="0"/>
              <a:endCxn id="145" idx="2"/>
            </p:cNvCxnSpPr>
            <p:nvPr/>
          </p:nvCxnSpPr>
          <p:spPr>
            <a:xfrm flipH="1" flipV="1">
              <a:off x="7802346" y="5096944"/>
              <a:ext cx="215881"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48" idx="0"/>
              <a:endCxn id="151" idx="2"/>
            </p:cNvCxnSpPr>
            <p:nvPr/>
          </p:nvCxnSpPr>
          <p:spPr>
            <a:xfrm flipV="1">
              <a:off x="7408349" y="5935181"/>
              <a:ext cx="28243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53" idx="0"/>
              <a:endCxn id="151" idx="2"/>
            </p:cNvCxnSpPr>
            <p:nvPr/>
          </p:nvCxnSpPr>
          <p:spPr>
            <a:xfrm flipH="1" flipV="1">
              <a:off x="7690787" y="5935181"/>
              <a:ext cx="11155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4" idx="0"/>
              <a:endCxn id="150" idx="2"/>
            </p:cNvCxnSpPr>
            <p:nvPr/>
          </p:nvCxnSpPr>
          <p:spPr>
            <a:xfrm flipV="1">
              <a:off x="8265675" y="5944335"/>
              <a:ext cx="123725"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55" idx="0"/>
              <a:endCxn id="150" idx="2"/>
            </p:cNvCxnSpPr>
            <p:nvPr/>
          </p:nvCxnSpPr>
          <p:spPr>
            <a:xfrm flipH="1" flipV="1">
              <a:off x="8389400" y="5944335"/>
              <a:ext cx="247449"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47" idx="0"/>
              <a:endCxn id="146" idx="2"/>
            </p:cNvCxnSpPr>
            <p:nvPr/>
          </p:nvCxnSpPr>
          <p:spPr>
            <a:xfrm flipV="1">
              <a:off x="7329642" y="5516063"/>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51" idx="0"/>
              <a:endCxn id="146" idx="2"/>
            </p:cNvCxnSpPr>
            <p:nvPr/>
          </p:nvCxnSpPr>
          <p:spPr>
            <a:xfrm flipH="1" flipV="1">
              <a:off x="7565994" y="5516063"/>
              <a:ext cx="124793" cy="1555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52" idx="0"/>
              <a:endCxn id="149" idx="2"/>
            </p:cNvCxnSpPr>
            <p:nvPr/>
          </p:nvCxnSpPr>
          <p:spPr>
            <a:xfrm flipH="1" flipV="1">
              <a:off x="8018227" y="5516063"/>
              <a:ext cx="51687" cy="174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50" idx="0"/>
              <a:endCxn id="149" idx="2"/>
            </p:cNvCxnSpPr>
            <p:nvPr/>
          </p:nvCxnSpPr>
          <p:spPr>
            <a:xfrm flipH="1" flipV="1">
              <a:off x="8018227" y="5516063"/>
              <a:ext cx="371173" cy="1647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5361404" y="1280977"/>
            <a:ext cx="871362" cy="643155"/>
            <a:chOff x="7205917" y="4833401"/>
            <a:chExt cx="1554656" cy="1530040"/>
          </a:xfrm>
        </p:grpSpPr>
        <p:sp>
          <p:nvSpPr>
            <p:cNvPr id="167" name="Folded Corner 166"/>
            <p:cNvSpPr/>
            <p:nvPr/>
          </p:nvSpPr>
          <p:spPr bwMode="gray">
            <a:xfrm>
              <a:off x="7678621" y="483340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8" name="Folded Corner 167"/>
            <p:cNvSpPr/>
            <p:nvPr/>
          </p:nvSpPr>
          <p:spPr bwMode="gray">
            <a:xfrm>
              <a:off x="7442269"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9" name="Folded Corner 168"/>
            <p:cNvSpPr/>
            <p:nvPr/>
          </p:nvSpPr>
          <p:spPr bwMode="gray">
            <a:xfrm>
              <a:off x="7205917" y="5671639"/>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0" name="Folded Corner 169"/>
            <p:cNvSpPr/>
            <p:nvPr/>
          </p:nvSpPr>
          <p:spPr bwMode="gray">
            <a:xfrm>
              <a:off x="72846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1" name="Folded Corner 170"/>
            <p:cNvSpPr/>
            <p:nvPr/>
          </p:nvSpPr>
          <p:spPr bwMode="gray">
            <a:xfrm>
              <a:off x="7894502"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2" name="Folded Corner 171"/>
            <p:cNvSpPr/>
            <p:nvPr/>
          </p:nvSpPr>
          <p:spPr bwMode="gray">
            <a:xfrm>
              <a:off x="8265675" y="5680792"/>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3" name="Folded Corner 172"/>
            <p:cNvSpPr/>
            <p:nvPr/>
          </p:nvSpPr>
          <p:spPr bwMode="gray">
            <a:xfrm>
              <a:off x="7567062" y="567163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4" name="Folded Corner 173"/>
            <p:cNvSpPr/>
            <p:nvPr/>
          </p:nvSpPr>
          <p:spPr bwMode="gray">
            <a:xfrm>
              <a:off x="7946189" y="569064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5" name="Folded Corner 174"/>
            <p:cNvSpPr/>
            <p:nvPr/>
          </p:nvSpPr>
          <p:spPr bwMode="gray">
            <a:xfrm>
              <a:off x="767862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6" name="Folded Corner 175"/>
            <p:cNvSpPr/>
            <p:nvPr/>
          </p:nvSpPr>
          <p:spPr bwMode="gray">
            <a:xfrm>
              <a:off x="814195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7" name="Folded Corner 176"/>
            <p:cNvSpPr/>
            <p:nvPr/>
          </p:nvSpPr>
          <p:spPr bwMode="gray">
            <a:xfrm>
              <a:off x="85131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78" name="Straight Connector 177"/>
            <p:cNvCxnSpPr>
              <a:stCxn id="167" idx="2"/>
              <a:endCxn id="168" idx="0"/>
            </p:cNvCxnSpPr>
            <p:nvPr/>
          </p:nvCxnSpPr>
          <p:spPr>
            <a:xfrm flipH="1">
              <a:off x="7565994" y="5096944"/>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1" idx="0"/>
              <a:endCxn id="167" idx="2"/>
            </p:cNvCxnSpPr>
            <p:nvPr/>
          </p:nvCxnSpPr>
          <p:spPr>
            <a:xfrm flipH="1" flipV="1">
              <a:off x="7802346" y="5096944"/>
              <a:ext cx="215881"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0"/>
              <a:endCxn id="173" idx="2"/>
            </p:cNvCxnSpPr>
            <p:nvPr/>
          </p:nvCxnSpPr>
          <p:spPr>
            <a:xfrm flipV="1">
              <a:off x="7408349" y="5935181"/>
              <a:ext cx="28243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5" idx="0"/>
              <a:endCxn id="173" idx="2"/>
            </p:cNvCxnSpPr>
            <p:nvPr/>
          </p:nvCxnSpPr>
          <p:spPr>
            <a:xfrm flipH="1" flipV="1">
              <a:off x="7690787" y="5935181"/>
              <a:ext cx="11155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6" idx="0"/>
              <a:endCxn id="172" idx="2"/>
            </p:cNvCxnSpPr>
            <p:nvPr/>
          </p:nvCxnSpPr>
          <p:spPr>
            <a:xfrm flipV="1">
              <a:off x="8265675" y="5944335"/>
              <a:ext cx="123725"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7" idx="0"/>
              <a:endCxn id="172" idx="2"/>
            </p:cNvCxnSpPr>
            <p:nvPr/>
          </p:nvCxnSpPr>
          <p:spPr>
            <a:xfrm flipH="1" flipV="1">
              <a:off x="8389400" y="5944335"/>
              <a:ext cx="247449"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9" idx="0"/>
              <a:endCxn id="168" idx="2"/>
            </p:cNvCxnSpPr>
            <p:nvPr/>
          </p:nvCxnSpPr>
          <p:spPr>
            <a:xfrm flipV="1">
              <a:off x="7329642" y="5516063"/>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3" idx="0"/>
              <a:endCxn id="168" idx="2"/>
            </p:cNvCxnSpPr>
            <p:nvPr/>
          </p:nvCxnSpPr>
          <p:spPr>
            <a:xfrm flipH="1" flipV="1">
              <a:off x="7565994" y="5516063"/>
              <a:ext cx="124793" cy="1555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74" idx="0"/>
              <a:endCxn id="171" idx="2"/>
            </p:cNvCxnSpPr>
            <p:nvPr/>
          </p:nvCxnSpPr>
          <p:spPr>
            <a:xfrm flipH="1" flipV="1">
              <a:off x="8018227" y="5516063"/>
              <a:ext cx="51687" cy="174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72" idx="0"/>
              <a:endCxn id="171" idx="2"/>
            </p:cNvCxnSpPr>
            <p:nvPr/>
          </p:nvCxnSpPr>
          <p:spPr>
            <a:xfrm flipH="1" flipV="1">
              <a:off x="8018227" y="5516063"/>
              <a:ext cx="371173" cy="1647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099" name="Group 4098"/>
          <p:cNvGrpSpPr/>
          <p:nvPr/>
        </p:nvGrpSpPr>
        <p:grpSpPr>
          <a:xfrm>
            <a:off x="6521990" y="4987906"/>
            <a:ext cx="1262910" cy="970231"/>
            <a:chOff x="6104900" y="4268098"/>
            <a:chExt cx="1481327" cy="1517417"/>
          </a:xfrm>
        </p:grpSpPr>
        <p:sp>
          <p:nvSpPr>
            <p:cNvPr id="188" name="Oval 187"/>
            <p:cNvSpPr/>
            <p:nvPr/>
          </p:nvSpPr>
          <p:spPr bwMode="gray">
            <a:xfrm>
              <a:off x="6495605" y="4268098"/>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89" name="Oval 188"/>
            <p:cNvSpPr/>
            <p:nvPr/>
          </p:nvSpPr>
          <p:spPr bwMode="gray">
            <a:xfrm>
              <a:off x="6326410" y="4558610"/>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0" name="Oval 189"/>
            <p:cNvSpPr/>
            <p:nvPr/>
          </p:nvSpPr>
          <p:spPr bwMode="gray">
            <a:xfrm>
              <a:off x="6671416" y="45586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1" name="Oval 190"/>
            <p:cNvSpPr/>
            <p:nvPr/>
          </p:nvSpPr>
          <p:spPr bwMode="gray">
            <a:xfrm>
              <a:off x="6128410" y="4891435"/>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2" name="Oval 191"/>
            <p:cNvSpPr/>
            <p:nvPr/>
          </p:nvSpPr>
          <p:spPr bwMode="gray">
            <a:xfrm>
              <a:off x="6422612" y="4891435"/>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3" name="Oval 192"/>
            <p:cNvSpPr/>
            <p:nvPr/>
          </p:nvSpPr>
          <p:spPr bwMode="gray">
            <a:xfrm>
              <a:off x="6716814" y="4891435"/>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4" name="Oval 193"/>
            <p:cNvSpPr/>
            <p:nvPr/>
          </p:nvSpPr>
          <p:spPr bwMode="gray">
            <a:xfrm>
              <a:off x="7011016" y="4891435"/>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5" name="Oval 194"/>
            <p:cNvSpPr/>
            <p:nvPr/>
          </p:nvSpPr>
          <p:spPr bwMode="gray">
            <a:xfrm>
              <a:off x="6309385" y="52433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6" name="Oval 195"/>
            <p:cNvSpPr/>
            <p:nvPr/>
          </p:nvSpPr>
          <p:spPr bwMode="gray">
            <a:xfrm>
              <a:off x="6603587" y="52433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7" name="Oval 196"/>
            <p:cNvSpPr/>
            <p:nvPr/>
          </p:nvSpPr>
          <p:spPr bwMode="gray">
            <a:xfrm>
              <a:off x="6897789" y="52433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8" name="Oval 197"/>
            <p:cNvSpPr/>
            <p:nvPr/>
          </p:nvSpPr>
          <p:spPr bwMode="gray">
            <a:xfrm>
              <a:off x="7191991" y="52433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99" name="Straight Connector 198"/>
            <p:cNvCxnSpPr>
              <a:stCxn id="188" idx="4"/>
              <a:endCxn id="190" idx="0"/>
            </p:cNvCxnSpPr>
            <p:nvPr/>
          </p:nvCxnSpPr>
          <p:spPr>
            <a:xfrm>
              <a:off x="6586093" y="4449073"/>
              <a:ext cx="175811" cy="10953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9" idx="0"/>
              <a:endCxn id="188" idx="4"/>
            </p:cNvCxnSpPr>
            <p:nvPr/>
          </p:nvCxnSpPr>
          <p:spPr>
            <a:xfrm flipV="1">
              <a:off x="6416898" y="4449073"/>
              <a:ext cx="169195" cy="1095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91" idx="0"/>
              <a:endCxn id="189" idx="4"/>
            </p:cNvCxnSpPr>
            <p:nvPr/>
          </p:nvCxnSpPr>
          <p:spPr>
            <a:xfrm flipV="1">
              <a:off x="6218898" y="4739585"/>
              <a:ext cx="198000" cy="1518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92" idx="0"/>
              <a:endCxn id="189" idx="4"/>
            </p:cNvCxnSpPr>
            <p:nvPr/>
          </p:nvCxnSpPr>
          <p:spPr>
            <a:xfrm flipH="1" flipV="1">
              <a:off x="6416898" y="4739585"/>
              <a:ext cx="96202" cy="1518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90" idx="4"/>
              <a:endCxn id="193" idx="0"/>
            </p:cNvCxnSpPr>
            <p:nvPr/>
          </p:nvCxnSpPr>
          <p:spPr>
            <a:xfrm>
              <a:off x="6761904" y="4739584"/>
              <a:ext cx="45398" cy="1518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4" idx="0"/>
              <a:endCxn id="190" idx="4"/>
            </p:cNvCxnSpPr>
            <p:nvPr/>
          </p:nvCxnSpPr>
          <p:spPr>
            <a:xfrm flipH="1" flipV="1">
              <a:off x="6761904" y="4739584"/>
              <a:ext cx="339600" cy="1518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95" idx="0"/>
              <a:endCxn id="192" idx="4"/>
            </p:cNvCxnSpPr>
            <p:nvPr/>
          </p:nvCxnSpPr>
          <p:spPr>
            <a:xfrm flipV="1">
              <a:off x="6399873" y="5072410"/>
              <a:ext cx="113227" cy="1708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96" idx="0"/>
              <a:endCxn id="192" idx="5"/>
            </p:cNvCxnSpPr>
            <p:nvPr/>
          </p:nvCxnSpPr>
          <p:spPr>
            <a:xfrm flipH="1" flipV="1">
              <a:off x="6577084" y="5045907"/>
              <a:ext cx="116991" cy="197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97" idx="0"/>
              <a:endCxn id="194" idx="4"/>
            </p:cNvCxnSpPr>
            <p:nvPr/>
          </p:nvCxnSpPr>
          <p:spPr>
            <a:xfrm flipV="1">
              <a:off x="6988277" y="5072410"/>
              <a:ext cx="113227" cy="1708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98" idx="0"/>
              <a:endCxn id="194" idx="4"/>
            </p:cNvCxnSpPr>
            <p:nvPr/>
          </p:nvCxnSpPr>
          <p:spPr>
            <a:xfrm flipH="1" flipV="1">
              <a:off x="7101504" y="5072410"/>
              <a:ext cx="180975" cy="1708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bwMode="gray">
            <a:xfrm>
              <a:off x="6104900" y="5543176"/>
              <a:ext cx="270497" cy="242339"/>
            </a:xfrm>
            <a:prstGeom prst="rect">
              <a:avLst/>
            </a:prstGeom>
            <a:solidFill>
              <a:schemeClr val="accent5">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10" name="Rectangle 209"/>
            <p:cNvSpPr/>
            <p:nvPr/>
          </p:nvSpPr>
          <p:spPr bwMode="gray">
            <a:xfrm>
              <a:off x="6508510" y="5543176"/>
              <a:ext cx="270497" cy="242339"/>
            </a:xfrm>
            <a:prstGeom prst="rect">
              <a:avLst/>
            </a:prstGeom>
            <a:solidFill>
              <a:schemeClr val="accent5">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11" name="Rectangle 210"/>
            <p:cNvSpPr/>
            <p:nvPr/>
          </p:nvSpPr>
          <p:spPr bwMode="gray">
            <a:xfrm>
              <a:off x="6912120" y="5543176"/>
              <a:ext cx="270497" cy="242339"/>
            </a:xfrm>
            <a:prstGeom prst="rect">
              <a:avLst/>
            </a:prstGeom>
            <a:solidFill>
              <a:schemeClr val="accent5">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12" name="Rectangle 211"/>
            <p:cNvSpPr/>
            <p:nvPr/>
          </p:nvSpPr>
          <p:spPr bwMode="gray">
            <a:xfrm>
              <a:off x="7315730" y="5543176"/>
              <a:ext cx="270497" cy="242339"/>
            </a:xfrm>
            <a:prstGeom prst="rect">
              <a:avLst/>
            </a:prstGeom>
            <a:solidFill>
              <a:schemeClr val="accent5">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13" name="Straight Arrow Connector 212"/>
            <p:cNvCxnSpPr>
              <a:stCxn id="209" idx="3"/>
              <a:endCxn id="210" idx="1"/>
            </p:cNvCxnSpPr>
            <p:nvPr/>
          </p:nvCxnSpPr>
          <p:spPr>
            <a:xfrm>
              <a:off x="6375397" y="5664346"/>
              <a:ext cx="133113"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stCxn id="210" idx="3"/>
              <a:endCxn id="211" idx="1"/>
            </p:cNvCxnSpPr>
            <p:nvPr/>
          </p:nvCxnSpPr>
          <p:spPr>
            <a:xfrm>
              <a:off x="6779007" y="5664346"/>
              <a:ext cx="133113"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211" idx="3"/>
              <a:endCxn id="212" idx="1"/>
            </p:cNvCxnSpPr>
            <p:nvPr/>
          </p:nvCxnSpPr>
          <p:spPr>
            <a:xfrm>
              <a:off x="7182617" y="5664346"/>
              <a:ext cx="133113"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39" name="TextBox 238"/>
          <p:cNvSpPr txBox="1"/>
          <p:nvPr/>
        </p:nvSpPr>
        <p:spPr>
          <a:xfrm>
            <a:off x="7450496" y="4896291"/>
            <a:ext cx="1186477" cy="894745"/>
          </a:xfrm>
          <a:prstGeom prst="rect">
            <a:avLst/>
          </a:prstGeom>
          <a:noFill/>
        </p:spPr>
        <p:txBody>
          <a:bodyPr wrap="square" lIns="108850" tIns="54426" rIns="108850" bIns="54426" rtlCol="0">
            <a:spAutoFit/>
          </a:bodyPr>
          <a:lstStyle/>
          <a:p>
            <a:r>
              <a:rPr lang="zh-CN" altLang="en-US" sz="1700" b="1" dirty="0">
                <a:solidFill>
                  <a:prstClr val="black">
                    <a:lumMod val="75000"/>
                    <a:lumOff val="25000"/>
                  </a:prstClr>
                </a:solidFill>
                <a:latin typeface="Calibri"/>
              </a:rPr>
              <a:t>维修</a:t>
            </a:r>
            <a:r>
              <a:rPr lang="en-US" altLang="zh-CN" sz="1700" b="1" dirty="0">
                <a:solidFill>
                  <a:prstClr val="black">
                    <a:lumMod val="75000"/>
                    <a:lumOff val="25000"/>
                  </a:prstClr>
                </a:solidFill>
                <a:latin typeface="Calibri"/>
              </a:rPr>
              <a:t>BoM</a:t>
            </a:r>
            <a:r>
              <a:rPr lang="zh-CN" altLang="en-US" sz="1700" b="1" dirty="0">
                <a:solidFill>
                  <a:prstClr val="black">
                    <a:lumMod val="75000"/>
                    <a:lumOff val="25000"/>
                  </a:prstClr>
                </a:solidFill>
                <a:latin typeface="Calibri"/>
              </a:rPr>
              <a:t>及</a:t>
            </a:r>
            <a:r>
              <a:rPr lang="en-US" altLang="zh-CN" sz="1700" b="1" dirty="0">
                <a:solidFill>
                  <a:prstClr val="black">
                    <a:lumMod val="75000"/>
                    <a:lumOff val="25000"/>
                  </a:prstClr>
                </a:solidFill>
                <a:latin typeface="Calibri"/>
              </a:rPr>
              <a:t>3D</a:t>
            </a:r>
            <a:r>
              <a:rPr lang="zh-CN" altLang="en-US" sz="1700" b="1" dirty="0">
                <a:solidFill>
                  <a:prstClr val="black">
                    <a:lumMod val="75000"/>
                    <a:lumOff val="25000"/>
                  </a:prstClr>
                </a:solidFill>
                <a:latin typeface="Calibri"/>
              </a:rPr>
              <a:t>操作手册</a:t>
            </a:r>
            <a:endParaRPr lang="en-US" sz="1700" b="1" dirty="0">
              <a:solidFill>
                <a:prstClr val="black">
                  <a:lumMod val="75000"/>
                  <a:lumOff val="25000"/>
                </a:prstClr>
              </a:solidFill>
              <a:latin typeface="Calibri"/>
            </a:endParaRPr>
          </a:p>
        </p:txBody>
      </p:sp>
      <p:pic>
        <p:nvPicPr>
          <p:cNvPr id="241" name="Picture 1" descr="Description: C:\Users\I830168\AppData\Local\Temp\SNAGHTML57ba1b7.PNG">
            <a:hlinkClick r:id="rId14" action="ppaction://hlinkfile"/>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636973" y="4645965"/>
            <a:ext cx="1131029" cy="5333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TextBox 241"/>
          <p:cNvSpPr txBox="1"/>
          <p:nvPr/>
        </p:nvSpPr>
        <p:spPr>
          <a:xfrm>
            <a:off x="10069355" y="4600051"/>
            <a:ext cx="1744721" cy="633135"/>
          </a:xfrm>
          <a:prstGeom prst="rect">
            <a:avLst/>
          </a:prstGeom>
          <a:noFill/>
        </p:spPr>
        <p:txBody>
          <a:bodyPr wrap="square" lIns="108850" tIns="54426" rIns="108850" bIns="54426" rtlCol="0">
            <a:spAutoFit/>
          </a:bodyPr>
          <a:lstStyle/>
          <a:p>
            <a:r>
              <a:rPr lang="zh-CN" altLang="en-US" sz="1700" dirty="0">
                <a:solidFill>
                  <a:prstClr val="black">
                    <a:lumMod val="75000"/>
                    <a:lumOff val="25000"/>
                  </a:prstClr>
                </a:solidFill>
                <a:latin typeface="Calibri"/>
              </a:rPr>
              <a:t>可视化生产计划器 </a:t>
            </a:r>
            <a:r>
              <a:rPr lang="en-US" altLang="zh-CN" sz="1700" dirty="0">
                <a:solidFill>
                  <a:prstClr val="black">
                    <a:lumMod val="75000"/>
                    <a:lumOff val="25000"/>
                  </a:prstClr>
                </a:solidFill>
                <a:latin typeface="Calibri"/>
              </a:rPr>
              <a:t>VMP</a:t>
            </a:r>
            <a:endParaRPr lang="en-US" sz="1700" dirty="0">
              <a:solidFill>
                <a:prstClr val="black">
                  <a:lumMod val="75000"/>
                  <a:lumOff val="25000"/>
                </a:prstClr>
              </a:solidFill>
              <a:latin typeface="Calibri"/>
            </a:endParaRPr>
          </a:p>
        </p:txBody>
      </p:sp>
      <p:sp>
        <p:nvSpPr>
          <p:cNvPr id="216" name="Rectangle 215"/>
          <p:cNvSpPr/>
          <p:nvPr/>
        </p:nvSpPr>
        <p:spPr bwMode="gray">
          <a:xfrm>
            <a:off x="1501997" y="2526830"/>
            <a:ext cx="1687423" cy="1896939"/>
          </a:xfrm>
          <a:prstGeom prst="rect">
            <a:avLst/>
          </a:prstGeom>
          <a:solidFill>
            <a:schemeClr val="accent4">
              <a:lumMod val="60000"/>
              <a:lumOff val="4000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700" kern="0" dirty="0">
              <a:ea typeface="Arial Unicode MS" pitchFamily="34" charset="-128"/>
              <a:cs typeface="Arial Unicode MS" pitchFamily="34" charset="-128"/>
            </a:endParaRPr>
          </a:p>
        </p:txBody>
      </p:sp>
      <p:grpSp>
        <p:nvGrpSpPr>
          <p:cNvPr id="238" name="Group 237"/>
          <p:cNvGrpSpPr>
            <a:grpSpLocks/>
          </p:cNvGrpSpPr>
          <p:nvPr/>
        </p:nvGrpSpPr>
        <p:grpSpPr bwMode="auto">
          <a:xfrm>
            <a:off x="1501997" y="3481412"/>
            <a:ext cx="1687423" cy="860624"/>
            <a:chOff x="1604" y="884"/>
            <a:chExt cx="797" cy="542"/>
          </a:xfrm>
        </p:grpSpPr>
        <p:sp>
          <p:nvSpPr>
            <p:cNvPr id="246" name="Text Box 72"/>
            <p:cNvSpPr txBox="1">
              <a:spLocks noChangeArrowheads="1"/>
            </p:cNvSpPr>
            <p:nvPr/>
          </p:nvSpPr>
          <p:spPr bwMode="auto">
            <a:xfrm>
              <a:off x="1604" y="1252"/>
              <a:ext cx="797" cy="174"/>
            </a:xfrm>
            <a:prstGeom prst="rect">
              <a:avLst/>
            </a:prstGeom>
            <a:noFill/>
            <a:ln w="9525">
              <a:noFill/>
              <a:miter lim="800000"/>
              <a:headEnd/>
              <a:tailEnd/>
            </a:ln>
          </p:spPr>
          <p:txBody>
            <a:bodyPr>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1200" b="1" dirty="0">
                  <a:solidFill>
                    <a:srgbClr val="5F5F5F"/>
                  </a:solidFill>
                </a:rPr>
                <a:t>Product Metadata</a:t>
              </a:r>
            </a:p>
          </p:txBody>
        </p:sp>
        <p:grpSp>
          <p:nvGrpSpPr>
            <p:cNvPr id="247" name="Group 246"/>
            <p:cNvGrpSpPr>
              <a:grpSpLocks/>
            </p:cNvGrpSpPr>
            <p:nvPr/>
          </p:nvGrpSpPr>
          <p:grpSpPr bwMode="auto">
            <a:xfrm>
              <a:off x="1728" y="884"/>
              <a:ext cx="548" cy="371"/>
              <a:chOff x="357" y="1366"/>
              <a:chExt cx="709" cy="482"/>
            </a:xfrm>
          </p:grpSpPr>
          <p:sp>
            <p:nvSpPr>
              <p:cNvPr id="248" name="Rectangle 247"/>
              <p:cNvSpPr>
                <a:spLocks noChangeArrowheads="1"/>
              </p:cNvSpPr>
              <p:nvPr/>
            </p:nvSpPr>
            <p:spPr bwMode="auto">
              <a:xfrm>
                <a:off x="357" y="1366"/>
                <a:ext cx="709" cy="482"/>
              </a:xfrm>
              <a:prstGeom prst="rect">
                <a:avLst/>
              </a:prstGeom>
              <a:solidFill>
                <a:schemeClr val="bg2">
                  <a:alpha val="20000"/>
                </a:schemeClr>
              </a:solidFill>
              <a:ln w="19050" algn="ctr">
                <a:noFill/>
                <a:miter lim="800000"/>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49" name="Picture 248" descr="Product MetaData 1"/>
              <p:cNvPicPr>
                <a:picLocks noChangeAspect="1" noChangeArrowheads="1"/>
              </p:cNvPicPr>
              <p:nvPr/>
            </p:nvPicPr>
            <p:blipFill>
              <a:blip r:embed="rId16" cstate="email"/>
              <a:srcRect/>
              <a:stretch>
                <a:fillRect/>
              </a:stretch>
            </p:blipFill>
            <p:spPr bwMode="auto">
              <a:xfrm>
                <a:off x="417" y="1382"/>
                <a:ext cx="589" cy="450"/>
              </a:xfrm>
              <a:prstGeom prst="rect">
                <a:avLst/>
              </a:prstGeom>
              <a:noFill/>
              <a:ln w="9525">
                <a:noFill/>
                <a:miter lim="800000"/>
                <a:headEnd/>
                <a:tailEnd/>
              </a:ln>
            </p:spPr>
          </p:pic>
        </p:grpSp>
      </p:grpSp>
      <p:grpSp>
        <p:nvGrpSpPr>
          <p:cNvPr id="250" name="Group 249"/>
          <p:cNvGrpSpPr>
            <a:grpSpLocks/>
          </p:cNvGrpSpPr>
          <p:nvPr/>
        </p:nvGrpSpPr>
        <p:grpSpPr bwMode="auto">
          <a:xfrm>
            <a:off x="1765591" y="2620752"/>
            <a:ext cx="1160235" cy="851097"/>
            <a:chOff x="527" y="884"/>
            <a:chExt cx="548" cy="536"/>
          </a:xfrm>
        </p:grpSpPr>
        <p:sp>
          <p:nvSpPr>
            <p:cNvPr id="251" name="Text Box 82"/>
            <p:cNvSpPr txBox="1">
              <a:spLocks noChangeArrowheads="1"/>
            </p:cNvSpPr>
            <p:nvPr/>
          </p:nvSpPr>
          <p:spPr bwMode="auto">
            <a:xfrm>
              <a:off x="592" y="1246"/>
              <a:ext cx="421" cy="174"/>
            </a:xfrm>
            <a:prstGeom prst="rect">
              <a:avLst/>
            </a:prstGeom>
            <a:noFill/>
            <a:ln w="9525">
              <a:noFill/>
              <a:miter lim="800000"/>
              <a:headEnd/>
              <a:tailEnd/>
            </a:ln>
          </p:spPr>
          <p:txBody>
            <a:bodyPr wrap="none">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1200" b="1" dirty="0">
                  <a:solidFill>
                    <a:srgbClr val="5F5F5F"/>
                  </a:solidFill>
                </a:rPr>
                <a:t>CAD Data</a:t>
              </a:r>
            </a:p>
          </p:txBody>
        </p:sp>
        <p:grpSp>
          <p:nvGrpSpPr>
            <p:cNvPr id="252" name="Group 251"/>
            <p:cNvGrpSpPr>
              <a:grpSpLocks/>
            </p:cNvGrpSpPr>
            <p:nvPr/>
          </p:nvGrpSpPr>
          <p:grpSpPr bwMode="auto">
            <a:xfrm>
              <a:off x="527" y="884"/>
              <a:ext cx="548" cy="372"/>
              <a:chOff x="385" y="771"/>
              <a:chExt cx="709" cy="482"/>
            </a:xfrm>
          </p:grpSpPr>
          <p:sp>
            <p:nvSpPr>
              <p:cNvPr id="253" name="Rectangle 252"/>
              <p:cNvSpPr>
                <a:spLocks noChangeArrowheads="1"/>
              </p:cNvSpPr>
              <p:nvPr/>
            </p:nvSpPr>
            <p:spPr bwMode="auto">
              <a:xfrm>
                <a:off x="385" y="771"/>
                <a:ext cx="709" cy="482"/>
              </a:xfrm>
              <a:prstGeom prst="rect">
                <a:avLst/>
              </a:prstGeom>
              <a:solidFill>
                <a:schemeClr val="bg2">
                  <a:alpha val="20000"/>
                </a:schemeClr>
              </a:solidFill>
              <a:ln w="19050" algn="ctr">
                <a:noFill/>
                <a:miter lim="800000"/>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54" name="Picture 253" descr="CAD Data1"/>
              <p:cNvPicPr>
                <a:picLocks noChangeAspect="1" noChangeArrowheads="1"/>
              </p:cNvPicPr>
              <p:nvPr/>
            </p:nvPicPr>
            <p:blipFill>
              <a:blip r:embed="rId17" cstate="email"/>
              <a:srcRect/>
              <a:stretch>
                <a:fillRect/>
              </a:stretch>
            </p:blipFill>
            <p:spPr bwMode="auto">
              <a:xfrm>
                <a:off x="443" y="786"/>
                <a:ext cx="592" cy="453"/>
              </a:xfrm>
              <a:prstGeom prst="rect">
                <a:avLst/>
              </a:prstGeom>
              <a:noFill/>
              <a:ln w="9525">
                <a:noFill/>
                <a:miter lim="800000"/>
                <a:headEnd/>
                <a:tailEnd/>
              </a:ln>
            </p:spPr>
          </p:pic>
        </p:grpSp>
      </p:grpSp>
      <p:sp>
        <p:nvSpPr>
          <p:cNvPr id="255" name="TextBox 254"/>
          <p:cNvSpPr txBox="1"/>
          <p:nvPr/>
        </p:nvSpPr>
        <p:spPr>
          <a:xfrm rot="16200000">
            <a:off x="1043558" y="3062708"/>
            <a:ext cx="1276262" cy="325385"/>
          </a:xfrm>
          <a:prstGeom prst="rect">
            <a:avLst/>
          </a:prstGeom>
          <a:noFill/>
        </p:spPr>
        <p:txBody>
          <a:bodyPr wrap="none" lIns="108878" tIns="54439" rIns="108878" bIns="54439"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PDM-System</a:t>
            </a:r>
          </a:p>
        </p:txBody>
      </p:sp>
      <p:sp>
        <p:nvSpPr>
          <p:cNvPr id="270" name="Isosceles Triangle 269"/>
          <p:cNvSpPr/>
          <p:nvPr/>
        </p:nvSpPr>
        <p:spPr bwMode="gray">
          <a:xfrm>
            <a:off x="9303211" y="3183365"/>
            <a:ext cx="317220" cy="205093"/>
          </a:xfrm>
          <a:prstGeom prst="triangle">
            <a:avLst/>
          </a:prstGeom>
          <a:solidFill>
            <a:schemeClr val="tx2"/>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1" name="Isosceles Triangle 270"/>
          <p:cNvSpPr/>
          <p:nvPr/>
        </p:nvSpPr>
        <p:spPr bwMode="gray">
          <a:xfrm>
            <a:off x="8900224" y="3502136"/>
            <a:ext cx="317220" cy="205093"/>
          </a:xfrm>
          <a:prstGeom prst="triangle">
            <a:avLst/>
          </a:prstGeom>
          <a:solidFill>
            <a:schemeClr val="tx2"/>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2" name="Isosceles Triangle 271"/>
          <p:cNvSpPr/>
          <p:nvPr/>
        </p:nvSpPr>
        <p:spPr bwMode="gray">
          <a:xfrm>
            <a:off x="8636975" y="3820907"/>
            <a:ext cx="317220" cy="205093"/>
          </a:xfrm>
          <a:prstGeom prst="triangle">
            <a:avLst/>
          </a:prstGeom>
          <a:solidFill>
            <a:schemeClr val="tx2"/>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3" name="Isosceles Triangle 272"/>
          <p:cNvSpPr/>
          <p:nvPr/>
        </p:nvSpPr>
        <p:spPr bwMode="gray">
          <a:xfrm>
            <a:off x="9089098" y="3813599"/>
            <a:ext cx="317220" cy="205093"/>
          </a:xfrm>
          <a:prstGeom prst="triangle">
            <a:avLst/>
          </a:prstGeom>
          <a:solidFill>
            <a:schemeClr val="tx2"/>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4" name="Isosceles Triangle 273"/>
          <p:cNvSpPr/>
          <p:nvPr/>
        </p:nvSpPr>
        <p:spPr bwMode="gray">
          <a:xfrm>
            <a:off x="9518121" y="3820907"/>
            <a:ext cx="317220" cy="205093"/>
          </a:xfrm>
          <a:prstGeom prst="triangle">
            <a:avLst/>
          </a:prstGeom>
          <a:solidFill>
            <a:schemeClr val="tx2"/>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5" name="Isosceles Triangle 274"/>
          <p:cNvSpPr/>
          <p:nvPr/>
        </p:nvSpPr>
        <p:spPr bwMode="gray">
          <a:xfrm>
            <a:off x="9970244" y="3813599"/>
            <a:ext cx="317220" cy="205093"/>
          </a:xfrm>
          <a:prstGeom prst="triangle">
            <a:avLst/>
          </a:prstGeom>
          <a:solidFill>
            <a:schemeClr val="tx2"/>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6" name="Isosceles Triangle 275"/>
          <p:cNvSpPr/>
          <p:nvPr/>
        </p:nvSpPr>
        <p:spPr bwMode="gray">
          <a:xfrm>
            <a:off x="9700665" y="3507355"/>
            <a:ext cx="317220" cy="205093"/>
          </a:xfrm>
          <a:prstGeom prst="triangle">
            <a:avLst/>
          </a:prstGeom>
          <a:solidFill>
            <a:schemeClr val="tx2"/>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77" name="Straight Connector 276"/>
          <p:cNvCxnSpPr>
            <a:stCxn id="272" idx="0"/>
            <a:endCxn id="271" idx="3"/>
          </p:cNvCxnSpPr>
          <p:nvPr/>
        </p:nvCxnSpPr>
        <p:spPr>
          <a:xfrm flipV="1">
            <a:off x="8795585" y="3707230"/>
            <a:ext cx="263250" cy="1136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a:stCxn id="273" idx="0"/>
            <a:endCxn id="271" idx="3"/>
          </p:cNvCxnSpPr>
          <p:nvPr/>
        </p:nvCxnSpPr>
        <p:spPr>
          <a:xfrm flipH="1" flipV="1">
            <a:off x="9058835" y="3707230"/>
            <a:ext cx="188873" cy="10637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p:cNvCxnSpPr>
            <a:stCxn id="274" idx="0"/>
            <a:endCxn id="276" idx="3"/>
          </p:cNvCxnSpPr>
          <p:nvPr/>
        </p:nvCxnSpPr>
        <p:spPr>
          <a:xfrm flipV="1">
            <a:off x="9676731" y="3712449"/>
            <a:ext cx="182544" cy="10845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p:cNvCxnSpPr>
            <a:stCxn id="275" idx="0"/>
            <a:endCxn id="276" idx="3"/>
          </p:cNvCxnSpPr>
          <p:nvPr/>
        </p:nvCxnSpPr>
        <p:spPr>
          <a:xfrm flipH="1" flipV="1">
            <a:off x="9859275" y="3712449"/>
            <a:ext cx="269580" cy="1011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p:cNvCxnSpPr>
            <a:stCxn id="271" idx="0"/>
            <a:endCxn id="270" idx="3"/>
          </p:cNvCxnSpPr>
          <p:nvPr/>
        </p:nvCxnSpPr>
        <p:spPr>
          <a:xfrm flipV="1">
            <a:off x="9058835" y="3388459"/>
            <a:ext cx="402986" cy="11367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p:cNvCxnSpPr>
            <a:stCxn id="276" idx="0"/>
            <a:endCxn id="270" idx="3"/>
          </p:cNvCxnSpPr>
          <p:nvPr/>
        </p:nvCxnSpPr>
        <p:spPr>
          <a:xfrm flipH="1" flipV="1">
            <a:off x="9461821" y="3388459"/>
            <a:ext cx="397454" cy="11889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83" name="TextBox 282"/>
          <p:cNvSpPr txBox="1"/>
          <p:nvPr/>
        </p:nvSpPr>
        <p:spPr>
          <a:xfrm>
            <a:off x="8996424" y="2867075"/>
            <a:ext cx="2083021" cy="371525"/>
          </a:xfrm>
          <a:prstGeom prst="rect">
            <a:avLst/>
          </a:prstGeom>
          <a:noFill/>
        </p:spPr>
        <p:txBody>
          <a:bodyPr wrap="square" lIns="108850" tIns="54426" rIns="108850" bIns="54426" rtlCol="0">
            <a:spAutoFit/>
          </a:bodyPr>
          <a:lstStyle/>
          <a:p>
            <a:r>
              <a:rPr lang="zh-CN" altLang="en-US" sz="1700" dirty="0">
                <a:solidFill>
                  <a:prstClr val="black">
                    <a:lumMod val="75000"/>
                    <a:lumOff val="25000"/>
                  </a:prstClr>
                </a:solidFill>
                <a:latin typeface="Calibri"/>
              </a:rPr>
              <a:t>产品结构 </a:t>
            </a:r>
            <a:r>
              <a:rPr lang="en-US" altLang="zh-CN" sz="1700" dirty="0">
                <a:solidFill>
                  <a:prstClr val="black">
                    <a:lumMod val="75000"/>
                    <a:lumOff val="25000"/>
                  </a:prstClr>
                </a:solidFill>
                <a:latin typeface="Calibri"/>
              </a:rPr>
              <a:t>PSM</a:t>
            </a:r>
            <a:endParaRPr lang="en-US" sz="1700" dirty="0">
              <a:solidFill>
                <a:prstClr val="black">
                  <a:lumMod val="75000"/>
                  <a:lumOff val="25000"/>
                </a:prstClr>
              </a:solidFill>
              <a:latin typeface="Calibri"/>
            </a:endParaRPr>
          </a:p>
        </p:txBody>
      </p:sp>
      <p:sp>
        <p:nvSpPr>
          <p:cNvPr id="217" name="TextBox 216"/>
          <p:cNvSpPr txBox="1"/>
          <p:nvPr/>
        </p:nvSpPr>
        <p:spPr>
          <a:xfrm>
            <a:off x="6024388" y="1241962"/>
            <a:ext cx="1398125" cy="633135"/>
          </a:xfrm>
          <a:prstGeom prst="rect">
            <a:avLst/>
          </a:prstGeom>
          <a:noFill/>
        </p:spPr>
        <p:txBody>
          <a:bodyPr wrap="square" lIns="108850" tIns="54426" rIns="108850" bIns="54426" rtlCol="0">
            <a:spAutoFit/>
          </a:bodyPr>
          <a:lstStyle/>
          <a:p>
            <a:r>
              <a:rPr lang="zh-CN" altLang="en-US" sz="1700" dirty="0">
                <a:solidFill>
                  <a:prstClr val="black">
                    <a:lumMod val="75000"/>
                    <a:lumOff val="25000"/>
                  </a:prstClr>
                </a:solidFill>
                <a:latin typeface="Calibri"/>
              </a:rPr>
              <a:t>设计图档结构 </a:t>
            </a:r>
            <a:r>
              <a:rPr lang="en-US" altLang="zh-CN" sz="1700" dirty="0" err="1">
                <a:solidFill>
                  <a:prstClr val="black">
                    <a:lumMod val="75000"/>
                    <a:lumOff val="25000"/>
                  </a:prstClr>
                </a:solidFill>
                <a:latin typeface="Calibri"/>
              </a:rPr>
              <a:t>DBoM</a:t>
            </a:r>
            <a:endParaRPr lang="en-US" sz="1700" dirty="0">
              <a:solidFill>
                <a:prstClr val="black">
                  <a:lumMod val="75000"/>
                  <a:lumOff val="25000"/>
                </a:prstClr>
              </a:solidFill>
              <a:latin typeface="Calibri"/>
            </a:endParaRPr>
          </a:p>
        </p:txBody>
      </p:sp>
      <p:sp>
        <p:nvSpPr>
          <p:cNvPr id="218" name="TextBox 217"/>
          <p:cNvSpPr txBox="1"/>
          <p:nvPr/>
        </p:nvSpPr>
        <p:spPr>
          <a:xfrm>
            <a:off x="7628454" y="1198529"/>
            <a:ext cx="1185525" cy="894745"/>
          </a:xfrm>
          <a:prstGeom prst="rect">
            <a:avLst/>
          </a:prstGeom>
          <a:noFill/>
        </p:spPr>
        <p:txBody>
          <a:bodyPr wrap="square" lIns="108850" tIns="54426" rIns="108850" bIns="54426" rtlCol="0">
            <a:spAutoFit/>
          </a:bodyPr>
          <a:lstStyle/>
          <a:p>
            <a:r>
              <a:rPr lang="zh-CN" altLang="en-US" sz="1700" dirty="0">
                <a:solidFill>
                  <a:prstClr val="black">
                    <a:lumMod val="75000"/>
                    <a:lumOff val="25000"/>
                  </a:prstClr>
                </a:solidFill>
                <a:latin typeface="Calibri"/>
              </a:rPr>
              <a:t>可视化“项目”计划器 </a:t>
            </a:r>
            <a:r>
              <a:rPr lang="en-US" altLang="zh-CN" sz="1700" dirty="0">
                <a:solidFill>
                  <a:prstClr val="black">
                    <a:lumMod val="75000"/>
                    <a:lumOff val="25000"/>
                  </a:prstClr>
                </a:solidFill>
                <a:latin typeface="Calibri"/>
              </a:rPr>
              <a:t>VIP</a:t>
            </a:r>
            <a:endParaRPr lang="en-US" sz="1700" dirty="0">
              <a:solidFill>
                <a:prstClr val="black">
                  <a:lumMod val="75000"/>
                  <a:lumOff val="25000"/>
                </a:prstClr>
              </a:solidFill>
              <a:latin typeface="Calibri"/>
            </a:endParaRPr>
          </a:p>
        </p:txBody>
      </p:sp>
      <p:sp>
        <p:nvSpPr>
          <p:cNvPr id="6" name="Left Arrow 5"/>
          <p:cNvSpPr/>
          <p:nvPr/>
        </p:nvSpPr>
        <p:spPr bwMode="gray">
          <a:xfrm>
            <a:off x="5075346" y="5252727"/>
            <a:ext cx="1035775" cy="627934"/>
          </a:xfrm>
          <a:prstGeom prst="leftArrow">
            <a:avLst/>
          </a:prstGeom>
          <a:solidFill>
            <a:schemeClr val="accent2">
              <a:lumMod val="40000"/>
              <a:lumOff val="60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TextBox 6"/>
          <p:cNvSpPr txBox="1"/>
          <p:nvPr/>
        </p:nvSpPr>
        <p:spPr>
          <a:xfrm>
            <a:off x="2666101" y="5249102"/>
            <a:ext cx="2110499" cy="8079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kern="0" dirty="0" err="1" smtClean="0">
                <a:ea typeface="Arial Unicode MS" pitchFamily="34" charset="-128"/>
                <a:cs typeface="Arial Unicode MS" pitchFamily="34" charset="-128"/>
              </a:rPr>
              <a:t>Hybris</a:t>
            </a:r>
            <a:r>
              <a:rPr lang="zh-CN" altLang="en-US" kern="0" dirty="0" smtClean="0">
                <a:ea typeface="Arial Unicode MS" pitchFamily="34" charset="-128"/>
                <a:cs typeface="Arial Unicode MS" pitchFamily="34" charset="-128"/>
              </a:rPr>
              <a:t>平台</a:t>
            </a:r>
            <a:endParaRPr lang="en-US" altLang="zh-CN" kern="0" dirty="0" smtClean="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kern="0" dirty="0" smtClean="0">
                <a:ea typeface="Arial Unicode MS" pitchFamily="34" charset="-128"/>
                <a:cs typeface="Arial Unicode MS" pitchFamily="34" charset="-128"/>
              </a:rPr>
              <a:t>配件销售</a:t>
            </a:r>
            <a:endParaRPr lang="en-US"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42879521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altLang="zh-CN" sz="3200" dirty="0" smtClean="0">
                <a:latin typeface="微软雅黑" pitchFamily="34" charset="-122"/>
              </a:rPr>
              <a:t>SAP</a:t>
            </a:r>
            <a:r>
              <a:rPr lang="zh-CN" altLang="en-US" sz="3200" dirty="0" smtClean="0">
                <a:latin typeface="微软雅黑" pitchFamily="34" charset="-122"/>
              </a:rPr>
              <a:t>建议合力在传统装备制造在互联网</a:t>
            </a:r>
            <a:r>
              <a:rPr lang="en-US" altLang="zh-CN" sz="3200" dirty="0" smtClean="0">
                <a:latin typeface="微软雅黑" pitchFamily="34" charset="-122"/>
              </a:rPr>
              <a:t>+</a:t>
            </a:r>
            <a:r>
              <a:rPr lang="zh-CN" altLang="en-US" sz="3200" dirty="0" smtClean="0">
                <a:latin typeface="微软雅黑" pitchFamily="34" charset="-122"/>
              </a:rPr>
              <a:t>战略背景下的转型思路</a:t>
            </a:r>
            <a:endParaRPr lang="en-US" sz="3200" dirty="0">
              <a:latin typeface="微软雅黑" pitchFamily="34" charset="-122"/>
            </a:endParaRP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t="918" b="918"/>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531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bwMode="auto">
          <a:xfrm>
            <a:off x="3326282" y="2168946"/>
            <a:ext cx="5098261" cy="3404275"/>
          </a:xfrm>
          <a:prstGeom prst="ellipse">
            <a:avLst/>
          </a:prstGeom>
          <a:solidFill>
            <a:srgbClr val="738FA1">
              <a:alpha val="60000"/>
            </a:srgbClr>
          </a:solidFill>
          <a:ln w="19050" cap="flat" cmpd="sng" algn="ctr">
            <a:noFill/>
            <a:prstDash val="solid"/>
            <a:round/>
            <a:headEnd type="none" w="med" len="med"/>
            <a:tailEnd type="none" w="med" len="med"/>
          </a:ln>
          <a:effectLst>
            <a:outerShdw blurRad="38100" dist="38100" dir="5400000" algn="t" rotWithShape="0">
              <a:prstClr val="black">
                <a:alpha val="25000"/>
              </a:prstClr>
            </a:outerShdw>
          </a:effectLst>
          <a:scene3d>
            <a:camera prst="perspectiveRelaxed"/>
            <a:lightRig rig="flat" dir="t"/>
          </a:scene3d>
          <a:sp3d prstMaterial="translucentPowder">
            <a:bevelT w="25400" h="12700" prst="angle"/>
          </a:sp3d>
        </p:spPr>
        <p:txBody>
          <a:bodyPr lIns="108850" tIns="54426" rIns="108850" bIns="54426" anchor="ctr"/>
          <a:lstStyle/>
          <a:p>
            <a:pPr>
              <a:spcBef>
                <a:spcPct val="50000"/>
              </a:spcBef>
              <a:defRPr/>
            </a:pPr>
            <a:endParaRPr lang="en-US" sz="1300" dirty="0">
              <a:solidFill>
                <a:prstClr val="black"/>
              </a:solidFill>
              <a:latin typeface="Calibri"/>
            </a:endParaRPr>
          </a:p>
        </p:txBody>
      </p:sp>
      <p:grpSp>
        <p:nvGrpSpPr>
          <p:cNvPr id="3" name="Group 25"/>
          <p:cNvGrpSpPr/>
          <p:nvPr/>
        </p:nvGrpSpPr>
        <p:grpSpPr>
          <a:xfrm rot="21480000">
            <a:off x="3506322" y="1884047"/>
            <a:ext cx="4720585" cy="3520072"/>
            <a:chOff x="1406992" y="1046584"/>
            <a:chExt cx="5268117" cy="5285625"/>
          </a:xfrm>
          <a:scene3d>
            <a:camera prst="perspectiveFront" fov="2700000">
              <a:rot lat="19086000" lon="19067999" rev="3108000"/>
            </a:camera>
            <a:lightRig rig="threePt" dir="t"/>
          </a:scene3d>
        </p:grpSpPr>
        <p:sp>
          <p:nvSpPr>
            <p:cNvPr id="25" name="Freeform 24"/>
            <p:cNvSpPr/>
            <p:nvPr/>
          </p:nvSpPr>
          <p:spPr bwMode="auto">
            <a:xfrm>
              <a:off x="1406992" y="1046584"/>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FF3300">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sp>
          <p:nvSpPr>
            <p:cNvPr id="26" name="Freeform 25"/>
            <p:cNvSpPr/>
            <p:nvPr/>
          </p:nvSpPr>
          <p:spPr bwMode="auto">
            <a:xfrm rot="5400000">
              <a:off x="4033099" y="1064693"/>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BECB1B">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sp>
          <p:nvSpPr>
            <p:cNvPr id="27" name="Freeform 26"/>
            <p:cNvSpPr/>
            <p:nvPr/>
          </p:nvSpPr>
          <p:spPr bwMode="auto">
            <a:xfrm rot="10800000">
              <a:off x="4038601" y="3692744"/>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239D9D">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sp>
          <p:nvSpPr>
            <p:cNvPr id="28" name="Freeform 27"/>
            <p:cNvSpPr/>
            <p:nvPr/>
          </p:nvSpPr>
          <p:spPr bwMode="auto">
            <a:xfrm rot="16200000">
              <a:off x="1410549" y="3701202"/>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0066CC">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grpSp>
      <p:pic>
        <p:nvPicPr>
          <p:cNvPr id="29" name="Picture 2" descr="C:\Documents and Settings\AlexandrG\Desktop\RH PowerPoint template 2009\Icon_Mfg.png"/>
          <p:cNvPicPr>
            <a:picLocks noChangeAspect="1" noChangeArrowheads="1"/>
          </p:cNvPicPr>
          <p:nvPr/>
        </p:nvPicPr>
        <p:blipFill>
          <a:blip r:embed="rId3" cstate="email">
            <a:grayscl/>
          </a:blip>
          <a:srcRect/>
          <a:stretch>
            <a:fillRect/>
          </a:stretch>
        </p:blipFill>
        <p:spPr bwMode="auto">
          <a:xfrm>
            <a:off x="6272293" y="2727870"/>
            <a:ext cx="1395478" cy="637976"/>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30" name="Picture 3" descr="C:\Documents and Settings\AlexandrG\Desktop\RH PowerPoint template 2009\Icon_Eng.png"/>
          <p:cNvPicPr>
            <a:picLocks noChangeAspect="1" noChangeArrowheads="1"/>
          </p:cNvPicPr>
          <p:nvPr/>
        </p:nvPicPr>
        <p:blipFill>
          <a:blip r:embed="rId4" cstate="email">
            <a:grayscl/>
          </a:blip>
          <a:srcRect/>
          <a:stretch>
            <a:fillRect/>
          </a:stretch>
        </p:blipFill>
        <p:spPr bwMode="auto">
          <a:xfrm>
            <a:off x="3731698" y="2928439"/>
            <a:ext cx="948811" cy="556895"/>
          </a:xfrm>
          <a:prstGeom prst="rect">
            <a:avLst/>
          </a:prstGeom>
          <a:noFill/>
          <a:effectLst>
            <a:outerShdw blurRad="50800" dist="38100" dir="5400000" algn="t" rotWithShape="0">
              <a:prstClr val="black">
                <a:alpha val="40000"/>
              </a:prstClr>
            </a:outerShdw>
          </a:effectLst>
        </p:spPr>
      </p:pic>
      <p:sp>
        <p:nvSpPr>
          <p:cNvPr id="31" name="Oval 30"/>
          <p:cNvSpPr/>
          <p:nvPr/>
        </p:nvSpPr>
        <p:spPr bwMode="auto">
          <a:xfrm>
            <a:off x="4282206" y="2738540"/>
            <a:ext cx="3208607" cy="1941664"/>
          </a:xfrm>
          <a:prstGeom prst="ellipse">
            <a:avLst/>
          </a:prstGeom>
          <a:solidFill>
            <a:srgbClr val="7030A0">
              <a:alpha val="65000"/>
            </a:srgbClr>
          </a:solidFill>
          <a:ln w="127000" cap="rnd" cmpd="sng" algn="ctr">
            <a:solidFill>
              <a:srgbClr val="7030A0"/>
            </a:solidFill>
            <a:prstDash val="solid"/>
            <a:bevel/>
            <a:headEnd type="none" w="med" len="med"/>
            <a:tailEnd type="none" w="med" len="med"/>
          </a:ln>
          <a:effectLst>
            <a:outerShdw blurRad="38100" dist="38100" dir="5400000" algn="tl" rotWithShape="0">
              <a:prstClr val="black">
                <a:alpha val="48000"/>
              </a:prstClr>
            </a:outerShdw>
          </a:effectLst>
          <a:scene3d>
            <a:camera prst="perspectiveRelaxed"/>
            <a:lightRig rig="threePt" dir="t"/>
          </a:scene3d>
          <a:sp3d prstMaterial="clear">
            <a:bevelT w="63500" h="63500" prst="angle"/>
            <a:bevelB w="0" h="0" prst="angle"/>
          </a:sp3d>
        </p:spPr>
        <p:txBody>
          <a:bodyPr lIns="108850" tIns="54426" rIns="108850" bIns="54426" anchor="ctr"/>
          <a:lstStyle/>
          <a:p>
            <a:pPr>
              <a:spcBef>
                <a:spcPct val="50000"/>
              </a:spcBef>
              <a:defRPr/>
            </a:pPr>
            <a:endParaRPr lang="en-US" sz="1300" b="1" dirty="0">
              <a:solidFill>
                <a:srgbClr val="000000"/>
              </a:solidFill>
              <a:latin typeface="Calibri"/>
            </a:endParaRPr>
          </a:p>
        </p:txBody>
      </p:sp>
      <p:sp>
        <p:nvSpPr>
          <p:cNvPr id="32" name="TextBox 31"/>
          <p:cNvSpPr txBox="1"/>
          <p:nvPr/>
        </p:nvSpPr>
        <p:spPr>
          <a:xfrm>
            <a:off x="4999149" y="2959749"/>
            <a:ext cx="1832188" cy="358461"/>
          </a:xfrm>
          <a:prstGeom prst="rect">
            <a:avLst/>
          </a:prstGeom>
          <a:noFill/>
        </p:spPr>
        <p:txBody>
          <a:bodyPr spcFirstLastPara="1" lIns="108850" tIns="54426" rIns="108850" bIns="54426">
            <a:prstTxWarp prst="textArchUp">
              <a:avLst/>
            </a:prstTxWarp>
            <a:spAutoFit/>
          </a:bodyPr>
          <a:lstStyle/>
          <a:p>
            <a:pPr algn="ctr">
              <a:spcBef>
                <a:spcPct val="50000"/>
              </a:spcBef>
              <a:defRPr/>
            </a:pPr>
            <a:r>
              <a:rPr lang="en-US" sz="800" dirty="0">
                <a:solidFill>
                  <a:srgbClr val="FFFFFF"/>
                </a:solidFill>
                <a:latin typeface="Calibri"/>
              </a:rPr>
              <a:t>Engineering</a:t>
            </a:r>
          </a:p>
        </p:txBody>
      </p:sp>
      <p:sp>
        <p:nvSpPr>
          <p:cNvPr id="33" name="TextBox 97"/>
          <p:cNvSpPr txBox="1">
            <a:spLocks noChangeArrowheads="1"/>
          </p:cNvSpPr>
          <p:nvPr/>
        </p:nvSpPr>
        <p:spPr bwMode="auto">
          <a:xfrm>
            <a:off x="5556773" y="4321743"/>
            <a:ext cx="914671" cy="279192"/>
          </a:xfrm>
          <a:prstGeom prst="rect">
            <a:avLst/>
          </a:prstGeom>
          <a:noFill/>
          <a:ln w="9525">
            <a:noFill/>
            <a:miter lim="800000"/>
            <a:headEnd/>
            <a:tailEnd/>
          </a:ln>
        </p:spPr>
        <p:txBody>
          <a:bodyPr lIns="108850" tIns="54426" rIns="108850" bIns="54426">
            <a:spAutoFit/>
          </a:bodyPr>
          <a:lstStyle/>
          <a:p>
            <a:pPr algn="ctr">
              <a:spcBef>
                <a:spcPct val="50000"/>
              </a:spcBef>
            </a:pPr>
            <a:r>
              <a:rPr lang="en-US" sz="1100">
                <a:solidFill>
                  <a:srgbClr val="000000"/>
                </a:solidFill>
                <a:latin typeface="Arial" pitchFamily="34" charset="0"/>
                <a:cs typeface="Arial" pitchFamily="34" charset="0"/>
              </a:rPr>
              <a:t>ERP</a:t>
            </a:r>
          </a:p>
        </p:txBody>
      </p:sp>
      <p:grpSp>
        <p:nvGrpSpPr>
          <p:cNvPr id="4" name="Group 84"/>
          <p:cNvGrpSpPr>
            <a:grpSpLocks/>
          </p:cNvGrpSpPr>
          <p:nvPr/>
        </p:nvGrpSpPr>
        <p:grpSpPr bwMode="auto">
          <a:xfrm>
            <a:off x="4401697" y="3115137"/>
            <a:ext cx="2936052" cy="1206605"/>
            <a:chOff x="2728912" y="2287588"/>
            <a:chExt cx="3698876" cy="2027237"/>
          </a:xfrm>
        </p:grpSpPr>
        <p:pic>
          <p:nvPicPr>
            <p:cNvPr id="35" name="Picture 2" descr="C:\Documents and Settings\AlexandrG\Desktop\RH PowerPoint template 2009\process RED 2.png"/>
            <p:cNvPicPr>
              <a:picLocks noChangeAspect="1" noChangeArrowheads="1"/>
            </p:cNvPicPr>
            <p:nvPr/>
          </p:nvPicPr>
          <p:blipFill>
            <a:blip r:embed="rId5" cstate="email"/>
            <a:srcRect/>
            <a:stretch>
              <a:fillRect/>
            </a:stretch>
          </p:blipFill>
          <p:spPr bwMode="auto">
            <a:xfrm>
              <a:off x="2728912" y="2505075"/>
              <a:ext cx="1176338" cy="1457325"/>
            </a:xfrm>
            <a:prstGeom prst="rect">
              <a:avLst/>
            </a:prstGeom>
            <a:noFill/>
            <a:ln w="9525">
              <a:noFill/>
              <a:miter lim="800000"/>
              <a:headEnd/>
              <a:tailEnd/>
            </a:ln>
          </p:spPr>
        </p:pic>
        <p:pic>
          <p:nvPicPr>
            <p:cNvPr id="36" name="Picture 3" descr="C:\Documents and Settings\AlexandrG\Desktop\RH PowerPoint template 2009\process base GREEN 2.png"/>
            <p:cNvPicPr>
              <a:picLocks noChangeAspect="1" noChangeArrowheads="1"/>
            </p:cNvPicPr>
            <p:nvPr/>
          </p:nvPicPr>
          <p:blipFill>
            <a:blip r:embed="rId6" cstate="email"/>
            <a:srcRect/>
            <a:stretch>
              <a:fillRect/>
            </a:stretch>
          </p:blipFill>
          <p:spPr bwMode="auto">
            <a:xfrm>
              <a:off x="3505200" y="2287588"/>
              <a:ext cx="2528888" cy="785812"/>
            </a:xfrm>
            <a:prstGeom prst="rect">
              <a:avLst/>
            </a:prstGeom>
            <a:noFill/>
            <a:ln w="9525">
              <a:noFill/>
              <a:miter lim="800000"/>
              <a:headEnd/>
              <a:tailEnd/>
            </a:ln>
          </p:spPr>
        </p:pic>
        <p:pic>
          <p:nvPicPr>
            <p:cNvPr id="37" name="Picture 4" descr="C:\Documents and Settings\AlexandrG\Desktop\RH PowerPoint template 2009\process base SEA 2.png"/>
            <p:cNvPicPr>
              <a:picLocks noChangeAspect="1" noChangeArrowheads="1"/>
            </p:cNvPicPr>
            <p:nvPr/>
          </p:nvPicPr>
          <p:blipFill>
            <a:blip r:embed="rId7" cstate="email"/>
            <a:srcRect/>
            <a:stretch>
              <a:fillRect/>
            </a:stretch>
          </p:blipFill>
          <p:spPr bwMode="auto">
            <a:xfrm>
              <a:off x="4927600" y="2673350"/>
              <a:ext cx="1500188" cy="1450975"/>
            </a:xfrm>
            <a:prstGeom prst="rect">
              <a:avLst/>
            </a:prstGeom>
            <a:noFill/>
            <a:ln w="9525">
              <a:noFill/>
              <a:miter lim="800000"/>
              <a:headEnd/>
              <a:tailEnd/>
            </a:ln>
          </p:spPr>
        </p:pic>
        <p:pic>
          <p:nvPicPr>
            <p:cNvPr id="38" name="Picture 5" descr="C:\Documents and Settings\AlexandrG\Desktop\RH PowerPoint template 2009\process base BLUE 2.png"/>
            <p:cNvPicPr>
              <a:picLocks noChangeAspect="1" noChangeArrowheads="1"/>
            </p:cNvPicPr>
            <p:nvPr/>
          </p:nvPicPr>
          <p:blipFill>
            <a:blip r:embed="rId8" cstate="email"/>
            <a:srcRect/>
            <a:stretch>
              <a:fillRect/>
            </a:stretch>
          </p:blipFill>
          <p:spPr bwMode="auto">
            <a:xfrm>
              <a:off x="3149600" y="3473450"/>
              <a:ext cx="2414588" cy="841375"/>
            </a:xfrm>
            <a:prstGeom prst="rect">
              <a:avLst/>
            </a:prstGeom>
            <a:noFill/>
            <a:ln w="9525">
              <a:noFill/>
              <a:miter lim="800000"/>
              <a:headEnd/>
              <a:tailEnd/>
            </a:ln>
          </p:spPr>
        </p:pic>
      </p:grpSp>
      <p:sp>
        <p:nvSpPr>
          <p:cNvPr id="39" name="TextBox 109"/>
          <p:cNvSpPr txBox="1">
            <a:spLocks noChangeArrowheads="1"/>
          </p:cNvSpPr>
          <p:nvPr/>
        </p:nvSpPr>
        <p:spPr bwMode="auto">
          <a:xfrm>
            <a:off x="4361867" y="3545077"/>
            <a:ext cx="701296" cy="279192"/>
          </a:xfrm>
          <a:prstGeom prst="rect">
            <a:avLst/>
          </a:prstGeom>
          <a:noFill/>
          <a:ln w="9525">
            <a:noFill/>
            <a:miter lim="800000"/>
            <a:headEnd/>
            <a:tailEnd/>
          </a:ln>
        </p:spPr>
        <p:txBody>
          <a:bodyPr lIns="108850" tIns="54426" rIns="108850" bIns="54426">
            <a:spAutoFit/>
          </a:bodyPr>
          <a:lstStyle/>
          <a:p>
            <a:pPr algn="ctr">
              <a:spcBef>
                <a:spcPct val="50000"/>
              </a:spcBef>
            </a:pPr>
            <a:r>
              <a:rPr lang="en-US" sz="1100" dirty="0">
                <a:solidFill>
                  <a:srgbClr val="000000"/>
                </a:solidFill>
                <a:latin typeface="Arial" pitchFamily="34" charset="0"/>
                <a:cs typeface="Arial" pitchFamily="34" charset="0"/>
              </a:rPr>
              <a:t>CAD</a:t>
            </a:r>
          </a:p>
        </p:txBody>
      </p:sp>
      <p:sp>
        <p:nvSpPr>
          <p:cNvPr id="40" name="TextBox 112"/>
          <p:cNvSpPr txBox="1">
            <a:spLocks noChangeArrowheads="1"/>
          </p:cNvSpPr>
          <p:nvPr/>
        </p:nvSpPr>
        <p:spPr bwMode="auto">
          <a:xfrm>
            <a:off x="5599550" y="3206812"/>
            <a:ext cx="955924" cy="160698"/>
          </a:xfrm>
          <a:prstGeom prst="rect">
            <a:avLst/>
          </a:prstGeom>
          <a:noFill/>
          <a:ln w="9525">
            <a:noFill/>
            <a:miter lim="800000"/>
            <a:headEnd/>
            <a:tailEnd/>
          </a:ln>
        </p:spPr>
        <p:txBody>
          <a:bodyPr lIns="108850" tIns="54426" rIns="108850" bIns="54426">
            <a:spAutoFit/>
          </a:bodyPr>
          <a:lstStyle/>
          <a:p>
            <a:pPr algn="ctr">
              <a:lnSpc>
                <a:spcPct val="30000"/>
              </a:lnSpc>
              <a:spcBef>
                <a:spcPct val="50000"/>
              </a:spcBef>
            </a:pPr>
            <a:r>
              <a:rPr lang="en-US" sz="1100" dirty="0">
                <a:solidFill>
                  <a:srgbClr val="000000"/>
                </a:solidFill>
                <a:latin typeface="Arial" pitchFamily="34" charset="0"/>
                <a:cs typeface="Arial" pitchFamily="34" charset="0"/>
              </a:rPr>
              <a:t>PLM</a:t>
            </a:r>
          </a:p>
        </p:txBody>
      </p:sp>
      <p:sp>
        <p:nvSpPr>
          <p:cNvPr id="41" name="TextBox 117"/>
          <p:cNvSpPr txBox="1">
            <a:spLocks noChangeArrowheads="1"/>
          </p:cNvSpPr>
          <p:nvPr/>
        </p:nvSpPr>
        <p:spPr bwMode="auto">
          <a:xfrm>
            <a:off x="6660930" y="3641390"/>
            <a:ext cx="637283" cy="279192"/>
          </a:xfrm>
          <a:prstGeom prst="rect">
            <a:avLst/>
          </a:prstGeom>
          <a:noFill/>
          <a:ln w="9525">
            <a:noFill/>
            <a:miter lim="800000"/>
            <a:headEnd/>
            <a:tailEnd/>
          </a:ln>
        </p:spPr>
        <p:txBody>
          <a:bodyPr lIns="108850" tIns="54426" rIns="108850" bIns="54426">
            <a:spAutoFit/>
          </a:bodyPr>
          <a:lstStyle/>
          <a:p>
            <a:pPr algn="ctr">
              <a:spcBef>
                <a:spcPct val="50000"/>
              </a:spcBef>
            </a:pPr>
            <a:r>
              <a:rPr lang="en-US" sz="1100" dirty="0">
                <a:solidFill>
                  <a:srgbClr val="000000"/>
                </a:solidFill>
                <a:latin typeface="Arial" pitchFamily="34" charset="0"/>
                <a:cs typeface="Arial" pitchFamily="34" charset="0"/>
              </a:rPr>
              <a:t>MES</a:t>
            </a:r>
          </a:p>
        </p:txBody>
      </p:sp>
      <p:sp>
        <p:nvSpPr>
          <p:cNvPr id="42" name="TextBox 118"/>
          <p:cNvSpPr txBox="1">
            <a:spLocks noChangeArrowheads="1"/>
          </p:cNvSpPr>
          <p:nvPr/>
        </p:nvSpPr>
        <p:spPr bwMode="auto">
          <a:xfrm>
            <a:off x="5351151" y="4052898"/>
            <a:ext cx="716943" cy="160698"/>
          </a:xfrm>
          <a:prstGeom prst="rect">
            <a:avLst/>
          </a:prstGeom>
          <a:noFill/>
          <a:ln w="9525">
            <a:noFill/>
            <a:miter lim="800000"/>
            <a:headEnd/>
            <a:tailEnd/>
          </a:ln>
        </p:spPr>
        <p:txBody>
          <a:bodyPr lIns="108850" tIns="54426" rIns="108850" bIns="54426">
            <a:spAutoFit/>
          </a:bodyPr>
          <a:lstStyle/>
          <a:p>
            <a:pPr algn="ctr">
              <a:lnSpc>
                <a:spcPct val="30000"/>
              </a:lnSpc>
              <a:spcBef>
                <a:spcPct val="50000"/>
              </a:spcBef>
            </a:pPr>
            <a:r>
              <a:rPr lang="en-US" sz="1100" dirty="0">
                <a:solidFill>
                  <a:srgbClr val="000000"/>
                </a:solidFill>
                <a:latin typeface="Arial" pitchFamily="34" charset="0"/>
                <a:cs typeface="Arial" pitchFamily="34" charset="0"/>
              </a:rPr>
              <a:t>MRO</a:t>
            </a:r>
          </a:p>
        </p:txBody>
      </p:sp>
      <p:sp>
        <p:nvSpPr>
          <p:cNvPr id="43" name="Oval 42"/>
          <p:cNvSpPr/>
          <p:nvPr/>
        </p:nvSpPr>
        <p:spPr bwMode="auto">
          <a:xfrm>
            <a:off x="5041113" y="3097000"/>
            <a:ext cx="1633037" cy="866281"/>
          </a:xfrm>
          <a:prstGeom prst="ellipse">
            <a:avLst/>
          </a:prstGeom>
          <a:solidFill>
            <a:srgbClr val="FFC000">
              <a:alpha val="90000"/>
            </a:srgbClr>
          </a:solidFill>
          <a:ln w="19050" cap="flat" cmpd="sng" algn="ctr">
            <a:noFill/>
            <a:prstDash val="solid"/>
            <a:round/>
            <a:headEnd type="none" w="med" len="med"/>
            <a:tailEnd type="none" w="med" len="med"/>
          </a:ln>
          <a:effectLst>
            <a:outerShdw blurRad="50800" dist="38100" dir="6000000" algn="tl" rotWithShape="0">
              <a:prstClr val="black">
                <a:alpha val="80000"/>
              </a:prstClr>
            </a:outerShdw>
          </a:effectLst>
          <a:scene3d>
            <a:camera prst="perspectiveRelaxed"/>
            <a:lightRig rig="twoPt" dir="t"/>
          </a:scene3d>
          <a:sp3d>
            <a:bevelT w="63500" h="158750" prst="angle"/>
          </a:sp3d>
        </p:spPr>
        <p:txBody>
          <a:bodyPr lIns="108850" tIns="54426" rIns="108850" bIns="54426" anchor="ctr"/>
          <a:lstStyle/>
          <a:p>
            <a:pPr>
              <a:spcBef>
                <a:spcPct val="50000"/>
              </a:spcBef>
              <a:defRPr/>
            </a:pPr>
            <a:endParaRPr lang="en-US" sz="1300" dirty="0">
              <a:solidFill>
                <a:srgbClr val="000000"/>
              </a:solidFill>
              <a:latin typeface="Calibri"/>
            </a:endParaRPr>
          </a:p>
        </p:txBody>
      </p:sp>
      <p:pic>
        <p:nvPicPr>
          <p:cNvPr id="44" name="Picture 5" descr="C:\Documents and Settings\AlexandrG\Desktop\RH PowerPoint template 2009\Icon_SalesMktg.png"/>
          <p:cNvPicPr>
            <a:picLocks noChangeAspect="1" noChangeArrowheads="1"/>
          </p:cNvPicPr>
          <p:nvPr/>
        </p:nvPicPr>
        <p:blipFill>
          <a:blip r:embed="rId9" cstate="email">
            <a:grayscl/>
          </a:blip>
          <a:stretch>
            <a:fillRect/>
          </a:stretch>
        </p:blipFill>
        <p:spPr bwMode="auto">
          <a:xfrm>
            <a:off x="4162716" y="3993154"/>
            <a:ext cx="924629" cy="676382"/>
          </a:xfrm>
          <a:prstGeom prst="rect">
            <a:avLst/>
          </a:prstGeom>
          <a:noFill/>
          <a:effectLst>
            <a:outerShdw blurRad="50800" dist="38100" dir="5400000" algn="t" rotWithShape="0">
              <a:prstClr val="black">
                <a:alpha val="40000"/>
              </a:prstClr>
            </a:outerShdw>
          </a:effectLst>
        </p:spPr>
      </p:pic>
      <p:pic>
        <p:nvPicPr>
          <p:cNvPr id="45" name="Picture 2" descr="C:\Documents and Settings\AlexandrG\Desktop\RH PowerPoint template 2009\Icon_PubMRO.png"/>
          <p:cNvPicPr>
            <a:picLocks noChangeAspect="1" noChangeArrowheads="1"/>
          </p:cNvPicPr>
          <p:nvPr/>
        </p:nvPicPr>
        <p:blipFill>
          <a:blip r:embed="rId10" cstate="email">
            <a:grayscl/>
          </a:blip>
          <a:srcRect/>
          <a:stretch>
            <a:fillRect/>
          </a:stretch>
        </p:blipFill>
        <p:spPr bwMode="auto">
          <a:xfrm>
            <a:off x="7149978" y="3963282"/>
            <a:ext cx="785223" cy="455544"/>
          </a:xfrm>
          <a:prstGeom prst="rect">
            <a:avLst/>
          </a:prstGeom>
          <a:noFill/>
          <a:effectLst>
            <a:outerShdw blurRad="50800" dist="38100" dir="5400000" algn="t" rotWithShape="0">
              <a:prstClr val="black">
                <a:alpha val="40000"/>
              </a:prstClr>
            </a:outerShdw>
          </a:effectLst>
        </p:spPr>
      </p:pic>
      <p:sp>
        <p:nvSpPr>
          <p:cNvPr id="46" name="TextBox 45"/>
          <p:cNvSpPr txBox="1"/>
          <p:nvPr/>
        </p:nvSpPr>
        <p:spPr>
          <a:xfrm>
            <a:off x="5078809" y="3365847"/>
            <a:ext cx="1513546" cy="477948"/>
          </a:xfrm>
          <a:prstGeom prst="rect">
            <a:avLst/>
          </a:prstGeom>
          <a:noFill/>
        </p:spPr>
        <p:txBody>
          <a:bodyPr spcFirstLastPara="1" lIns="108850" tIns="54426" rIns="108850" bIns="54426">
            <a:prstTxWarp prst="textArchDown">
              <a:avLst>
                <a:gd name="adj" fmla="val 21519634"/>
              </a:avLst>
            </a:prstTxWarp>
            <a:spAutoFit/>
          </a:bodyPr>
          <a:lstStyle/>
          <a:p>
            <a:pPr algn="ctr">
              <a:lnSpc>
                <a:spcPct val="30000"/>
              </a:lnSpc>
              <a:spcBef>
                <a:spcPct val="50000"/>
              </a:spcBef>
              <a:defRPr/>
            </a:pPr>
            <a:r>
              <a:rPr lang="en-US" sz="600" b="1">
                <a:solidFill>
                  <a:srgbClr val="000000"/>
                </a:solidFill>
                <a:latin typeface="Calibri"/>
              </a:rPr>
              <a:t>THE VISUAL ENTERPRISE</a:t>
            </a:r>
            <a:endParaRPr lang="en-US" sz="600" b="1" dirty="0">
              <a:solidFill>
                <a:srgbClr val="000000"/>
              </a:solidFill>
              <a:latin typeface="Calibri"/>
            </a:endParaRPr>
          </a:p>
        </p:txBody>
      </p:sp>
      <p:sp>
        <p:nvSpPr>
          <p:cNvPr id="47" name="TextBox 46"/>
          <p:cNvSpPr txBox="1"/>
          <p:nvPr/>
        </p:nvSpPr>
        <p:spPr>
          <a:xfrm rot="16646390">
            <a:off x="3758688" y="3176018"/>
            <a:ext cx="992941" cy="1115245"/>
          </a:xfrm>
          <a:prstGeom prst="rect">
            <a:avLst/>
          </a:prstGeom>
          <a:noFill/>
        </p:spPr>
        <p:txBody>
          <a:bodyPr spcFirstLastPara="1" lIns="108850" tIns="54426" rIns="108850" bIns="54426">
            <a:prstTxWarp prst="textArchUp">
              <a:avLst/>
            </a:prstTxWarp>
            <a:spAutoFit/>
          </a:bodyPr>
          <a:lstStyle/>
          <a:p>
            <a:pPr algn="ctr">
              <a:spcBef>
                <a:spcPct val="50000"/>
              </a:spcBef>
              <a:defRPr/>
            </a:pPr>
            <a:r>
              <a:rPr lang="en-US" sz="800" b="1" spc="179" dirty="0">
                <a:solidFill>
                  <a:srgbClr val="FFFFFF"/>
                </a:solidFill>
                <a:latin typeface="Calibri"/>
              </a:rPr>
              <a:t>Design</a:t>
            </a:r>
          </a:p>
        </p:txBody>
      </p:sp>
      <p:sp>
        <p:nvSpPr>
          <p:cNvPr id="48" name="TextBox 47"/>
          <p:cNvSpPr txBox="1"/>
          <p:nvPr/>
        </p:nvSpPr>
        <p:spPr>
          <a:xfrm>
            <a:off x="4879658" y="4257632"/>
            <a:ext cx="1991508" cy="388333"/>
          </a:xfrm>
          <a:prstGeom prst="rect">
            <a:avLst/>
          </a:prstGeom>
          <a:noFill/>
        </p:spPr>
        <p:txBody>
          <a:bodyPr spcFirstLastPara="1" lIns="108850" tIns="54426" rIns="108850" bIns="54426">
            <a:prstTxWarp prst="textArchDown">
              <a:avLst>
                <a:gd name="adj" fmla="val 20734017"/>
              </a:avLst>
            </a:prstTxWarp>
            <a:spAutoFit/>
          </a:bodyPr>
          <a:lstStyle/>
          <a:p>
            <a:pPr algn="ctr">
              <a:spcBef>
                <a:spcPct val="50000"/>
              </a:spcBef>
              <a:defRPr/>
            </a:pPr>
            <a:r>
              <a:rPr lang="en-US" sz="800" b="1" dirty="0">
                <a:solidFill>
                  <a:srgbClr val="FFFFFF"/>
                </a:solidFill>
                <a:latin typeface="Calibri"/>
              </a:rPr>
              <a:t>Service and Support</a:t>
            </a:r>
          </a:p>
        </p:txBody>
      </p:sp>
      <p:sp>
        <p:nvSpPr>
          <p:cNvPr id="49" name="TextBox 48"/>
          <p:cNvSpPr txBox="1"/>
          <p:nvPr/>
        </p:nvSpPr>
        <p:spPr>
          <a:xfrm rot="4016289">
            <a:off x="6532005" y="2951567"/>
            <a:ext cx="1266916" cy="1738681"/>
          </a:xfrm>
          <a:prstGeom prst="rect">
            <a:avLst/>
          </a:prstGeom>
          <a:noFill/>
        </p:spPr>
        <p:txBody>
          <a:bodyPr spcFirstLastPara="1" lIns="108850" tIns="54426" rIns="108850" bIns="54426">
            <a:prstTxWarp prst="textArchUp">
              <a:avLst>
                <a:gd name="adj" fmla="val 11604285"/>
              </a:avLst>
            </a:prstTxWarp>
            <a:spAutoFit/>
          </a:bodyPr>
          <a:lstStyle/>
          <a:p>
            <a:pPr algn="ctr">
              <a:spcBef>
                <a:spcPct val="50000"/>
              </a:spcBef>
              <a:defRPr/>
            </a:pPr>
            <a:r>
              <a:rPr lang="en-US" sz="800" b="1" dirty="0">
                <a:solidFill>
                  <a:srgbClr val="FFFFFF"/>
                </a:solidFill>
                <a:latin typeface="Calibri"/>
              </a:rPr>
              <a:t>Manufacturing</a:t>
            </a:r>
          </a:p>
        </p:txBody>
      </p:sp>
      <p:pic>
        <p:nvPicPr>
          <p:cNvPr id="50" name="Picture 59" descr="C:\Documents and Settings\AlexandrG\Desktop\RH PowerPoint template 2009\EclipseRenderDE 2.png"/>
          <p:cNvPicPr>
            <a:picLocks noChangeAspect="1" noChangeArrowheads="1"/>
          </p:cNvPicPr>
          <p:nvPr/>
        </p:nvPicPr>
        <p:blipFill>
          <a:blip r:embed="rId11" cstate="email"/>
          <a:srcRect/>
          <a:stretch>
            <a:fillRect/>
          </a:stretch>
        </p:blipFill>
        <p:spPr bwMode="auto">
          <a:xfrm>
            <a:off x="5024840" y="3240461"/>
            <a:ext cx="1719809" cy="821473"/>
          </a:xfrm>
          <a:prstGeom prst="rect">
            <a:avLst/>
          </a:prstGeom>
          <a:noFill/>
          <a:ln w="9525">
            <a:noFill/>
            <a:miter lim="800000"/>
            <a:headEnd/>
            <a:tailEnd/>
          </a:ln>
        </p:spPr>
      </p:pic>
      <p:sp>
        <p:nvSpPr>
          <p:cNvPr id="4119" name="Title 90"/>
          <p:cNvSpPr>
            <a:spLocks noGrp="1"/>
          </p:cNvSpPr>
          <p:nvPr>
            <p:ph type="title"/>
          </p:nvPr>
        </p:nvSpPr>
        <p:spPr/>
        <p:txBody>
          <a:bodyPr>
            <a:noAutofit/>
          </a:bodyPr>
          <a:lstStyle/>
          <a:p>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工作手册发布的后台集成</a:t>
            </a:r>
            <a:r>
              <a:rPr lang="en-US" altLang="zh-CN" dirty="0">
                <a:latin typeface="微软雅黑" panose="020B0503020204020204" pitchFamily="34" charset="-122"/>
                <a:ea typeface="微软雅黑" panose="020B0503020204020204" pitchFamily="34" charset="-122"/>
              </a:rPr>
              <a:t> - </a:t>
            </a:r>
            <a:r>
              <a:rPr lang="zh-CN" altLang="en-US" dirty="0" smtClean="0">
                <a:latin typeface="微软雅黑" panose="020B0503020204020204" pitchFamily="34" charset="-122"/>
                <a:ea typeface="微软雅黑" panose="020B0503020204020204" pitchFamily="34" charset="-122"/>
              </a:rPr>
              <a:t>场景</a:t>
            </a:r>
            <a:r>
              <a:rPr lang="en-US" altLang="zh-CN" dirty="0" smtClean="0">
                <a:latin typeface="微软雅黑" panose="020B0503020204020204" pitchFamily="34" charset="-122"/>
                <a:ea typeface="微软雅黑" panose="020B0503020204020204" pitchFamily="34" charset="-122"/>
              </a:rPr>
              <a:t>2</a:t>
            </a:r>
            <a:endParaRPr lang="en-US" dirty="0">
              <a:latin typeface="微软雅黑" panose="020B0503020204020204" pitchFamily="34" charset="-122"/>
              <a:ea typeface="微软雅黑" panose="020B0503020204020204" pitchFamily="34" charset="-122"/>
            </a:endParaRPr>
          </a:p>
        </p:txBody>
      </p:sp>
      <p:sp>
        <p:nvSpPr>
          <p:cNvPr id="17" name="TextBox 16"/>
          <p:cNvSpPr txBox="1"/>
          <p:nvPr/>
        </p:nvSpPr>
        <p:spPr>
          <a:xfrm>
            <a:off x="2431592" y="1364537"/>
            <a:ext cx="1455739" cy="894745"/>
          </a:xfrm>
          <a:prstGeom prst="rect">
            <a:avLst/>
          </a:prstGeom>
          <a:noFill/>
        </p:spPr>
        <p:txBody>
          <a:bodyPr wrap="square" lIns="108850" tIns="54426" rIns="108850" bIns="54426" rtlCol="0">
            <a:spAutoFit/>
          </a:bodyPr>
          <a:lstStyle/>
          <a:p>
            <a:r>
              <a:rPr lang="en-US" sz="1700" dirty="0">
                <a:solidFill>
                  <a:prstClr val="black">
                    <a:lumMod val="75000"/>
                    <a:lumOff val="25000"/>
                  </a:prstClr>
                </a:solidFill>
                <a:latin typeface="Calibri"/>
              </a:rPr>
              <a:t>Visual</a:t>
            </a:r>
            <a:br>
              <a:rPr lang="en-US" sz="1700" dirty="0">
                <a:solidFill>
                  <a:prstClr val="black">
                    <a:lumMod val="75000"/>
                    <a:lumOff val="25000"/>
                  </a:prstClr>
                </a:solidFill>
                <a:latin typeface="Calibri"/>
              </a:rPr>
            </a:br>
            <a:r>
              <a:rPr lang="en-US" sz="1700" dirty="0">
                <a:solidFill>
                  <a:prstClr val="black">
                    <a:lumMod val="75000"/>
                    <a:lumOff val="25000"/>
                  </a:prstClr>
                </a:solidFill>
                <a:latin typeface="Calibri"/>
              </a:rPr>
              <a:t>Data Integration</a:t>
            </a:r>
          </a:p>
        </p:txBody>
      </p:sp>
      <p:sp>
        <p:nvSpPr>
          <p:cNvPr id="57" name="AutoShape 1029"/>
          <p:cNvSpPr>
            <a:spLocks noChangeArrowheads="1"/>
          </p:cNvSpPr>
          <p:nvPr/>
        </p:nvSpPr>
        <p:spPr bwMode="auto">
          <a:xfrm rot="15170969">
            <a:off x="3084409" y="3297112"/>
            <a:ext cx="3795073" cy="612682"/>
          </a:xfrm>
          <a:custGeom>
            <a:avLst/>
            <a:gdLst>
              <a:gd name="G0" fmla="+- 50048 0 0"/>
              <a:gd name="G1" fmla="+- -1753868 0 0"/>
              <a:gd name="G2" fmla="+- 50048 0 -1753868"/>
              <a:gd name="G3" fmla="+- 10800 0 0"/>
              <a:gd name="G4" fmla="+- 0 0 50048"/>
              <a:gd name="T0" fmla="*/ 360 256 1"/>
              <a:gd name="T1" fmla="*/ 0 256 1"/>
              <a:gd name="G5" fmla="+- G2 T0 T1"/>
              <a:gd name="G6" fmla="?: G2 G2 G5"/>
              <a:gd name="G7" fmla="+- 0 0 G6"/>
              <a:gd name="G8" fmla="+- 6977 0 0"/>
              <a:gd name="G9" fmla="+- 0 0 -1753868"/>
              <a:gd name="G10" fmla="+- 6977 0 2700"/>
              <a:gd name="G11" fmla="cos G10 50048"/>
              <a:gd name="G12" fmla="sin G10 50048"/>
              <a:gd name="G13" fmla="cos 13500 50048"/>
              <a:gd name="G14" fmla="sin 13500 50048"/>
              <a:gd name="G15" fmla="+- G11 10800 0"/>
              <a:gd name="G16" fmla="+- G12 10800 0"/>
              <a:gd name="G17" fmla="+- G13 10800 0"/>
              <a:gd name="G18" fmla="+- G14 10800 0"/>
              <a:gd name="G19" fmla="*/ 6977 1 2"/>
              <a:gd name="G20" fmla="+- G19 5400 0"/>
              <a:gd name="G21" fmla="cos G20 50048"/>
              <a:gd name="G22" fmla="sin G20 50048"/>
              <a:gd name="G23" fmla="+- G21 10800 0"/>
              <a:gd name="G24" fmla="+- G12 G23 G22"/>
              <a:gd name="G25" fmla="+- G22 G23 G11"/>
              <a:gd name="G26" fmla="cos 10800 50048"/>
              <a:gd name="G27" fmla="sin 10800 50048"/>
              <a:gd name="G28" fmla="cos 6977 50048"/>
              <a:gd name="G29" fmla="sin 6977 50048"/>
              <a:gd name="G30" fmla="+- G26 10800 0"/>
              <a:gd name="G31" fmla="+- G27 10800 0"/>
              <a:gd name="G32" fmla="+- G28 10800 0"/>
              <a:gd name="G33" fmla="+- G29 10800 0"/>
              <a:gd name="G34" fmla="+- G19 5400 0"/>
              <a:gd name="G35" fmla="cos G34 -1753868"/>
              <a:gd name="G36" fmla="sin G34 -1753868"/>
              <a:gd name="G37" fmla="+/ -1753868 50048 2"/>
              <a:gd name="T2" fmla="*/ 180 256 1"/>
              <a:gd name="T3" fmla="*/ 0 256 1"/>
              <a:gd name="G38" fmla="+- G37 T2 T3"/>
              <a:gd name="G39" fmla="?: G2 G37 G38"/>
              <a:gd name="G40" fmla="cos 10800 G39"/>
              <a:gd name="G41" fmla="sin 10800 G39"/>
              <a:gd name="G42" fmla="cos 6977 G39"/>
              <a:gd name="G43" fmla="sin 6977 G39"/>
              <a:gd name="G44" fmla="+- G40 10800 0"/>
              <a:gd name="G45" fmla="+- G41 10800 0"/>
              <a:gd name="G46" fmla="+- G42 10800 0"/>
              <a:gd name="G47" fmla="+- G43 10800 0"/>
              <a:gd name="G48" fmla="+- G35 10800 0"/>
              <a:gd name="G49" fmla="+- G36 10800 0"/>
              <a:gd name="T4" fmla="*/ 21323 w 21600"/>
              <a:gd name="T5" fmla="*/ 8370 h 21600"/>
              <a:gd name="T6" fmla="*/ 18736 w 21600"/>
              <a:gd name="T7" fmla="*/ 6797 h 21600"/>
              <a:gd name="T8" fmla="*/ 17598 w 21600"/>
              <a:gd name="T9" fmla="*/ 9230 h 21600"/>
              <a:gd name="T10" fmla="*/ 24298 w 21600"/>
              <a:gd name="T11" fmla="*/ 10979 h 21600"/>
              <a:gd name="T12" fmla="*/ 19627 w 21600"/>
              <a:gd name="T13" fmla="*/ 15530 h 21600"/>
              <a:gd name="T14" fmla="*/ 15076 w 21600"/>
              <a:gd name="T15" fmla="*/ 1085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776" y="10892"/>
                </a:moveTo>
                <a:cubicBezTo>
                  <a:pt x="17776" y="10861"/>
                  <a:pt x="17777" y="10830"/>
                  <a:pt x="17777" y="10800"/>
                </a:cubicBezTo>
                <a:cubicBezTo>
                  <a:pt x="17777" y="9708"/>
                  <a:pt x="17521" y="8632"/>
                  <a:pt x="17029" y="7658"/>
                </a:cubicBezTo>
                <a:lnTo>
                  <a:pt x="20443" y="5936"/>
                </a:lnTo>
                <a:cubicBezTo>
                  <a:pt x="21203" y="7445"/>
                  <a:pt x="21600" y="9110"/>
                  <a:pt x="21600" y="10800"/>
                </a:cubicBezTo>
                <a:cubicBezTo>
                  <a:pt x="21600" y="10847"/>
                  <a:pt x="21599" y="10895"/>
                  <a:pt x="21599" y="10943"/>
                </a:cubicBezTo>
                <a:lnTo>
                  <a:pt x="24298" y="10979"/>
                </a:lnTo>
                <a:lnTo>
                  <a:pt x="19627" y="15530"/>
                </a:lnTo>
                <a:lnTo>
                  <a:pt x="15076" y="10857"/>
                </a:lnTo>
                <a:lnTo>
                  <a:pt x="17776" y="10892"/>
                </a:lnTo>
                <a:close/>
              </a:path>
            </a:pathLst>
          </a:custGeom>
          <a:gradFill rotWithShape="0">
            <a:gsLst>
              <a:gs pos="0">
                <a:srgbClr val="D7D7D7"/>
              </a:gs>
              <a:gs pos="100000">
                <a:schemeClr val="bg2"/>
              </a:gs>
            </a:gsLst>
            <a:lin ang="27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63" tIns="55725" rIns="107163" bIns="55725" anchor="ctr">
            <a:spAutoFit/>
          </a:bodyPr>
          <a:lstStyle/>
          <a:p>
            <a:endParaRPr lang="en-US"/>
          </a:p>
        </p:txBody>
      </p:sp>
      <p:sp>
        <p:nvSpPr>
          <p:cNvPr id="62" name="AutoShape 1343"/>
          <p:cNvSpPr>
            <a:spLocks noChangeArrowheads="1"/>
          </p:cNvSpPr>
          <p:nvPr/>
        </p:nvSpPr>
        <p:spPr bwMode="auto">
          <a:xfrm rot="249687">
            <a:off x="4841652" y="2976084"/>
            <a:ext cx="5060243" cy="612682"/>
          </a:xfrm>
          <a:custGeom>
            <a:avLst/>
            <a:gdLst>
              <a:gd name="G0" fmla="+- 50048 0 0"/>
              <a:gd name="G1" fmla="+- -1841657 0 0"/>
              <a:gd name="G2" fmla="+- 50048 0 -1841657"/>
              <a:gd name="G3" fmla="+- 10800 0 0"/>
              <a:gd name="G4" fmla="+- 0 0 50048"/>
              <a:gd name="T0" fmla="*/ 360 256 1"/>
              <a:gd name="T1" fmla="*/ 0 256 1"/>
              <a:gd name="G5" fmla="+- G2 T0 T1"/>
              <a:gd name="G6" fmla="?: G2 G2 G5"/>
              <a:gd name="G7" fmla="+- 0 0 G6"/>
              <a:gd name="G8" fmla="+- 6977 0 0"/>
              <a:gd name="G9" fmla="+- 0 0 -1841657"/>
              <a:gd name="G10" fmla="+- 6977 0 2700"/>
              <a:gd name="G11" fmla="cos G10 50048"/>
              <a:gd name="G12" fmla="sin G10 50048"/>
              <a:gd name="G13" fmla="cos 13500 50048"/>
              <a:gd name="G14" fmla="sin 13500 50048"/>
              <a:gd name="G15" fmla="+- G11 10800 0"/>
              <a:gd name="G16" fmla="+- G12 10800 0"/>
              <a:gd name="G17" fmla="+- G13 10800 0"/>
              <a:gd name="G18" fmla="+- G14 10800 0"/>
              <a:gd name="G19" fmla="*/ 6977 1 2"/>
              <a:gd name="G20" fmla="+- G19 5400 0"/>
              <a:gd name="G21" fmla="cos G20 50048"/>
              <a:gd name="G22" fmla="sin G20 50048"/>
              <a:gd name="G23" fmla="+- G21 10800 0"/>
              <a:gd name="G24" fmla="+- G12 G23 G22"/>
              <a:gd name="G25" fmla="+- G22 G23 G11"/>
              <a:gd name="G26" fmla="cos 10800 50048"/>
              <a:gd name="G27" fmla="sin 10800 50048"/>
              <a:gd name="G28" fmla="cos 6977 50048"/>
              <a:gd name="G29" fmla="sin 6977 50048"/>
              <a:gd name="G30" fmla="+- G26 10800 0"/>
              <a:gd name="G31" fmla="+- G27 10800 0"/>
              <a:gd name="G32" fmla="+- G28 10800 0"/>
              <a:gd name="G33" fmla="+- G29 10800 0"/>
              <a:gd name="G34" fmla="+- G19 5400 0"/>
              <a:gd name="G35" fmla="cos G34 -1841657"/>
              <a:gd name="G36" fmla="sin G34 -1841657"/>
              <a:gd name="G37" fmla="+/ -1841657 50048 2"/>
              <a:gd name="T2" fmla="*/ 180 256 1"/>
              <a:gd name="T3" fmla="*/ 0 256 1"/>
              <a:gd name="G38" fmla="+- G37 T2 T3"/>
              <a:gd name="G39" fmla="?: G2 G37 G38"/>
              <a:gd name="G40" fmla="cos 10800 G39"/>
              <a:gd name="G41" fmla="sin 10800 G39"/>
              <a:gd name="G42" fmla="cos 6977 G39"/>
              <a:gd name="G43" fmla="sin 6977 G39"/>
              <a:gd name="G44" fmla="+- G40 10800 0"/>
              <a:gd name="G45" fmla="+- G41 10800 0"/>
              <a:gd name="G46" fmla="+- G42 10800 0"/>
              <a:gd name="G47" fmla="+- G43 10800 0"/>
              <a:gd name="G48" fmla="+- G35 10800 0"/>
              <a:gd name="G49" fmla="+- G36 10800 0"/>
              <a:gd name="T4" fmla="*/ 21294 w 21600"/>
              <a:gd name="T5" fmla="*/ 8247 h 21600"/>
              <a:gd name="T6" fmla="*/ 18641 w 21600"/>
              <a:gd name="T7" fmla="*/ 6612 h 21600"/>
              <a:gd name="T8" fmla="*/ 17579 w 21600"/>
              <a:gd name="T9" fmla="*/ 9151 h 21600"/>
              <a:gd name="T10" fmla="*/ 24298 w 21600"/>
              <a:gd name="T11" fmla="*/ 10979 h 21600"/>
              <a:gd name="T12" fmla="*/ 19627 w 21600"/>
              <a:gd name="T13" fmla="*/ 15530 h 21600"/>
              <a:gd name="T14" fmla="*/ 15076 w 21600"/>
              <a:gd name="T15" fmla="*/ 1085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776" y="10892"/>
                </a:moveTo>
                <a:cubicBezTo>
                  <a:pt x="17776" y="10861"/>
                  <a:pt x="17777" y="10830"/>
                  <a:pt x="17777" y="10800"/>
                </a:cubicBezTo>
                <a:cubicBezTo>
                  <a:pt x="17777" y="9653"/>
                  <a:pt x="17494" y="8524"/>
                  <a:pt x="16954" y="7513"/>
                </a:cubicBezTo>
                <a:lnTo>
                  <a:pt x="20326" y="5712"/>
                </a:lnTo>
                <a:cubicBezTo>
                  <a:pt x="21162" y="7278"/>
                  <a:pt x="21600" y="9025"/>
                  <a:pt x="21600" y="10800"/>
                </a:cubicBezTo>
                <a:cubicBezTo>
                  <a:pt x="21600" y="10847"/>
                  <a:pt x="21599" y="10895"/>
                  <a:pt x="21599" y="10943"/>
                </a:cubicBezTo>
                <a:lnTo>
                  <a:pt x="24298" y="10979"/>
                </a:lnTo>
                <a:lnTo>
                  <a:pt x="19627" y="15530"/>
                </a:lnTo>
                <a:lnTo>
                  <a:pt x="15076" y="10857"/>
                </a:lnTo>
                <a:lnTo>
                  <a:pt x="17776" y="10892"/>
                </a:lnTo>
                <a:close/>
              </a:path>
            </a:pathLst>
          </a:custGeom>
          <a:solidFill>
            <a:schemeClr val="bg1">
              <a:lumMod val="75000"/>
              <a:alpha val="50000"/>
            </a:schemeClr>
          </a:solidFill>
          <a:ln w="12700">
            <a:solidFill>
              <a:schemeClr val="tx1"/>
            </a:solidFill>
            <a:miter lim="800000"/>
            <a:headEnd/>
            <a:tailEnd/>
          </a:ln>
          <a:effectLst/>
        </p:spPr>
        <p:txBody>
          <a:bodyPr wrap="square" lIns="107163" tIns="55725" rIns="107163" bIns="55725" anchor="ctr">
            <a:spAutoFit/>
          </a:bodyPr>
          <a:lstStyle/>
          <a:p>
            <a:endParaRPr lang="en-US"/>
          </a:p>
        </p:txBody>
      </p:sp>
      <p:grpSp>
        <p:nvGrpSpPr>
          <p:cNvPr id="75" name="Group 74"/>
          <p:cNvGrpSpPr>
            <a:grpSpLocks/>
          </p:cNvGrpSpPr>
          <p:nvPr/>
        </p:nvGrpSpPr>
        <p:grpSpPr bwMode="auto">
          <a:xfrm>
            <a:off x="3721350" y="1601053"/>
            <a:ext cx="1424899" cy="1067832"/>
            <a:chOff x="2014" y="1686"/>
            <a:chExt cx="1818" cy="1816"/>
          </a:xfrm>
        </p:grpSpPr>
        <p:sp>
          <p:nvSpPr>
            <p:cNvPr id="76" name="Oval 75"/>
            <p:cNvSpPr>
              <a:spLocks noChangeArrowheads="1"/>
            </p:cNvSpPr>
            <p:nvPr/>
          </p:nvSpPr>
          <p:spPr bwMode="auto">
            <a:xfrm>
              <a:off x="2014" y="1686"/>
              <a:ext cx="1818" cy="1816"/>
            </a:xfrm>
            <a:prstGeom prst="ellipse">
              <a:avLst/>
            </a:prstGeom>
            <a:solidFill>
              <a:srgbClr val="C0C0C0">
                <a:alpha val="30196"/>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77" name="Group 76"/>
            <p:cNvGrpSpPr>
              <a:grpSpLocks/>
            </p:cNvGrpSpPr>
            <p:nvPr/>
          </p:nvGrpSpPr>
          <p:grpSpPr bwMode="auto">
            <a:xfrm>
              <a:off x="2080" y="1752"/>
              <a:ext cx="1686" cy="1685"/>
              <a:chOff x="2218" y="1763"/>
              <a:chExt cx="1686" cy="1685"/>
            </a:xfrm>
          </p:grpSpPr>
          <p:sp>
            <p:nvSpPr>
              <p:cNvPr id="78" name="Oval 77"/>
              <p:cNvSpPr>
                <a:spLocks noChangeArrowheads="1"/>
              </p:cNvSpPr>
              <p:nvPr/>
            </p:nvSpPr>
            <p:spPr bwMode="auto">
              <a:xfrm>
                <a:off x="2218" y="1763"/>
                <a:ext cx="1686" cy="1685"/>
              </a:xfrm>
              <a:prstGeom prst="ellipse">
                <a:avLst/>
              </a:prstGeom>
              <a:solidFill>
                <a:schemeClr val="bg1"/>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Oval 78"/>
              <p:cNvSpPr>
                <a:spLocks noChangeAspect="1" noChangeArrowheads="1"/>
              </p:cNvSpPr>
              <p:nvPr/>
            </p:nvSpPr>
            <p:spPr bwMode="auto">
              <a:xfrm>
                <a:off x="2268" y="1814"/>
                <a:ext cx="1585" cy="1584"/>
              </a:xfrm>
              <a:prstGeom prst="ellipse">
                <a:avLst/>
              </a:prstGeom>
              <a:solidFill>
                <a:srgbClr val="FFCC00">
                  <a:alpha val="50195"/>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Oval 79"/>
              <p:cNvSpPr>
                <a:spLocks noChangeAspect="1" noChangeArrowheads="1"/>
              </p:cNvSpPr>
              <p:nvPr/>
            </p:nvSpPr>
            <p:spPr bwMode="auto">
              <a:xfrm>
                <a:off x="2377" y="1923"/>
                <a:ext cx="1368" cy="1366"/>
              </a:xfrm>
              <a:prstGeom prst="ellipse">
                <a:avLst/>
              </a:prstGeom>
              <a:solidFill>
                <a:srgbClr val="FFCC00">
                  <a:alpha val="30196"/>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Oval 80"/>
              <p:cNvSpPr>
                <a:spLocks noChangeAspect="1" noChangeArrowheads="1"/>
              </p:cNvSpPr>
              <p:nvPr/>
            </p:nvSpPr>
            <p:spPr bwMode="auto">
              <a:xfrm>
                <a:off x="2508" y="2054"/>
                <a:ext cx="1105" cy="1104"/>
              </a:xfrm>
              <a:prstGeom prst="ellipse">
                <a:avLst/>
              </a:prstGeom>
              <a:solidFill>
                <a:srgbClr val="FFCC00">
                  <a:alpha val="39999"/>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Oval 81"/>
              <p:cNvSpPr>
                <a:spLocks noChangeAspect="1" noChangeArrowheads="1"/>
              </p:cNvSpPr>
              <p:nvPr/>
            </p:nvSpPr>
            <p:spPr bwMode="auto">
              <a:xfrm>
                <a:off x="2640" y="2186"/>
                <a:ext cx="841" cy="840"/>
              </a:xfrm>
              <a:prstGeom prst="ellipse">
                <a:avLst/>
              </a:prstGeom>
              <a:solidFill>
                <a:srgbClr val="FFCC00">
                  <a:alpha val="87057"/>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pic>
        <p:nvPicPr>
          <p:cNvPr id="83" name="Picture 82" descr="system-monitor"/>
          <p:cNvPicPr>
            <a:picLocks noChangeAspect="1" noChangeArrowheads="1"/>
          </p:cNvPicPr>
          <p:nvPr/>
        </p:nvPicPr>
        <p:blipFill>
          <a:blip r:embed="rId12" cstate="email"/>
          <a:srcRect/>
          <a:stretch>
            <a:fillRect/>
          </a:stretch>
        </p:blipFill>
        <p:spPr bwMode="auto">
          <a:xfrm>
            <a:off x="4235097" y="1659688"/>
            <a:ext cx="631346" cy="470922"/>
          </a:xfrm>
          <a:prstGeom prst="rect">
            <a:avLst/>
          </a:prstGeom>
          <a:noFill/>
          <a:ln w="9525">
            <a:noFill/>
            <a:miter lim="800000"/>
            <a:headEnd/>
            <a:tailEnd/>
          </a:ln>
        </p:spPr>
      </p:pic>
      <p:sp>
        <p:nvSpPr>
          <p:cNvPr id="84" name="Text Box 25"/>
          <p:cNvSpPr txBox="1">
            <a:spLocks noChangeArrowheads="1"/>
          </p:cNvSpPr>
          <p:nvPr/>
        </p:nvSpPr>
        <p:spPr bwMode="auto">
          <a:xfrm>
            <a:off x="3988315" y="2140707"/>
            <a:ext cx="992598" cy="571606"/>
          </a:xfrm>
          <a:prstGeom prst="rect">
            <a:avLst/>
          </a:prstGeom>
          <a:solidFill>
            <a:srgbClr val="FFFFFF">
              <a:alpha val="50195"/>
            </a:srgbClr>
          </a:solidFill>
          <a:ln w="9525">
            <a:noFill/>
            <a:miter lim="800000"/>
            <a:headEnd/>
            <a:tailEnd/>
          </a:ln>
        </p:spPr>
        <p:txBody>
          <a:bodyPr wrap="square" lIns="108878" tIns="54439" rIns="108878" bIns="54439">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1000" b="1" u="sng" dirty="0">
                <a:solidFill>
                  <a:srgbClr val="4D4D4D"/>
                </a:solidFill>
              </a:rPr>
              <a:t>Visual Enterprise Generator</a:t>
            </a:r>
          </a:p>
        </p:txBody>
      </p:sp>
      <p:grpSp>
        <p:nvGrpSpPr>
          <p:cNvPr id="4098" name="Group 4097"/>
          <p:cNvGrpSpPr/>
          <p:nvPr/>
        </p:nvGrpSpPr>
        <p:grpSpPr>
          <a:xfrm>
            <a:off x="5722541" y="2013917"/>
            <a:ext cx="871362" cy="643155"/>
            <a:chOff x="7205917" y="4833401"/>
            <a:chExt cx="1554656" cy="1530040"/>
          </a:xfrm>
        </p:grpSpPr>
        <p:sp>
          <p:nvSpPr>
            <p:cNvPr id="111" name="Folded Corner 110"/>
            <p:cNvSpPr/>
            <p:nvPr/>
          </p:nvSpPr>
          <p:spPr bwMode="gray">
            <a:xfrm>
              <a:off x="7678621" y="483340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2" name="Folded Corner 111"/>
            <p:cNvSpPr/>
            <p:nvPr/>
          </p:nvSpPr>
          <p:spPr bwMode="gray">
            <a:xfrm>
              <a:off x="7442269"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3" name="Folded Corner 112"/>
            <p:cNvSpPr/>
            <p:nvPr/>
          </p:nvSpPr>
          <p:spPr bwMode="gray">
            <a:xfrm>
              <a:off x="7205917" y="5671639"/>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4" name="Folded Corner 113"/>
            <p:cNvSpPr/>
            <p:nvPr/>
          </p:nvSpPr>
          <p:spPr bwMode="gray">
            <a:xfrm>
              <a:off x="72846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5" name="Folded Corner 114"/>
            <p:cNvSpPr/>
            <p:nvPr/>
          </p:nvSpPr>
          <p:spPr bwMode="gray">
            <a:xfrm>
              <a:off x="7894502"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6" name="Folded Corner 115"/>
            <p:cNvSpPr/>
            <p:nvPr/>
          </p:nvSpPr>
          <p:spPr bwMode="gray">
            <a:xfrm>
              <a:off x="8265675" y="5680792"/>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7" name="Folded Corner 116"/>
            <p:cNvSpPr/>
            <p:nvPr/>
          </p:nvSpPr>
          <p:spPr bwMode="gray">
            <a:xfrm>
              <a:off x="7567062" y="567163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8" name="Folded Corner 117"/>
            <p:cNvSpPr/>
            <p:nvPr/>
          </p:nvSpPr>
          <p:spPr bwMode="gray">
            <a:xfrm>
              <a:off x="7946189" y="569064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9" name="Folded Corner 118"/>
            <p:cNvSpPr/>
            <p:nvPr/>
          </p:nvSpPr>
          <p:spPr bwMode="gray">
            <a:xfrm>
              <a:off x="767862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20" name="Folded Corner 119"/>
            <p:cNvSpPr/>
            <p:nvPr/>
          </p:nvSpPr>
          <p:spPr bwMode="gray">
            <a:xfrm>
              <a:off x="814195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21" name="Folded Corner 120"/>
            <p:cNvSpPr/>
            <p:nvPr/>
          </p:nvSpPr>
          <p:spPr bwMode="gray">
            <a:xfrm>
              <a:off x="85131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22" name="Straight Connector 121"/>
            <p:cNvCxnSpPr>
              <a:stCxn id="111" idx="2"/>
              <a:endCxn id="112" idx="0"/>
            </p:cNvCxnSpPr>
            <p:nvPr/>
          </p:nvCxnSpPr>
          <p:spPr>
            <a:xfrm flipH="1">
              <a:off x="7565994" y="5096944"/>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15" idx="0"/>
              <a:endCxn id="111" idx="2"/>
            </p:cNvCxnSpPr>
            <p:nvPr/>
          </p:nvCxnSpPr>
          <p:spPr>
            <a:xfrm flipH="1" flipV="1">
              <a:off x="7802346" y="5096944"/>
              <a:ext cx="215881"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4" idx="0"/>
              <a:endCxn id="117" idx="2"/>
            </p:cNvCxnSpPr>
            <p:nvPr/>
          </p:nvCxnSpPr>
          <p:spPr>
            <a:xfrm flipV="1">
              <a:off x="7408349" y="5935181"/>
              <a:ext cx="28243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19" idx="0"/>
              <a:endCxn id="117" idx="2"/>
            </p:cNvCxnSpPr>
            <p:nvPr/>
          </p:nvCxnSpPr>
          <p:spPr>
            <a:xfrm flipH="1" flipV="1">
              <a:off x="7690787" y="5935181"/>
              <a:ext cx="11155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0" idx="0"/>
              <a:endCxn id="116" idx="2"/>
            </p:cNvCxnSpPr>
            <p:nvPr/>
          </p:nvCxnSpPr>
          <p:spPr>
            <a:xfrm flipV="1">
              <a:off x="8265675" y="5944335"/>
              <a:ext cx="123725"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21" idx="0"/>
              <a:endCxn id="116" idx="2"/>
            </p:cNvCxnSpPr>
            <p:nvPr/>
          </p:nvCxnSpPr>
          <p:spPr>
            <a:xfrm flipH="1" flipV="1">
              <a:off x="8389400" y="5944335"/>
              <a:ext cx="247449"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3" idx="0"/>
              <a:endCxn id="112" idx="2"/>
            </p:cNvCxnSpPr>
            <p:nvPr/>
          </p:nvCxnSpPr>
          <p:spPr>
            <a:xfrm flipV="1">
              <a:off x="7329642" y="5516063"/>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17" idx="0"/>
              <a:endCxn id="112" idx="2"/>
            </p:cNvCxnSpPr>
            <p:nvPr/>
          </p:nvCxnSpPr>
          <p:spPr>
            <a:xfrm flipH="1" flipV="1">
              <a:off x="7565994" y="5516063"/>
              <a:ext cx="124793" cy="1555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8" idx="0"/>
              <a:endCxn id="115" idx="2"/>
            </p:cNvCxnSpPr>
            <p:nvPr/>
          </p:nvCxnSpPr>
          <p:spPr>
            <a:xfrm flipH="1" flipV="1">
              <a:off x="8018227" y="5516063"/>
              <a:ext cx="51687" cy="174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6" idx="0"/>
              <a:endCxn id="115" idx="2"/>
            </p:cNvCxnSpPr>
            <p:nvPr/>
          </p:nvCxnSpPr>
          <p:spPr>
            <a:xfrm flipH="1" flipV="1">
              <a:off x="8018227" y="5516063"/>
              <a:ext cx="371173" cy="1647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6523208" y="1747582"/>
            <a:ext cx="871362" cy="643155"/>
            <a:chOff x="7205917" y="4833401"/>
            <a:chExt cx="1554656" cy="1530040"/>
          </a:xfrm>
        </p:grpSpPr>
        <p:sp>
          <p:nvSpPr>
            <p:cNvPr id="145" name="Folded Corner 144"/>
            <p:cNvSpPr/>
            <p:nvPr/>
          </p:nvSpPr>
          <p:spPr bwMode="gray">
            <a:xfrm>
              <a:off x="7678621" y="483340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6" name="Folded Corner 145"/>
            <p:cNvSpPr/>
            <p:nvPr/>
          </p:nvSpPr>
          <p:spPr bwMode="gray">
            <a:xfrm>
              <a:off x="7442269"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7" name="Folded Corner 146"/>
            <p:cNvSpPr/>
            <p:nvPr/>
          </p:nvSpPr>
          <p:spPr bwMode="gray">
            <a:xfrm>
              <a:off x="7205917" y="5671639"/>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8" name="Folded Corner 147"/>
            <p:cNvSpPr/>
            <p:nvPr/>
          </p:nvSpPr>
          <p:spPr bwMode="gray">
            <a:xfrm>
              <a:off x="72846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9" name="Folded Corner 148"/>
            <p:cNvSpPr/>
            <p:nvPr/>
          </p:nvSpPr>
          <p:spPr bwMode="gray">
            <a:xfrm>
              <a:off x="7894502"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0" name="Folded Corner 149"/>
            <p:cNvSpPr/>
            <p:nvPr/>
          </p:nvSpPr>
          <p:spPr bwMode="gray">
            <a:xfrm>
              <a:off x="8265675" y="5680792"/>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1" name="Folded Corner 150"/>
            <p:cNvSpPr/>
            <p:nvPr/>
          </p:nvSpPr>
          <p:spPr bwMode="gray">
            <a:xfrm>
              <a:off x="7567062" y="567163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2" name="Folded Corner 151"/>
            <p:cNvSpPr/>
            <p:nvPr/>
          </p:nvSpPr>
          <p:spPr bwMode="gray">
            <a:xfrm>
              <a:off x="7946189" y="569064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3" name="Folded Corner 152"/>
            <p:cNvSpPr/>
            <p:nvPr/>
          </p:nvSpPr>
          <p:spPr bwMode="gray">
            <a:xfrm>
              <a:off x="767862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4" name="Folded Corner 153"/>
            <p:cNvSpPr/>
            <p:nvPr/>
          </p:nvSpPr>
          <p:spPr bwMode="gray">
            <a:xfrm>
              <a:off x="814195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5" name="Folded Corner 154"/>
            <p:cNvSpPr/>
            <p:nvPr/>
          </p:nvSpPr>
          <p:spPr bwMode="gray">
            <a:xfrm>
              <a:off x="85131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56" name="Straight Connector 155"/>
            <p:cNvCxnSpPr>
              <a:stCxn id="145" idx="2"/>
              <a:endCxn id="146" idx="0"/>
            </p:cNvCxnSpPr>
            <p:nvPr/>
          </p:nvCxnSpPr>
          <p:spPr>
            <a:xfrm flipH="1">
              <a:off x="7565994" y="5096944"/>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49" idx="0"/>
              <a:endCxn id="145" idx="2"/>
            </p:cNvCxnSpPr>
            <p:nvPr/>
          </p:nvCxnSpPr>
          <p:spPr>
            <a:xfrm flipH="1" flipV="1">
              <a:off x="7802346" y="5096944"/>
              <a:ext cx="215881"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48" idx="0"/>
              <a:endCxn id="151" idx="2"/>
            </p:cNvCxnSpPr>
            <p:nvPr/>
          </p:nvCxnSpPr>
          <p:spPr>
            <a:xfrm flipV="1">
              <a:off x="7408349" y="5935181"/>
              <a:ext cx="28243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53" idx="0"/>
              <a:endCxn id="151" idx="2"/>
            </p:cNvCxnSpPr>
            <p:nvPr/>
          </p:nvCxnSpPr>
          <p:spPr>
            <a:xfrm flipH="1" flipV="1">
              <a:off x="7690787" y="5935181"/>
              <a:ext cx="11155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4" idx="0"/>
              <a:endCxn id="150" idx="2"/>
            </p:cNvCxnSpPr>
            <p:nvPr/>
          </p:nvCxnSpPr>
          <p:spPr>
            <a:xfrm flipV="1">
              <a:off x="8265675" y="5944335"/>
              <a:ext cx="123725"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55" idx="0"/>
              <a:endCxn id="150" idx="2"/>
            </p:cNvCxnSpPr>
            <p:nvPr/>
          </p:nvCxnSpPr>
          <p:spPr>
            <a:xfrm flipH="1" flipV="1">
              <a:off x="8389400" y="5944335"/>
              <a:ext cx="247449"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47" idx="0"/>
              <a:endCxn id="146" idx="2"/>
            </p:cNvCxnSpPr>
            <p:nvPr/>
          </p:nvCxnSpPr>
          <p:spPr>
            <a:xfrm flipV="1">
              <a:off x="7329642" y="5516063"/>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51" idx="0"/>
              <a:endCxn id="146" idx="2"/>
            </p:cNvCxnSpPr>
            <p:nvPr/>
          </p:nvCxnSpPr>
          <p:spPr>
            <a:xfrm flipH="1" flipV="1">
              <a:off x="7565994" y="5516063"/>
              <a:ext cx="124793" cy="1555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52" idx="0"/>
              <a:endCxn id="149" idx="2"/>
            </p:cNvCxnSpPr>
            <p:nvPr/>
          </p:nvCxnSpPr>
          <p:spPr>
            <a:xfrm flipH="1" flipV="1">
              <a:off x="8018227" y="5516063"/>
              <a:ext cx="51687" cy="174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50" idx="0"/>
              <a:endCxn id="149" idx="2"/>
            </p:cNvCxnSpPr>
            <p:nvPr/>
          </p:nvCxnSpPr>
          <p:spPr>
            <a:xfrm flipH="1" flipV="1">
              <a:off x="8018227" y="5516063"/>
              <a:ext cx="371173" cy="1647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5646833" y="1280977"/>
            <a:ext cx="871362" cy="643155"/>
            <a:chOff x="7205917" y="4833401"/>
            <a:chExt cx="1554656" cy="1530040"/>
          </a:xfrm>
        </p:grpSpPr>
        <p:sp>
          <p:nvSpPr>
            <p:cNvPr id="167" name="Folded Corner 166"/>
            <p:cNvSpPr/>
            <p:nvPr/>
          </p:nvSpPr>
          <p:spPr bwMode="gray">
            <a:xfrm>
              <a:off x="7678621" y="483340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8" name="Folded Corner 167"/>
            <p:cNvSpPr/>
            <p:nvPr/>
          </p:nvSpPr>
          <p:spPr bwMode="gray">
            <a:xfrm>
              <a:off x="7442269"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9" name="Folded Corner 168"/>
            <p:cNvSpPr/>
            <p:nvPr/>
          </p:nvSpPr>
          <p:spPr bwMode="gray">
            <a:xfrm>
              <a:off x="7205917" y="5671639"/>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0" name="Folded Corner 169"/>
            <p:cNvSpPr/>
            <p:nvPr/>
          </p:nvSpPr>
          <p:spPr bwMode="gray">
            <a:xfrm>
              <a:off x="72846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1" name="Folded Corner 170"/>
            <p:cNvSpPr/>
            <p:nvPr/>
          </p:nvSpPr>
          <p:spPr bwMode="gray">
            <a:xfrm>
              <a:off x="7894502"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2" name="Folded Corner 171"/>
            <p:cNvSpPr/>
            <p:nvPr/>
          </p:nvSpPr>
          <p:spPr bwMode="gray">
            <a:xfrm>
              <a:off x="8265675" y="5680792"/>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3" name="Folded Corner 172"/>
            <p:cNvSpPr/>
            <p:nvPr/>
          </p:nvSpPr>
          <p:spPr bwMode="gray">
            <a:xfrm>
              <a:off x="7567062" y="567163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4" name="Folded Corner 173"/>
            <p:cNvSpPr/>
            <p:nvPr/>
          </p:nvSpPr>
          <p:spPr bwMode="gray">
            <a:xfrm>
              <a:off x="7946189" y="569064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5" name="Folded Corner 174"/>
            <p:cNvSpPr/>
            <p:nvPr/>
          </p:nvSpPr>
          <p:spPr bwMode="gray">
            <a:xfrm>
              <a:off x="767862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6" name="Folded Corner 175"/>
            <p:cNvSpPr/>
            <p:nvPr/>
          </p:nvSpPr>
          <p:spPr bwMode="gray">
            <a:xfrm>
              <a:off x="814195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7" name="Folded Corner 176"/>
            <p:cNvSpPr/>
            <p:nvPr/>
          </p:nvSpPr>
          <p:spPr bwMode="gray">
            <a:xfrm>
              <a:off x="85131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78" name="Straight Connector 177"/>
            <p:cNvCxnSpPr>
              <a:stCxn id="167" idx="2"/>
              <a:endCxn id="168" idx="0"/>
            </p:cNvCxnSpPr>
            <p:nvPr/>
          </p:nvCxnSpPr>
          <p:spPr>
            <a:xfrm flipH="1">
              <a:off x="7565994" y="5096944"/>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1" idx="0"/>
              <a:endCxn id="167" idx="2"/>
            </p:cNvCxnSpPr>
            <p:nvPr/>
          </p:nvCxnSpPr>
          <p:spPr>
            <a:xfrm flipH="1" flipV="1">
              <a:off x="7802346" y="5096944"/>
              <a:ext cx="215881"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0"/>
              <a:endCxn id="173" idx="2"/>
            </p:cNvCxnSpPr>
            <p:nvPr/>
          </p:nvCxnSpPr>
          <p:spPr>
            <a:xfrm flipV="1">
              <a:off x="7408349" y="5935181"/>
              <a:ext cx="28243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5" idx="0"/>
              <a:endCxn id="173" idx="2"/>
            </p:cNvCxnSpPr>
            <p:nvPr/>
          </p:nvCxnSpPr>
          <p:spPr>
            <a:xfrm flipH="1" flipV="1">
              <a:off x="7690787" y="5935181"/>
              <a:ext cx="11155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6" idx="0"/>
              <a:endCxn id="172" idx="2"/>
            </p:cNvCxnSpPr>
            <p:nvPr/>
          </p:nvCxnSpPr>
          <p:spPr>
            <a:xfrm flipV="1">
              <a:off x="8265675" y="5944335"/>
              <a:ext cx="123725"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7" idx="0"/>
              <a:endCxn id="172" idx="2"/>
            </p:cNvCxnSpPr>
            <p:nvPr/>
          </p:nvCxnSpPr>
          <p:spPr>
            <a:xfrm flipH="1" flipV="1">
              <a:off x="8389400" y="5944335"/>
              <a:ext cx="247449"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9" idx="0"/>
              <a:endCxn id="168" idx="2"/>
            </p:cNvCxnSpPr>
            <p:nvPr/>
          </p:nvCxnSpPr>
          <p:spPr>
            <a:xfrm flipV="1">
              <a:off x="7329642" y="5516063"/>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3" idx="0"/>
              <a:endCxn id="168" idx="2"/>
            </p:cNvCxnSpPr>
            <p:nvPr/>
          </p:nvCxnSpPr>
          <p:spPr>
            <a:xfrm flipH="1" flipV="1">
              <a:off x="7565994" y="5516063"/>
              <a:ext cx="124793" cy="1555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74" idx="0"/>
              <a:endCxn id="171" idx="2"/>
            </p:cNvCxnSpPr>
            <p:nvPr/>
          </p:nvCxnSpPr>
          <p:spPr>
            <a:xfrm flipH="1" flipV="1">
              <a:off x="8018227" y="5516063"/>
              <a:ext cx="51687" cy="174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72" idx="0"/>
              <a:endCxn id="171" idx="2"/>
            </p:cNvCxnSpPr>
            <p:nvPr/>
          </p:nvCxnSpPr>
          <p:spPr>
            <a:xfrm flipH="1" flipV="1">
              <a:off x="8018227" y="5516063"/>
              <a:ext cx="371173" cy="1647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9" name="TextBox 238"/>
          <p:cNvSpPr txBox="1"/>
          <p:nvPr/>
        </p:nvSpPr>
        <p:spPr>
          <a:xfrm>
            <a:off x="8881555" y="5226023"/>
            <a:ext cx="1186477" cy="894745"/>
          </a:xfrm>
          <a:prstGeom prst="rect">
            <a:avLst/>
          </a:prstGeom>
          <a:noFill/>
        </p:spPr>
        <p:txBody>
          <a:bodyPr wrap="square" lIns="108850" tIns="54426" rIns="108850" bIns="54426" rtlCol="0">
            <a:spAutoFit/>
          </a:bodyPr>
          <a:lstStyle/>
          <a:p>
            <a:r>
              <a:rPr lang="zh-CN" altLang="en-US" sz="1700" b="1" dirty="0">
                <a:solidFill>
                  <a:prstClr val="black">
                    <a:lumMod val="75000"/>
                    <a:lumOff val="25000"/>
                  </a:prstClr>
                </a:solidFill>
                <a:latin typeface="Calibri"/>
              </a:rPr>
              <a:t>维修</a:t>
            </a:r>
            <a:r>
              <a:rPr lang="en-US" altLang="zh-CN" sz="1700" b="1" dirty="0">
                <a:solidFill>
                  <a:prstClr val="black">
                    <a:lumMod val="75000"/>
                    <a:lumOff val="25000"/>
                  </a:prstClr>
                </a:solidFill>
                <a:latin typeface="Calibri"/>
              </a:rPr>
              <a:t>BoM</a:t>
            </a:r>
            <a:r>
              <a:rPr lang="zh-CN" altLang="en-US" sz="1700" b="1" dirty="0">
                <a:solidFill>
                  <a:prstClr val="black">
                    <a:lumMod val="75000"/>
                    <a:lumOff val="25000"/>
                  </a:prstClr>
                </a:solidFill>
                <a:latin typeface="Calibri"/>
              </a:rPr>
              <a:t>及</a:t>
            </a:r>
            <a:r>
              <a:rPr lang="en-US" altLang="zh-CN" sz="1700" b="1" dirty="0">
                <a:solidFill>
                  <a:prstClr val="black">
                    <a:lumMod val="75000"/>
                    <a:lumOff val="25000"/>
                  </a:prstClr>
                </a:solidFill>
                <a:latin typeface="Calibri"/>
              </a:rPr>
              <a:t>3D</a:t>
            </a:r>
            <a:r>
              <a:rPr lang="zh-CN" altLang="en-US" sz="1700" b="1" dirty="0">
                <a:solidFill>
                  <a:prstClr val="black">
                    <a:lumMod val="75000"/>
                    <a:lumOff val="25000"/>
                  </a:prstClr>
                </a:solidFill>
                <a:latin typeface="Calibri"/>
              </a:rPr>
              <a:t>操作手册</a:t>
            </a:r>
            <a:endParaRPr lang="en-US" sz="1700" b="1" dirty="0">
              <a:solidFill>
                <a:prstClr val="black">
                  <a:lumMod val="75000"/>
                  <a:lumOff val="25000"/>
                </a:prstClr>
              </a:solidFill>
              <a:latin typeface="Calibri"/>
            </a:endParaRPr>
          </a:p>
        </p:txBody>
      </p:sp>
      <p:pic>
        <p:nvPicPr>
          <p:cNvPr id="241" name="Picture 1" descr="Description: C:\Users\I830168\AppData\Local\Temp\SNAGHTML57ba1b7.PNG">
            <a:hlinkClick r:id="rId13" action="ppaction://hlinkfile"/>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881556" y="3132062"/>
            <a:ext cx="1131029" cy="5333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2" name="TextBox 241"/>
          <p:cNvSpPr txBox="1"/>
          <p:nvPr/>
        </p:nvSpPr>
        <p:spPr>
          <a:xfrm>
            <a:off x="10446333" y="3199429"/>
            <a:ext cx="1744721" cy="633135"/>
          </a:xfrm>
          <a:prstGeom prst="rect">
            <a:avLst/>
          </a:prstGeom>
          <a:noFill/>
        </p:spPr>
        <p:txBody>
          <a:bodyPr wrap="square" lIns="108850" tIns="54426" rIns="108850" bIns="54426" rtlCol="0">
            <a:spAutoFit/>
          </a:bodyPr>
          <a:lstStyle/>
          <a:p>
            <a:r>
              <a:rPr lang="zh-CN" altLang="en-US" sz="1700" dirty="0">
                <a:solidFill>
                  <a:prstClr val="black">
                    <a:lumMod val="75000"/>
                    <a:lumOff val="25000"/>
                  </a:prstClr>
                </a:solidFill>
                <a:latin typeface="Calibri"/>
              </a:rPr>
              <a:t>可视化生产计划器 </a:t>
            </a:r>
            <a:r>
              <a:rPr lang="en-US" altLang="zh-CN" sz="1700" dirty="0">
                <a:solidFill>
                  <a:prstClr val="black">
                    <a:lumMod val="75000"/>
                    <a:lumOff val="25000"/>
                  </a:prstClr>
                </a:solidFill>
                <a:latin typeface="Calibri"/>
              </a:rPr>
              <a:t>VMP</a:t>
            </a:r>
            <a:endParaRPr lang="en-US" sz="1700" dirty="0">
              <a:solidFill>
                <a:prstClr val="black">
                  <a:lumMod val="75000"/>
                  <a:lumOff val="25000"/>
                </a:prstClr>
              </a:solidFill>
              <a:latin typeface="Calibri"/>
            </a:endParaRPr>
          </a:p>
        </p:txBody>
      </p:sp>
      <p:sp>
        <p:nvSpPr>
          <p:cNvPr id="216" name="Rectangle 215"/>
          <p:cNvSpPr/>
          <p:nvPr/>
        </p:nvSpPr>
        <p:spPr bwMode="gray">
          <a:xfrm>
            <a:off x="1501997" y="2526830"/>
            <a:ext cx="1687423" cy="1896939"/>
          </a:xfrm>
          <a:prstGeom prst="rect">
            <a:avLst/>
          </a:prstGeom>
          <a:solidFill>
            <a:schemeClr val="accent4">
              <a:lumMod val="60000"/>
              <a:lumOff val="4000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700" kern="0" dirty="0">
              <a:ea typeface="Arial Unicode MS" pitchFamily="34" charset="-128"/>
              <a:cs typeface="Arial Unicode MS" pitchFamily="34" charset="-128"/>
            </a:endParaRPr>
          </a:p>
        </p:txBody>
      </p:sp>
      <p:grpSp>
        <p:nvGrpSpPr>
          <p:cNvPr id="238" name="Group 237"/>
          <p:cNvGrpSpPr>
            <a:grpSpLocks/>
          </p:cNvGrpSpPr>
          <p:nvPr/>
        </p:nvGrpSpPr>
        <p:grpSpPr bwMode="auto">
          <a:xfrm>
            <a:off x="1501997" y="3481412"/>
            <a:ext cx="1687423" cy="860624"/>
            <a:chOff x="1604" y="884"/>
            <a:chExt cx="797" cy="542"/>
          </a:xfrm>
        </p:grpSpPr>
        <p:sp>
          <p:nvSpPr>
            <p:cNvPr id="246" name="Text Box 72"/>
            <p:cNvSpPr txBox="1">
              <a:spLocks noChangeArrowheads="1"/>
            </p:cNvSpPr>
            <p:nvPr/>
          </p:nvSpPr>
          <p:spPr bwMode="auto">
            <a:xfrm>
              <a:off x="1604" y="1252"/>
              <a:ext cx="797" cy="174"/>
            </a:xfrm>
            <a:prstGeom prst="rect">
              <a:avLst/>
            </a:prstGeom>
            <a:noFill/>
            <a:ln w="9525">
              <a:noFill/>
              <a:miter lim="800000"/>
              <a:headEnd/>
              <a:tailEnd/>
            </a:ln>
          </p:spPr>
          <p:txBody>
            <a:bodyPr>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1200" b="1" dirty="0">
                  <a:solidFill>
                    <a:srgbClr val="5F5F5F"/>
                  </a:solidFill>
                </a:rPr>
                <a:t>Product Metadata</a:t>
              </a:r>
            </a:p>
          </p:txBody>
        </p:sp>
        <p:grpSp>
          <p:nvGrpSpPr>
            <p:cNvPr id="247" name="Group 246"/>
            <p:cNvGrpSpPr>
              <a:grpSpLocks/>
            </p:cNvGrpSpPr>
            <p:nvPr/>
          </p:nvGrpSpPr>
          <p:grpSpPr bwMode="auto">
            <a:xfrm>
              <a:off x="1728" y="884"/>
              <a:ext cx="548" cy="371"/>
              <a:chOff x="357" y="1366"/>
              <a:chExt cx="709" cy="482"/>
            </a:xfrm>
          </p:grpSpPr>
          <p:sp>
            <p:nvSpPr>
              <p:cNvPr id="248" name="Rectangle 247"/>
              <p:cNvSpPr>
                <a:spLocks noChangeArrowheads="1"/>
              </p:cNvSpPr>
              <p:nvPr/>
            </p:nvSpPr>
            <p:spPr bwMode="auto">
              <a:xfrm>
                <a:off x="357" y="1366"/>
                <a:ext cx="709" cy="482"/>
              </a:xfrm>
              <a:prstGeom prst="rect">
                <a:avLst/>
              </a:prstGeom>
              <a:solidFill>
                <a:schemeClr val="bg2">
                  <a:alpha val="20000"/>
                </a:schemeClr>
              </a:solidFill>
              <a:ln w="19050" algn="ctr">
                <a:noFill/>
                <a:miter lim="800000"/>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49" name="Picture 248" descr="Product MetaData 1"/>
              <p:cNvPicPr>
                <a:picLocks noChangeAspect="1" noChangeArrowheads="1"/>
              </p:cNvPicPr>
              <p:nvPr/>
            </p:nvPicPr>
            <p:blipFill>
              <a:blip r:embed="rId15" cstate="email"/>
              <a:srcRect/>
              <a:stretch>
                <a:fillRect/>
              </a:stretch>
            </p:blipFill>
            <p:spPr bwMode="auto">
              <a:xfrm>
                <a:off x="417" y="1382"/>
                <a:ext cx="589" cy="450"/>
              </a:xfrm>
              <a:prstGeom prst="rect">
                <a:avLst/>
              </a:prstGeom>
              <a:noFill/>
              <a:ln w="9525">
                <a:noFill/>
                <a:miter lim="800000"/>
                <a:headEnd/>
                <a:tailEnd/>
              </a:ln>
            </p:spPr>
          </p:pic>
        </p:grpSp>
      </p:grpSp>
      <p:grpSp>
        <p:nvGrpSpPr>
          <p:cNvPr id="250" name="Group 249"/>
          <p:cNvGrpSpPr>
            <a:grpSpLocks/>
          </p:cNvGrpSpPr>
          <p:nvPr/>
        </p:nvGrpSpPr>
        <p:grpSpPr bwMode="auto">
          <a:xfrm>
            <a:off x="1765591" y="2620752"/>
            <a:ext cx="1160235" cy="851097"/>
            <a:chOff x="527" y="884"/>
            <a:chExt cx="548" cy="536"/>
          </a:xfrm>
        </p:grpSpPr>
        <p:sp>
          <p:nvSpPr>
            <p:cNvPr id="251" name="Text Box 82"/>
            <p:cNvSpPr txBox="1">
              <a:spLocks noChangeArrowheads="1"/>
            </p:cNvSpPr>
            <p:nvPr/>
          </p:nvSpPr>
          <p:spPr bwMode="auto">
            <a:xfrm>
              <a:off x="592" y="1246"/>
              <a:ext cx="421" cy="174"/>
            </a:xfrm>
            <a:prstGeom prst="rect">
              <a:avLst/>
            </a:prstGeom>
            <a:noFill/>
            <a:ln w="9525">
              <a:noFill/>
              <a:miter lim="800000"/>
              <a:headEnd/>
              <a:tailEnd/>
            </a:ln>
          </p:spPr>
          <p:txBody>
            <a:bodyPr wrap="none">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1200" b="1" dirty="0">
                  <a:solidFill>
                    <a:srgbClr val="5F5F5F"/>
                  </a:solidFill>
                </a:rPr>
                <a:t>CAD Data</a:t>
              </a:r>
            </a:p>
          </p:txBody>
        </p:sp>
        <p:grpSp>
          <p:nvGrpSpPr>
            <p:cNvPr id="252" name="Group 251"/>
            <p:cNvGrpSpPr>
              <a:grpSpLocks/>
            </p:cNvGrpSpPr>
            <p:nvPr/>
          </p:nvGrpSpPr>
          <p:grpSpPr bwMode="auto">
            <a:xfrm>
              <a:off x="527" y="884"/>
              <a:ext cx="548" cy="372"/>
              <a:chOff x="385" y="771"/>
              <a:chExt cx="709" cy="482"/>
            </a:xfrm>
          </p:grpSpPr>
          <p:sp>
            <p:nvSpPr>
              <p:cNvPr id="253" name="Rectangle 252"/>
              <p:cNvSpPr>
                <a:spLocks noChangeArrowheads="1"/>
              </p:cNvSpPr>
              <p:nvPr/>
            </p:nvSpPr>
            <p:spPr bwMode="auto">
              <a:xfrm>
                <a:off x="385" y="771"/>
                <a:ext cx="709" cy="482"/>
              </a:xfrm>
              <a:prstGeom prst="rect">
                <a:avLst/>
              </a:prstGeom>
              <a:solidFill>
                <a:schemeClr val="bg2">
                  <a:alpha val="20000"/>
                </a:schemeClr>
              </a:solidFill>
              <a:ln w="19050" algn="ctr">
                <a:noFill/>
                <a:miter lim="800000"/>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54" name="Picture 253" descr="CAD Data1"/>
              <p:cNvPicPr>
                <a:picLocks noChangeAspect="1" noChangeArrowheads="1"/>
              </p:cNvPicPr>
              <p:nvPr/>
            </p:nvPicPr>
            <p:blipFill>
              <a:blip r:embed="rId16" cstate="email"/>
              <a:srcRect/>
              <a:stretch>
                <a:fillRect/>
              </a:stretch>
            </p:blipFill>
            <p:spPr bwMode="auto">
              <a:xfrm>
                <a:off x="443" y="786"/>
                <a:ext cx="592" cy="453"/>
              </a:xfrm>
              <a:prstGeom prst="rect">
                <a:avLst/>
              </a:prstGeom>
              <a:noFill/>
              <a:ln w="9525">
                <a:noFill/>
                <a:miter lim="800000"/>
                <a:headEnd/>
                <a:tailEnd/>
              </a:ln>
            </p:spPr>
          </p:pic>
        </p:grpSp>
      </p:grpSp>
      <p:sp>
        <p:nvSpPr>
          <p:cNvPr id="255" name="TextBox 254"/>
          <p:cNvSpPr txBox="1"/>
          <p:nvPr/>
        </p:nvSpPr>
        <p:spPr>
          <a:xfrm rot="16200000">
            <a:off x="1043558" y="3062708"/>
            <a:ext cx="1276262" cy="325385"/>
          </a:xfrm>
          <a:prstGeom prst="rect">
            <a:avLst/>
          </a:prstGeom>
          <a:noFill/>
        </p:spPr>
        <p:txBody>
          <a:bodyPr wrap="none" lIns="108878" tIns="54439" rIns="108878" bIns="54439"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PDM-System</a:t>
            </a:r>
          </a:p>
        </p:txBody>
      </p:sp>
      <p:sp>
        <p:nvSpPr>
          <p:cNvPr id="217" name="TextBox 216"/>
          <p:cNvSpPr txBox="1"/>
          <p:nvPr/>
        </p:nvSpPr>
        <p:spPr>
          <a:xfrm>
            <a:off x="6309817" y="1241962"/>
            <a:ext cx="1398125" cy="633135"/>
          </a:xfrm>
          <a:prstGeom prst="rect">
            <a:avLst/>
          </a:prstGeom>
          <a:noFill/>
        </p:spPr>
        <p:txBody>
          <a:bodyPr wrap="square" lIns="108850" tIns="54426" rIns="108850" bIns="54426" rtlCol="0">
            <a:spAutoFit/>
          </a:bodyPr>
          <a:lstStyle/>
          <a:p>
            <a:r>
              <a:rPr lang="zh-CN" altLang="en-US" sz="1700" dirty="0">
                <a:solidFill>
                  <a:prstClr val="black">
                    <a:lumMod val="75000"/>
                    <a:lumOff val="25000"/>
                  </a:prstClr>
                </a:solidFill>
                <a:latin typeface="Calibri"/>
              </a:rPr>
              <a:t>设计图档结构 </a:t>
            </a:r>
            <a:r>
              <a:rPr lang="en-US" altLang="zh-CN" sz="1700" dirty="0" err="1">
                <a:solidFill>
                  <a:prstClr val="black">
                    <a:lumMod val="75000"/>
                    <a:lumOff val="25000"/>
                  </a:prstClr>
                </a:solidFill>
                <a:latin typeface="Calibri"/>
              </a:rPr>
              <a:t>DBoM</a:t>
            </a:r>
            <a:endParaRPr lang="en-US" sz="1700" dirty="0">
              <a:solidFill>
                <a:prstClr val="black">
                  <a:lumMod val="75000"/>
                  <a:lumOff val="25000"/>
                </a:prstClr>
              </a:solidFill>
              <a:latin typeface="Calibri"/>
            </a:endParaRPr>
          </a:p>
        </p:txBody>
      </p:sp>
      <p:sp>
        <p:nvSpPr>
          <p:cNvPr id="7" name="TextBox 6"/>
          <p:cNvSpPr txBox="1"/>
          <p:nvPr/>
        </p:nvSpPr>
        <p:spPr>
          <a:xfrm>
            <a:off x="2602015" y="5257071"/>
            <a:ext cx="2110499" cy="8079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kern="0" dirty="0" err="1" smtClean="0">
                <a:ea typeface="Arial Unicode MS" pitchFamily="34" charset="-128"/>
                <a:cs typeface="Arial Unicode MS" pitchFamily="34" charset="-128"/>
              </a:rPr>
              <a:t>Hybris</a:t>
            </a:r>
            <a:r>
              <a:rPr lang="zh-CN" altLang="en-US" kern="0" dirty="0" smtClean="0">
                <a:ea typeface="Arial Unicode MS" pitchFamily="34" charset="-128"/>
                <a:cs typeface="Arial Unicode MS" pitchFamily="34" charset="-128"/>
              </a:rPr>
              <a:t>平台</a:t>
            </a:r>
            <a:endParaRPr lang="en-US" altLang="zh-CN" kern="0" dirty="0" smtClean="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kern="0" dirty="0" smtClean="0">
                <a:ea typeface="Arial Unicode MS" pitchFamily="34" charset="-128"/>
                <a:cs typeface="Arial Unicode MS" pitchFamily="34" charset="-128"/>
              </a:rPr>
              <a:t>配件销售</a:t>
            </a:r>
            <a:endParaRPr lang="en-US" kern="0" dirty="0" err="1">
              <a:ea typeface="Arial Unicode MS" pitchFamily="34" charset="-128"/>
              <a:cs typeface="Arial Unicode MS" pitchFamily="34" charset="-128"/>
            </a:endParaRPr>
          </a:p>
        </p:txBody>
      </p:sp>
      <p:grpSp>
        <p:nvGrpSpPr>
          <p:cNvPr id="4099" name="Group 4098"/>
          <p:cNvGrpSpPr/>
          <p:nvPr/>
        </p:nvGrpSpPr>
        <p:grpSpPr>
          <a:xfrm>
            <a:off x="7293672" y="4979497"/>
            <a:ext cx="1262910" cy="970231"/>
            <a:chOff x="6104900" y="4268098"/>
            <a:chExt cx="1481327" cy="1517417"/>
          </a:xfrm>
        </p:grpSpPr>
        <p:sp>
          <p:nvSpPr>
            <p:cNvPr id="188" name="Oval 187"/>
            <p:cNvSpPr/>
            <p:nvPr/>
          </p:nvSpPr>
          <p:spPr bwMode="gray">
            <a:xfrm>
              <a:off x="6495605" y="4268098"/>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89" name="Oval 188"/>
            <p:cNvSpPr/>
            <p:nvPr/>
          </p:nvSpPr>
          <p:spPr bwMode="gray">
            <a:xfrm>
              <a:off x="6326410" y="4558610"/>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0" name="Oval 189"/>
            <p:cNvSpPr/>
            <p:nvPr/>
          </p:nvSpPr>
          <p:spPr bwMode="gray">
            <a:xfrm>
              <a:off x="6671416" y="45586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1" name="Oval 190"/>
            <p:cNvSpPr/>
            <p:nvPr/>
          </p:nvSpPr>
          <p:spPr bwMode="gray">
            <a:xfrm>
              <a:off x="6128410" y="4891435"/>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2" name="Oval 191"/>
            <p:cNvSpPr/>
            <p:nvPr/>
          </p:nvSpPr>
          <p:spPr bwMode="gray">
            <a:xfrm>
              <a:off x="6422612" y="4891435"/>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3" name="Oval 192"/>
            <p:cNvSpPr/>
            <p:nvPr/>
          </p:nvSpPr>
          <p:spPr bwMode="gray">
            <a:xfrm>
              <a:off x="6716814" y="4891435"/>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4" name="Oval 193"/>
            <p:cNvSpPr/>
            <p:nvPr/>
          </p:nvSpPr>
          <p:spPr bwMode="gray">
            <a:xfrm>
              <a:off x="7011016" y="4891435"/>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5" name="Oval 194"/>
            <p:cNvSpPr/>
            <p:nvPr/>
          </p:nvSpPr>
          <p:spPr bwMode="gray">
            <a:xfrm>
              <a:off x="6309385" y="52433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6" name="Oval 195"/>
            <p:cNvSpPr/>
            <p:nvPr/>
          </p:nvSpPr>
          <p:spPr bwMode="gray">
            <a:xfrm>
              <a:off x="6603587" y="52433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7" name="Oval 196"/>
            <p:cNvSpPr/>
            <p:nvPr/>
          </p:nvSpPr>
          <p:spPr bwMode="gray">
            <a:xfrm>
              <a:off x="6897789" y="52433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8" name="Oval 197"/>
            <p:cNvSpPr/>
            <p:nvPr/>
          </p:nvSpPr>
          <p:spPr bwMode="gray">
            <a:xfrm>
              <a:off x="7191991" y="5243309"/>
              <a:ext cx="180975" cy="180975"/>
            </a:xfrm>
            <a:prstGeom prst="ellipse">
              <a:avLst/>
            </a:prstGeom>
            <a:solidFill>
              <a:schemeClr val="accent4">
                <a:lumMod val="75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99" name="Straight Connector 198"/>
            <p:cNvCxnSpPr>
              <a:stCxn id="188" idx="4"/>
              <a:endCxn id="190" idx="0"/>
            </p:cNvCxnSpPr>
            <p:nvPr/>
          </p:nvCxnSpPr>
          <p:spPr>
            <a:xfrm>
              <a:off x="6586093" y="4449073"/>
              <a:ext cx="175811" cy="10953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9" idx="0"/>
              <a:endCxn id="188" idx="4"/>
            </p:cNvCxnSpPr>
            <p:nvPr/>
          </p:nvCxnSpPr>
          <p:spPr>
            <a:xfrm flipV="1">
              <a:off x="6416898" y="4449073"/>
              <a:ext cx="169195" cy="1095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91" idx="0"/>
              <a:endCxn id="189" idx="4"/>
            </p:cNvCxnSpPr>
            <p:nvPr/>
          </p:nvCxnSpPr>
          <p:spPr>
            <a:xfrm flipV="1">
              <a:off x="6218898" y="4739585"/>
              <a:ext cx="198000" cy="1518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92" idx="0"/>
              <a:endCxn id="189" idx="4"/>
            </p:cNvCxnSpPr>
            <p:nvPr/>
          </p:nvCxnSpPr>
          <p:spPr>
            <a:xfrm flipH="1" flipV="1">
              <a:off x="6416898" y="4739585"/>
              <a:ext cx="96202" cy="1518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90" idx="4"/>
              <a:endCxn id="193" idx="0"/>
            </p:cNvCxnSpPr>
            <p:nvPr/>
          </p:nvCxnSpPr>
          <p:spPr>
            <a:xfrm>
              <a:off x="6761904" y="4739584"/>
              <a:ext cx="45398" cy="1518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4" idx="0"/>
              <a:endCxn id="190" idx="4"/>
            </p:cNvCxnSpPr>
            <p:nvPr/>
          </p:nvCxnSpPr>
          <p:spPr>
            <a:xfrm flipH="1" flipV="1">
              <a:off x="6761904" y="4739584"/>
              <a:ext cx="339600" cy="1518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95" idx="0"/>
              <a:endCxn id="192" idx="4"/>
            </p:cNvCxnSpPr>
            <p:nvPr/>
          </p:nvCxnSpPr>
          <p:spPr>
            <a:xfrm flipV="1">
              <a:off x="6399873" y="5072410"/>
              <a:ext cx="113227" cy="1708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96" idx="0"/>
              <a:endCxn id="192" idx="5"/>
            </p:cNvCxnSpPr>
            <p:nvPr/>
          </p:nvCxnSpPr>
          <p:spPr>
            <a:xfrm flipH="1" flipV="1">
              <a:off x="6577084" y="5045907"/>
              <a:ext cx="116991" cy="19740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97" idx="0"/>
              <a:endCxn id="194" idx="4"/>
            </p:cNvCxnSpPr>
            <p:nvPr/>
          </p:nvCxnSpPr>
          <p:spPr>
            <a:xfrm flipV="1">
              <a:off x="6988277" y="5072410"/>
              <a:ext cx="113227" cy="1708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98" idx="0"/>
              <a:endCxn id="194" idx="4"/>
            </p:cNvCxnSpPr>
            <p:nvPr/>
          </p:nvCxnSpPr>
          <p:spPr>
            <a:xfrm flipH="1" flipV="1">
              <a:off x="7101504" y="5072410"/>
              <a:ext cx="180975" cy="17089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09" name="Rectangle 208"/>
            <p:cNvSpPr/>
            <p:nvPr/>
          </p:nvSpPr>
          <p:spPr bwMode="gray">
            <a:xfrm>
              <a:off x="6104900" y="5543176"/>
              <a:ext cx="270497" cy="242339"/>
            </a:xfrm>
            <a:prstGeom prst="rect">
              <a:avLst/>
            </a:prstGeom>
            <a:solidFill>
              <a:schemeClr val="accent5">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10" name="Rectangle 209"/>
            <p:cNvSpPr/>
            <p:nvPr/>
          </p:nvSpPr>
          <p:spPr bwMode="gray">
            <a:xfrm>
              <a:off x="6508510" y="5543176"/>
              <a:ext cx="270497" cy="242339"/>
            </a:xfrm>
            <a:prstGeom prst="rect">
              <a:avLst/>
            </a:prstGeom>
            <a:solidFill>
              <a:schemeClr val="accent5">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11" name="Rectangle 210"/>
            <p:cNvSpPr/>
            <p:nvPr/>
          </p:nvSpPr>
          <p:spPr bwMode="gray">
            <a:xfrm>
              <a:off x="6912120" y="5543176"/>
              <a:ext cx="270497" cy="242339"/>
            </a:xfrm>
            <a:prstGeom prst="rect">
              <a:avLst/>
            </a:prstGeom>
            <a:solidFill>
              <a:schemeClr val="accent5">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12" name="Rectangle 211"/>
            <p:cNvSpPr/>
            <p:nvPr/>
          </p:nvSpPr>
          <p:spPr bwMode="gray">
            <a:xfrm>
              <a:off x="7315730" y="5543176"/>
              <a:ext cx="270497" cy="242339"/>
            </a:xfrm>
            <a:prstGeom prst="rect">
              <a:avLst/>
            </a:prstGeom>
            <a:solidFill>
              <a:schemeClr val="accent5">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13" name="Straight Arrow Connector 212"/>
            <p:cNvCxnSpPr>
              <a:stCxn id="209" idx="3"/>
              <a:endCxn id="210" idx="1"/>
            </p:cNvCxnSpPr>
            <p:nvPr/>
          </p:nvCxnSpPr>
          <p:spPr>
            <a:xfrm>
              <a:off x="6375397" y="5664346"/>
              <a:ext cx="133113"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stCxn id="210" idx="3"/>
              <a:endCxn id="211" idx="1"/>
            </p:cNvCxnSpPr>
            <p:nvPr/>
          </p:nvCxnSpPr>
          <p:spPr>
            <a:xfrm>
              <a:off x="6779007" y="5664346"/>
              <a:ext cx="133113"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5" name="Straight Arrow Connector 214"/>
            <p:cNvCxnSpPr>
              <a:stCxn id="211" idx="3"/>
              <a:endCxn id="212" idx="1"/>
            </p:cNvCxnSpPr>
            <p:nvPr/>
          </p:nvCxnSpPr>
          <p:spPr>
            <a:xfrm>
              <a:off x="7182617" y="5664346"/>
              <a:ext cx="133113"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20" name="Left Arrow 219"/>
          <p:cNvSpPr/>
          <p:nvPr/>
        </p:nvSpPr>
        <p:spPr bwMode="gray">
          <a:xfrm>
            <a:off x="5075346" y="5252727"/>
            <a:ext cx="1035775" cy="627934"/>
          </a:xfrm>
          <a:prstGeom prst="leftArrow">
            <a:avLst/>
          </a:prstGeom>
          <a:solidFill>
            <a:schemeClr val="accent2">
              <a:lumMod val="40000"/>
              <a:lumOff val="60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514072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Oval 20"/>
          <p:cNvSpPr/>
          <p:nvPr/>
        </p:nvSpPr>
        <p:spPr bwMode="auto">
          <a:xfrm>
            <a:off x="3326282" y="2168946"/>
            <a:ext cx="5098261" cy="3404275"/>
          </a:xfrm>
          <a:prstGeom prst="ellipse">
            <a:avLst/>
          </a:prstGeom>
          <a:solidFill>
            <a:srgbClr val="738FA1">
              <a:alpha val="60000"/>
            </a:srgbClr>
          </a:solidFill>
          <a:ln w="19050" cap="flat" cmpd="sng" algn="ctr">
            <a:noFill/>
            <a:prstDash val="solid"/>
            <a:round/>
            <a:headEnd type="none" w="med" len="med"/>
            <a:tailEnd type="none" w="med" len="med"/>
          </a:ln>
          <a:effectLst>
            <a:outerShdw blurRad="38100" dist="38100" dir="5400000" algn="t" rotWithShape="0">
              <a:prstClr val="black">
                <a:alpha val="25000"/>
              </a:prstClr>
            </a:outerShdw>
          </a:effectLst>
          <a:scene3d>
            <a:camera prst="perspectiveRelaxed"/>
            <a:lightRig rig="flat" dir="t"/>
          </a:scene3d>
          <a:sp3d prstMaterial="translucentPowder">
            <a:bevelT w="25400" h="12700" prst="angle"/>
          </a:sp3d>
        </p:spPr>
        <p:txBody>
          <a:bodyPr lIns="108850" tIns="54426" rIns="108850" bIns="54426" anchor="ctr"/>
          <a:lstStyle/>
          <a:p>
            <a:pPr>
              <a:spcBef>
                <a:spcPct val="50000"/>
              </a:spcBef>
              <a:defRPr/>
            </a:pPr>
            <a:endParaRPr lang="en-US" sz="1300" dirty="0">
              <a:solidFill>
                <a:prstClr val="black"/>
              </a:solidFill>
              <a:latin typeface="Calibri"/>
            </a:endParaRPr>
          </a:p>
        </p:txBody>
      </p:sp>
      <p:grpSp>
        <p:nvGrpSpPr>
          <p:cNvPr id="3" name="Group 25"/>
          <p:cNvGrpSpPr/>
          <p:nvPr/>
        </p:nvGrpSpPr>
        <p:grpSpPr>
          <a:xfrm rot="21480000">
            <a:off x="3506322" y="1884047"/>
            <a:ext cx="4720585" cy="3520072"/>
            <a:chOff x="1406992" y="1046584"/>
            <a:chExt cx="5268117" cy="5285625"/>
          </a:xfrm>
          <a:scene3d>
            <a:camera prst="perspectiveFront" fov="2700000">
              <a:rot lat="19086000" lon="19067999" rev="3108000"/>
            </a:camera>
            <a:lightRig rig="threePt" dir="t"/>
          </a:scene3d>
        </p:grpSpPr>
        <p:sp>
          <p:nvSpPr>
            <p:cNvPr id="25" name="Freeform 24"/>
            <p:cNvSpPr/>
            <p:nvPr/>
          </p:nvSpPr>
          <p:spPr bwMode="auto">
            <a:xfrm>
              <a:off x="1406992" y="1046584"/>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FF3300">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sp>
          <p:nvSpPr>
            <p:cNvPr id="26" name="Freeform 25"/>
            <p:cNvSpPr/>
            <p:nvPr/>
          </p:nvSpPr>
          <p:spPr bwMode="auto">
            <a:xfrm rot="5400000">
              <a:off x="4033099" y="1064693"/>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BECB1B">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sp>
          <p:nvSpPr>
            <p:cNvPr id="27" name="Freeform 26"/>
            <p:cNvSpPr/>
            <p:nvPr/>
          </p:nvSpPr>
          <p:spPr bwMode="auto">
            <a:xfrm rot="10800000">
              <a:off x="4038601" y="3692744"/>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239D9D">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sp>
          <p:nvSpPr>
            <p:cNvPr id="28" name="Freeform 27"/>
            <p:cNvSpPr/>
            <p:nvPr/>
          </p:nvSpPr>
          <p:spPr bwMode="auto">
            <a:xfrm rot="16200000">
              <a:off x="1410549" y="3701202"/>
              <a:ext cx="2636508" cy="2625505"/>
            </a:xfrm>
            <a:custGeom>
              <a:avLst/>
              <a:gdLst>
                <a:gd name="connsiteX0" fmla="*/ 2625505 w 2625505"/>
                <a:gd name="connsiteY0" fmla="*/ 2625505 h 2625505"/>
                <a:gd name="connsiteX1" fmla="*/ 2620979 w 2625505"/>
                <a:gd name="connsiteY1" fmla="*/ 0 h 2625505"/>
                <a:gd name="connsiteX2" fmla="*/ 769545 w 2625505"/>
                <a:gd name="connsiteY2" fmla="*/ 778598 h 2625505"/>
                <a:gd name="connsiteX3" fmla="*/ 0 w 2625505"/>
                <a:gd name="connsiteY3" fmla="*/ 2625505 h 2625505"/>
                <a:gd name="connsiteX4" fmla="*/ 2625505 w 2625505"/>
                <a:gd name="connsiteY4" fmla="*/ 2625505 h 2625505"/>
                <a:gd name="connsiteX0" fmla="*/ 2934832 w 2934832"/>
                <a:gd name="connsiteY0" fmla="*/ 2933323 h 2933323"/>
                <a:gd name="connsiteX1" fmla="*/ 2930306 w 2934832"/>
                <a:gd name="connsiteY1" fmla="*/ 307818 h 2933323"/>
                <a:gd name="connsiteX2" fmla="*/ 1078872 w 2934832"/>
                <a:gd name="connsiteY2" fmla="*/ 1086416 h 2933323"/>
                <a:gd name="connsiteX3" fmla="*/ 309327 w 2934832"/>
                <a:gd name="connsiteY3" fmla="*/ 2933323 h 2933323"/>
                <a:gd name="connsiteX4" fmla="*/ 2934832 w 2934832"/>
                <a:gd name="connsiteY4" fmla="*/ 2933323 h 2933323"/>
                <a:gd name="connsiteX0" fmla="*/ 2934832 w 2934832"/>
                <a:gd name="connsiteY0" fmla="*/ 2625505 h 2625505"/>
                <a:gd name="connsiteX1" fmla="*/ 2930306 w 2934832"/>
                <a:gd name="connsiteY1" fmla="*/ 0 h 2625505"/>
                <a:gd name="connsiteX2" fmla="*/ 1078872 w 2934832"/>
                <a:gd name="connsiteY2" fmla="*/ 778598 h 2625505"/>
                <a:gd name="connsiteX3" fmla="*/ 309327 w 2934832"/>
                <a:gd name="connsiteY3" fmla="*/ 2625505 h 2625505"/>
                <a:gd name="connsiteX4" fmla="*/ 2934832 w 2934832"/>
                <a:gd name="connsiteY4" fmla="*/ 2625505 h 2625505"/>
                <a:gd name="connsiteX0" fmla="*/ 2636508 w 2636508"/>
                <a:gd name="connsiteY0" fmla="*/ 2625505 h 2625505"/>
                <a:gd name="connsiteX1" fmla="*/ 2631982 w 2636508"/>
                <a:gd name="connsiteY1" fmla="*/ 0 h 2625505"/>
                <a:gd name="connsiteX2" fmla="*/ 780548 w 2636508"/>
                <a:gd name="connsiteY2" fmla="*/ 778598 h 2625505"/>
                <a:gd name="connsiteX3" fmla="*/ 11003 w 2636508"/>
                <a:gd name="connsiteY3" fmla="*/ 2625505 h 2625505"/>
                <a:gd name="connsiteX4" fmla="*/ 2636508 w 2636508"/>
                <a:gd name="connsiteY4" fmla="*/ 2625505 h 26255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36508" h="2625505">
                  <a:moveTo>
                    <a:pt x="2636508" y="2625505"/>
                  </a:moveTo>
                  <a:cubicBezTo>
                    <a:pt x="2634999" y="1750337"/>
                    <a:pt x="2633491" y="875168"/>
                    <a:pt x="2631982" y="0"/>
                  </a:cubicBezTo>
                  <a:cubicBezTo>
                    <a:pt x="1840809" y="7544"/>
                    <a:pt x="1217378" y="341014"/>
                    <a:pt x="780548" y="778598"/>
                  </a:cubicBezTo>
                  <a:cubicBezTo>
                    <a:pt x="343718" y="1216182"/>
                    <a:pt x="0" y="1884567"/>
                    <a:pt x="11003" y="2625505"/>
                  </a:cubicBezTo>
                  <a:lnTo>
                    <a:pt x="2636508" y="2625505"/>
                  </a:lnTo>
                  <a:close/>
                </a:path>
              </a:pathLst>
            </a:custGeom>
            <a:solidFill>
              <a:srgbClr val="0066CC">
                <a:alpha val="75000"/>
              </a:srgbClr>
            </a:solidFill>
            <a:ln w="34925" cap="flat" cmpd="sng" algn="ctr">
              <a:solidFill>
                <a:srgbClr val="FFFFFF"/>
              </a:solidFill>
              <a:prstDash val="solid"/>
              <a:round/>
              <a:headEnd type="none" w="med" len="med"/>
              <a:tailEnd type="none" w="med" len="med"/>
            </a:ln>
            <a:effectLst>
              <a:outerShdw blurRad="317500" dir="2700000" algn="ctr">
                <a:srgbClr val="000000">
                  <a:alpha val="43000"/>
                </a:srgbClr>
              </a:outerShdw>
            </a:effectLst>
            <a:sp3d extrusionH="38100" prstMaterial="clear">
              <a:bevelT w="260350" h="50800" prst="softRound"/>
              <a:bevelB prst="softRound"/>
            </a:sp3d>
          </p:spPr>
          <p:txBody>
            <a:bodyPr anchor="ctr"/>
            <a:lstStyle/>
            <a:p>
              <a:pPr>
                <a:spcBef>
                  <a:spcPct val="50000"/>
                </a:spcBef>
                <a:defRPr/>
              </a:pPr>
              <a:endParaRPr lang="en-US" sz="1300" dirty="0">
                <a:solidFill>
                  <a:prstClr val="black"/>
                </a:solidFill>
                <a:latin typeface="Calibri"/>
              </a:endParaRPr>
            </a:p>
          </p:txBody>
        </p:sp>
      </p:grpSp>
      <p:pic>
        <p:nvPicPr>
          <p:cNvPr id="29" name="Picture 2" descr="C:\Documents and Settings\AlexandrG\Desktop\RH PowerPoint template 2009\Icon_Mfg.png"/>
          <p:cNvPicPr>
            <a:picLocks noChangeAspect="1" noChangeArrowheads="1"/>
          </p:cNvPicPr>
          <p:nvPr/>
        </p:nvPicPr>
        <p:blipFill>
          <a:blip r:embed="rId3" cstate="email">
            <a:grayscl/>
          </a:blip>
          <a:srcRect/>
          <a:stretch>
            <a:fillRect/>
          </a:stretch>
        </p:blipFill>
        <p:spPr bwMode="auto">
          <a:xfrm>
            <a:off x="6272293" y="2727870"/>
            <a:ext cx="1395478" cy="637976"/>
          </a:xfrm>
          <a:prstGeom prst="rect">
            <a:avLst/>
          </a:prstGeom>
          <a:noFill/>
          <a:ln w="9525">
            <a:noFill/>
            <a:miter lim="800000"/>
            <a:headEnd/>
            <a:tailEnd/>
          </a:ln>
          <a:effectLst>
            <a:outerShdw blurRad="50800" dist="38100" dir="5400000" algn="t" rotWithShape="0">
              <a:prstClr val="black">
                <a:alpha val="40000"/>
              </a:prstClr>
            </a:outerShdw>
          </a:effectLst>
        </p:spPr>
      </p:pic>
      <p:pic>
        <p:nvPicPr>
          <p:cNvPr id="30" name="Picture 3" descr="C:\Documents and Settings\AlexandrG\Desktop\RH PowerPoint template 2009\Icon_Eng.png"/>
          <p:cNvPicPr>
            <a:picLocks noChangeAspect="1" noChangeArrowheads="1"/>
          </p:cNvPicPr>
          <p:nvPr/>
        </p:nvPicPr>
        <p:blipFill>
          <a:blip r:embed="rId4" cstate="email">
            <a:grayscl/>
          </a:blip>
          <a:srcRect/>
          <a:stretch>
            <a:fillRect/>
          </a:stretch>
        </p:blipFill>
        <p:spPr bwMode="auto">
          <a:xfrm>
            <a:off x="3731698" y="2928439"/>
            <a:ext cx="948811" cy="556895"/>
          </a:xfrm>
          <a:prstGeom prst="rect">
            <a:avLst/>
          </a:prstGeom>
          <a:noFill/>
          <a:effectLst>
            <a:outerShdw blurRad="50800" dist="38100" dir="5400000" algn="t" rotWithShape="0">
              <a:prstClr val="black">
                <a:alpha val="40000"/>
              </a:prstClr>
            </a:outerShdw>
          </a:effectLst>
        </p:spPr>
      </p:pic>
      <p:sp>
        <p:nvSpPr>
          <p:cNvPr id="31" name="Oval 30"/>
          <p:cNvSpPr/>
          <p:nvPr/>
        </p:nvSpPr>
        <p:spPr bwMode="auto">
          <a:xfrm>
            <a:off x="4282206" y="2738540"/>
            <a:ext cx="3208607" cy="1941664"/>
          </a:xfrm>
          <a:prstGeom prst="ellipse">
            <a:avLst/>
          </a:prstGeom>
          <a:solidFill>
            <a:srgbClr val="7030A0">
              <a:alpha val="65000"/>
            </a:srgbClr>
          </a:solidFill>
          <a:ln w="127000" cap="rnd" cmpd="sng" algn="ctr">
            <a:solidFill>
              <a:srgbClr val="7030A0"/>
            </a:solidFill>
            <a:prstDash val="solid"/>
            <a:bevel/>
            <a:headEnd type="none" w="med" len="med"/>
            <a:tailEnd type="none" w="med" len="med"/>
          </a:ln>
          <a:effectLst>
            <a:outerShdw blurRad="38100" dist="38100" dir="5400000" algn="tl" rotWithShape="0">
              <a:prstClr val="black">
                <a:alpha val="48000"/>
              </a:prstClr>
            </a:outerShdw>
          </a:effectLst>
          <a:scene3d>
            <a:camera prst="perspectiveRelaxed"/>
            <a:lightRig rig="threePt" dir="t"/>
          </a:scene3d>
          <a:sp3d prstMaterial="clear">
            <a:bevelT w="63500" h="63500" prst="angle"/>
            <a:bevelB w="0" h="0" prst="angle"/>
          </a:sp3d>
        </p:spPr>
        <p:txBody>
          <a:bodyPr lIns="108850" tIns="54426" rIns="108850" bIns="54426" anchor="ctr"/>
          <a:lstStyle/>
          <a:p>
            <a:pPr>
              <a:spcBef>
                <a:spcPct val="50000"/>
              </a:spcBef>
              <a:defRPr/>
            </a:pPr>
            <a:endParaRPr lang="en-US" sz="1300" b="1" dirty="0">
              <a:solidFill>
                <a:srgbClr val="000000"/>
              </a:solidFill>
              <a:latin typeface="Calibri"/>
            </a:endParaRPr>
          </a:p>
        </p:txBody>
      </p:sp>
      <p:sp>
        <p:nvSpPr>
          <p:cNvPr id="32" name="TextBox 31"/>
          <p:cNvSpPr txBox="1"/>
          <p:nvPr/>
        </p:nvSpPr>
        <p:spPr>
          <a:xfrm>
            <a:off x="4999149" y="2959749"/>
            <a:ext cx="1832188" cy="358461"/>
          </a:xfrm>
          <a:prstGeom prst="rect">
            <a:avLst/>
          </a:prstGeom>
          <a:noFill/>
        </p:spPr>
        <p:txBody>
          <a:bodyPr spcFirstLastPara="1" lIns="108850" tIns="54426" rIns="108850" bIns="54426">
            <a:prstTxWarp prst="textArchUp">
              <a:avLst/>
            </a:prstTxWarp>
            <a:spAutoFit/>
          </a:bodyPr>
          <a:lstStyle/>
          <a:p>
            <a:pPr algn="ctr">
              <a:spcBef>
                <a:spcPct val="50000"/>
              </a:spcBef>
              <a:defRPr/>
            </a:pPr>
            <a:r>
              <a:rPr lang="en-US" sz="800" dirty="0">
                <a:solidFill>
                  <a:srgbClr val="FFFFFF"/>
                </a:solidFill>
                <a:latin typeface="Calibri"/>
              </a:rPr>
              <a:t>Engineering</a:t>
            </a:r>
          </a:p>
        </p:txBody>
      </p:sp>
      <p:sp>
        <p:nvSpPr>
          <p:cNvPr id="33" name="TextBox 97"/>
          <p:cNvSpPr txBox="1">
            <a:spLocks noChangeArrowheads="1"/>
          </p:cNvSpPr>
          <p:nvPr/>
        </p:nvSpPr>
        <p:spPr bwMode="auto">
          <a:xfrm>
            <a:off x="5556773" y="4321743"/>
            <a:ext cx="914671" cy="279192"/>
          </a:xfrm>
          <a:prstGeom prst="rect">
            <a:avLst/>
          </a:prstGeom>
          <a:noFill/>
          <a:ln w="9525">
            <a:noFill/>
            <a:miter lim="800000"/>
            <a:headEnd/>
            <a:tailEnd/>
          </a:ln>
        </p:spPr>
        <p:txBody>
          <a:bodyPr lIns="108850" tIns="54426" rIns="108850" bIns="54426">
            <a:spAutoFit/>
          </a:bodyPr>
          <a:lstStyle/>
          <a:p>
            <a:pPr algn="ctr">
              <a:spcBef>
                <a:spcPct val="50000"/>
              </a:spcBef>
            </a:pPr>
            <a:r>
              <a:rPr lang="en-US" sz="1100">
                <a:solidFill>
                  <a:srgbClr val="000000"/>
                </a:solidFill>
                <a:latin typeface="Arial" pitchFamily="34" charset="0"/>
                <a:cs typeface="Arial" pitchFamily="34" charset="0"/>
              </a:rPr>
              <a:t>ERP</a:t>
            </a:r>
          </a:p>
        </p:txBody>
      </p:sp>
      <p:grpSp>
        <p:nvGrpSpPr>
          <p:cNvPr id="4" name="Group 84"/>
          <p:cNvGrpSpPr>
            <a:grpSpLocks/>
          </p:cNvGrpSpPr>
          <p:nvPr/>
        </p:nvGrpSpPr>
        <p:grpSpPr bwMode="auto">
          <a:xfrm>
            <a:off x="4401697" y="3115137"/>
            <a:ext cx="2936052" cy="1206605"/>
            <a:chOff x="2728912" y="2287588"/>
            <a:chExt cx="3698876" cy="2027237"/>
          </a:xfrm>
        </p:grpSpPr>
        <p:pic>
          <p:nvPicPr>
            <p:cNvPr id="35" name="Picture 2" descr="C:\Documents and Settings\AlexandrG\Desktop\RH PowerPoint template 2009\process RED 2.png"/>
            <p:cNvPicPr>
              <a:picLocks noChangeAspect="1" noChangeArrowheads="1"/>
            </p:cNvPicPr>
            <p:nvPr/>
          </p:nvPicPr>
          <p:blipFill>
            <a:blip r:embed="rId5" cstate="email"/>
            <a:srcRect/>
            <a:stretch>
              <a:fillRect/>
            </a:stretch>
          </p:blipFill>
          <p:spPr bwMode="auto">
            <a:xfrm>
              <a:off x="2728912" y="2505075"/>
              <a:ext cx="1176338" cy="1457325"/>
            </a:xfrm>
            <a:prstGeom prst="rect">
              <a:avLst/>
            </a:prstGeom>
            <a:noFill/>
            <a:ln w="9525">
              <a:noFill/>
              <a:miter lim="800000"/>
              <a:headEnd/>
              <a:tailEnd/>
            </a:ln>
          </p:spPr>
        </p:pic>
        <p:pic>
          <p:nvPicPr>
            <p:cNvPr id="36" name="Picture 3" descr="C:\Documents and Settings\AlexandrG\Desktop\RH PowerPoint template 2009\process base GREEN 2.png"/>
            <p:cNvPicPr>
              <a:picLocks noChangeAspect="1" noChangeArrowheads="1"/>
            </p:cNvPicPr>
            <p:nvPr/>
          </p:nvPicPr>
          <p:blipFill>
            <a:blip r:embed="rId6" cstate="email"/>
            <a:srcRect/>
            <a:stretch>
              <a:fillRect/>
            </a:stretch>
          </p:blipFill>
          <p:spPr bwMode="auto">
            <a:xfrm>
              <a:off x="3505200" y="2287588"/>
              <a:ext cx="2528888" cy="785812"/>
            </a:xfrm>
            <a:prstGeom prst="rect">
              <a:avLst/>
            </a:prstGeom>
            <a:noFill/>
            <a:ln w="9525">
              <a:noFill/>
              <a:miter lim="800000"/>
              <a:headEnd/>
              <a:tailEnd/>
            </a:ln>
          </p:spPr>
        </p:pic>
        <p:pic>
          <p:nvPicPr>
            <p:cNvPr id="37" name="Picture 4" descr="C:\Documents and Settings\AlexandrG\Desktop\RH PowerPoint template 2009\process base SEA 2.png"/>
            <p:cNvPicPr>
              <a:picLocks noChangeAspect="1" noChangeArrowheads="1"/>
            </p:cNvPicPr>
            <p:nvPr/>
          </p:nvPicPr>
          <p:blipFill>
            <a:blip r:embed="rId7" cstate="email"/>
            <a:srcRect/>
            <a:stretch>
              <a:fillRect/>
            </a:stretch>
          </p:blipFill>
          <p:spPr bwMode="auto">
            <a:xfrm>
              <a:off x="4927600" y="2673350"/>
              <a:ext cx="1500188" cy="1450975"/>
            </a:xfrm>
            <a:prstGeom prst="rect">
              <a:avLst/>
            </a:prstGeom>
            <a:noFill/>
            <a:ln w="9525">
              <a:noFill/>
              <a:miter lim="800000"/>
              <a:headEnd/>
              <a:tailEnd/>
            </a:ln>
          </p:spPr>
        </p:pic>
        <p:pic>
          <p:nvPicPr>
            <p:cNvPr id="38" name="Picture 5" descr="C:\Documents and Settings\AlexandrG\Desktop\RH PowerPoint template 2009\process base BLUE 2.png"/>
            <p:cNvPicPr>
              <a:picLocks noChangeAspect="1" noChangeArrowheads="1"/>
            </p:cNvPicPr>
            <p:nvPr/>
          </p:nvPicPr>
          <p:blipFill>
            <a:blip r:embed="rId8" cstate="email"/>
            <a:srcRect/>
            <a:stretch>
              <a:fillRect/>
            </a:stretch>
          </p:blipFill>
          <p:spPr bwMode="auto">
            <a:xfrm>
              <a:off x="3149600" y="3473450"/>
              <a:ext cx="2414588" cy="841375"/>
            </a:xfrm>
            <a:prstGeom prst="rect">
              <a:avLst/>
            </a:prstGeom>
            <a:noFill/>
            <a:ln w="9525">
              <a:noFill/>
              <a:miter lim="800000"/>
              <a:headEnd/>
              <a:tailEnd/>
            </a:ln>
          </p:spPr>
        </p:pic>
      </p:grpSp>
      <p:sp>
        <p:nvSpPr>
          <p:cNvPr id="39" name="TextBox 109"/>
          <p:cNvSpPr txBox="1">
            <a:spLocks noChangeArrowheads="1"/>
          </p:cNvSpPr>
          <p:nvPr/>
        </p:nvSpPr>
        <p:spPr bwMode="auto">
          <a:xfrm>
            <a:off x="4361867" y="3545077"/>
            <a:ext cx="701296" cy="279192"/>
          </a:xfrm>
          <a:prstGeom prst="rect">
            <a:avLst/>
          </a:prstGeom>
          <a:noFill/>
          <a:ln w="9525">
            <a:noFill/>
            <a:miter lim="800000"/>
            <a:headEnd/>
            <a:tailEnd/>
          </a:ln>
        </p:spPr>
        <p:txBody>
          <a:bodyPr lIns="108850" tIns="54426" rIns="108850" bIns="54426">
            <a:spAutoFit/>
          </a:bodyPr>
          <a:lstStyle/>
          <a:p>
            <a:pPr algn="ctr">
              <a:spcBef>
                <a:spcPct val="50000"/>
              </a:spcBef>
            </a:pPr>
            <a:r>
              <a:rPr lang="en-US" sz="1100" dirty="0">
                <a:solidFill>
                  <a:srgbClr val="000000"/>
                </a:solidFill>
                <a:latin typeface="Arial" pitchFamily="34" charset="0"/>
                <a:cs typeface="Arial" pitchFamily="34" charset="0"/>
              </a:rPr>
              <a:t>CAD</a:t>
            </a:r>
          </a:p>
        </p:txBody>
      </p:sp>
      <p:sp>
        <p:nvSpPr>
          <p:cNvPr id="40" name="TextBox 112"/>
          <p:cNvSpPr txBox="1">
            <a:spLocks noChangeArrowheads="1"/>
          </p:cNvSpPr>
          <p:nvPr/>
        </p:nvSpPr>
        <p:spPr bwMode="auto">
          <a:xfrm>
            <a:off x="5599550" y="3206812"/>
            <a:ext cx="955924" cy="160698"/>
          </a:xfrm>
          <a:prstGeom prst="rect">
            <a:avLst/>
          </a:prstGeom>
          <a:noFill/>
          <a:ln w="9525">
            <a:noFill/>
            <a:miter lim="800000"/>
            <a:headEnd/>
            <a:tailEnd/>
          </a:ln>
        </p:spPr>
        <p:txBody>
          <a:bodyPr lIns="108850" tIns="54426" rIns="108850" bIns="54426">
            <a:spAutoFit/>
          </a:bodyPr>
          <a:lstStyle/>
          <a:p>
            <a:pPr algn="ctr">
              <a:lnSpc>
                <a:spcPct val="30000"/>
              </a:lnSpc>
              <a:spcBef>
                <a:spcPct val="50000"/>
              </a:spcBef>
            </a:pPr>
            <a:r>
              <a:rPr lang="en-US" sz="1100" dirty="0">
                <a:solidFill>
                  <a:srgbClr val="000000"/>
                </a:solidFill>
                <a:latin typeface="Arial" pitchFamily="34" charset="0"/>
                <a:cs typeface="Arial" pitchFamily="34" charset="0"/>
              </a:rPr>
              <a:t>PLM</a:t>
            </a:r>
          </a:p>
        </p:txBody>
      </p:sp>
      <p:sp>
        <p:nvSpPr>
          <p:cNvPr id="41" name="TextBox 117"/>
          <p:cNvSpPr txBox="1">
            <a:spLocks noChangeArrowheads="1"/>
          </p:cNvSpPr>
          <p:nvPr/>
        </p:nvSpPr>
        <p:spPr bwMode="auto">
          <a:xfrm>
            <a:off x="6660930" y="3641390"/>
            <a:ext cx="637283" cy="279192"/>
          </a:xfrm>
          <a:prstGeom prst="rect">
            <a:avLst/>
          </a:prstGeom>
          <a:noFill/>
          <a:ln w="9525">
            <a:noFill/>
            <a:miter lim="800000"/>
            <a:headEnd/>
            <a:tailEnd/>
          </a:ln>
        </p:spPr>
        <p:txBody>
          <a:bodyPr lIns="108850" tIns="54426" rIns="108850" bIns="54426">
            <a:spAutoFit/>
          </a:bodyPr>
          <a:lstStyle/>
          <a:p>
            <a:pPr algn="ctr">
              <a:spcBef>
                <a:spcPct val="50000"/>
              </a:spcBef>
            </a:pPr>
            <a:r>
              <a:rPr lang="en-US" sz="1100" dirty="0">
                <a:solidFill>
                  <a:srgbClr val="000000"/>
                </a:solidFill>
                <a:latin typeface="Arial" pitchFamily="34" charset="0"/>
                <a:cs typeface="Arial" pitchFamily="34" charset="0"/>
              </a:rPr>
              <a:t>MES</a:t>
            </a:r>
          </a:p>
        </p:txBody>
      </p:sp>
      <p:sp>
        <p:nvSpPr>
          <p:cNvPr id="42" name="TextBox 118"/>
          <p:cNvSpPr txBox="1">
            <a:spLocks noChangeArrowheads="1"/>
          </p:cNvSpPr>
          <p:nvPr/>
        </p:nvSpPr>
        <p:spPr bwMode="auto">
          <a:xfrm>
            <a:off x="5351151" y="4052898"/>
            <a:ext cx="716943" cy="160698"/>
          </a:xfrm>
          <a:prstGeom prst="rect">
            <a:avLst/>
          </a:prstGeom>
          <a:noFill/>
          <a:ln w="9525">
            <a:noFill/>
            <a:miter lim="800000"/>
            <a:headEnd/>
            <a:tailEnd/>
          </a:ln>
        </p:spPr>
        <p:txBody>
          <a:bodyPr lIns="108850" tIns="54426" rIns="108850" bIns="54426">
            <a:spAutoFit/>
          </a:bodyPr>
          <a:lstStyle/>
          <a:p>
            <a:pPr algn="ctr">
              <a:lnSpc>
                <a:spcPct val="30000"/>
              </a:lnSpc>
              <a:spcBef>
                <a:spcPct val="50000"/>
              </a:spcBef>
            </a:pPr>
            <a:r>
              <a:rPr lang="en-US" sz="1100" dirty="0">
                <a:solidFill>
                  <a:srgbClr val="000000"/>
                </a:solidFill>
                <a:latin typeface="Arial" pitchFamily="34" charset="0"/>
                <a:cs typeface="Arial" pitchFamily="34" charset="0"/>
              </a:rPr>
              <a:t>MRO</a:t>
            </a:r>
          </a:p>
        </p:txBody>
      </p:sp>
      <p:sp>
        <p:nvSpPr>
          <p:cNvPr id="43" name="Oval 42"/>
          <p:cNvSpPr/>
          <p:nvPr/>
        </p:nvSpPr>
        <p:spPr bwMode="auto">
          <a:xfrm>
            <a:off x="5041113" y="3097000"/>
            <a:ext cx="1633037" cy="866281"/>
          </a:xfrm>
          <a:prstGeom prst="ellipse">
            <a:avLst/>
          </a:prstGeom>
          <a:solidFill>
            <a:srgbClr val="FFC000">
              <a:alpha val="90000"/>
            </a:srgbClr>
          </a:solidFill>
          <a:ln w="19050" cap="flat" cmpd="sng" algn="ctr">
            <a:noFill/>
            <a:prstDash val="solid"/>
            <a:round/>
            <a:headEnd type="none" w="med" len="med"/>
            <a:tailEnd type="none" w="med" len="med"/>
          </a:ln>
          <a:effectLst>
            <a:outerShdw blurRad="50800" dist="38100" dir="6000000" algn="tl" rotWithShape="0">
              <a:prstClr val="black">
                <a:alpha val="80000"/>
              </a:prstClr>
            </a:outerShdw>
          </a:effectLst>
          <a:scene3d>
            <a:camera prst="perspectiveRelaxed"/>
            <a:lightRig rig="twoPt" dir="t"/>
          </a:scene3d>
          <a:sp3d>
            <a:bevelT w="63500" h="158750" prst="angle"/>
          </a:sp3d>
        </p:spPr>
        <p:txBody>
          <a:bodyPr lIns="108850" tIns="54426" rIns="108850" bIns="54426" anchor="ctr"/>
          <a:lstStyle/>
          <a:p>
            <a:pPr>
              <a:spcBef>
                <a:spcPct val="50000"/>
              </a:spcBef>
              <a:defRPr/>
            </a:pPr>
            <a:endParaRPr lang="en-US" sz="1300" dirty="0">
              <a:solidFill>
                <a:srgbClr val="000000"/>
              </a:solidFill>
              <a:latin typeface="Calibri"/>
            </a:endParaRPr>
          </a:p>
        </p:txBody>
      </p:sp>
      <p:pic>
        <p:nvPicPr>
          <p:cNvPr id="44" name="Picture 5" descr="C:\Documents and Settings\AlexandrG\Desktop\RH PowerPoint template 2009\Icon_SalesMktg.png"/>
          <p:cNvPicPr>
            <a:picLocks noChangeAspect="1" noChangeArrowheads="1"/>
          </p:cNvPicPr>
          <p:nvPr/>
        </p:nvPicPr>
        <p:blipFill>
          <a:blip r:embed="rId9" cstate="email">
            <a:grayscl/>
          </a:blip>
          <a:stretch>
            <a:fillRect/>
          </a:stretch>
        </p:blipFill>
        <p:spPr bwMode="auto">
          <a:xfrm>
            <a:off x="4162716" y="3993154"/>
            <a:ext cx="924629" cy="676382"/>
          </a:xfrm>
          <a:prstGeom prst="rect">
            <a:avLst/>
          </a:prstGeom>
          <a:noFill/>
          <a:effectLst>
            <a:outerShdw blurRad="50800" dist="38100" dir="5400000" algn="t" rotWithShape="0">
              <a:prstClr val="black">
                <a:alpha val="40000"/>
              </a:prstClr>
            </a:outerShdw>
          </a:effectLst>
        </p:spPr>
      </p:pic>
      <p:pic>
        <p:nvPicPr>
          <p:cNvPr id="45" name="Picture 2" descr="C:\Documents and Settings\AlexandrG\Desktop\RH PowerPoint template 2009\Icon_PubMRO.png"/>
          <p:cNvPicPr>
            <a:picLocks noChangeAspect="1" noChangeArrowheads="1"/>
          </p:cNvPicPr>
          <p:nvPr/>
        </p:nvPicPr>
        <p:blipFill>
          <a:blip r:embed="rId10" cstate="email">
            <a:grayscl/>
          </a:blip>
          <a:srcRect/>
          <a:stretch>
            <a:fillRect/>
          </a:stretch>
        </p:blipFill>
        <p:spPr bwMode="auto">
          <a:xfrm>
            <a:off x="7149978" y="3963282"/>
            <a:ext cx="785223" cy="455544"/>
          </a:xfrm>
          <a:prstGeom prst="rect">
            <a:avLst/>
          </a:prstGeom>
          <a:noFill/>
          <a:effectLst>
            <a:outerShdw blurRad="50800" dist="38100" dir="5400000" algn="t" rotWithShape="0">
              <a:prstClr val="black">
                <a:alpha val="40000"/>
              </a:prstClr>
            </a:outerShdw>
          </a:effectLst>
        </p:spPr>
      </p:pic>
      <p:sp>
        <p:nvSpPr>
          <p:cNvPr id="46" name="TextBox 45"/>
          <p:cNvSpPr txBox="1"/>
          <p:nvPr/>
        </p:nvSpPr>
        <p:spPr>
          <a:xfrm>
            <a:off x="5078809" y="3365847"/>
            <a:ext cx="1513546" cy="477948"/>
          </a:xfrm>
          <a:prstGeom prst="rect">
            <a:avLst/>
          </a:prstGeom>
          <a:noFill/>
        </p:spPr>
        <p:txBody>
          <a:bodyPr spcFirstLastPara="1" lIns="108850" tIns="54426" rIns="108850" bIns="54426">
            <a:prstTxWarp prst="textArchDown">
              <a:avLst>
                <a:gd name="adj" fmla="val 21519634"/>
              </a:avLst>
            </a:prstTxWarp>
            <a:spAutoFit/>
          </a:bodyPr>
          <a:lstStyle/>
          <a:p>
            <a:pPr algn="ctr">
              <a:lnSpc>
                <a:spcPct val="30000"/>
              </a:lnSpc>
              <a:spcBef>
                <a:spcPct val="50000"/>
              </a:spcBef>
              <a:defRPr/>
            </a:pPr>
            <a:r>
              <a:rPr lang="en-US" sz="600" b="1">
                <a:solidFill>
                  <a:srgbClr val="000000"/>
                </a:solidFill>
                <a:latin typeface="Calibri"/>
              </a:rPr>
              <a:t>THE VISUAL ENTERPRISE</a:t>
            </a:r>
            <a:endParaRPr lang="en-US" sz="600" b="1" dirty="0">
              <a:solidFill>
                <a:srgbClr val="000000"/>
              </a:solidFill>
              <a:latin typeface="Calibri"/>
            </a:endParaRPr>
          </a:p>
        </p:txBody>
      </p:sp>
      <p:sp>
        <p:nvSpPr>
          <p:cNvPr id="47" name="TextBox 46"/>
          <p:cNvSpPr txBox="1"/>
          <p:nvPr/>
        </p:nvSpPr>
        <p:spPr>
          <a:xfrm rot="16646390">
            <a:off x="3758688" y="3176018"/>
            <a:ext cx="992941" cy="1115245"/>
          </a:xfrm>
          <a:prstGeom prst="rect">
            <a:avLst/>
          </a:prstGeom>
          <a:noFill/>
        </p:spPr>
        <p:txBody>
          <a:bodyPr spcFirstLastPara="1" lIns="108850" tIns="54426" rIns="108850" bIns="54426">
            <a:prstTxWarp prst="textArchUp">
              <a:avLst/>
            </a:prstTxWarp>
            <a:spAutoFit/>
          </a:bodyPr>
          <a:lstStyle/>
          <a:p>
            <a:pPr algn="ctr">
              <a:spcBef>
                <a:spcPct val="50000"/>
              </a:spcBef>
              <a:defRPr/>
            </a:pPr>
            <a:r>
              <a:rPr lang="en-US" sz="800" b="1" spc="179" dirty="0">
                <a:solidFill>
                  <a:srgbClr val="FFFFFF"/>
                </a:solidFill>
                <a:latin typeface="Calibri"/>
              </a:rPr>
              <a:t>Design</a:t>
            </a:r>
          </a:p>
        </p:txBody>
      </p:sp>
      <p:sp>
        <p:nvSpPr>
          <p:cNvPr id="48" name="TextBox 47"/>
          <p:cNvSpPr txBox="1"/>
          <p:nvPr/>
        </p:nvSpPr>
        <p:spPr>
          <a:xfrm>
            <a:off x="4879658" y="4257632"/>
            <a:ext cx="1991508" cy="388333"/>
          </a:xfrm>
          <a:prstGeom prst="rect">
            <a:avLst/>
          </a:prstGeom>
          <a:noFill/>
        </p:spPr>
        <p:txBody>
          <a:bodyPr spcFirstLastPara="1" lIns="108850" tIns="54426" rIns="108850" bIns="54426">
            <a:prstTxWarp prst="textArchDown">
              <a:avLst>
                <a:gd name="adj" fmla="val 20734017"/>
              </a:avLst>
            </a:prstTxWarp>
            <a:spAutoFit/>
          </a:bodyPr>
          <a:lstStyle/>
          <a:p>
            <a:pPr algn="ctr">
              <a:spcBef>
                <a:spcPct val="50000"/>
              </a:spcBef>
              <a:defRPr/>
            </a:pPr>
            <a:r>
              <a:rPr lang="en-US" sz="800" b="1" dirty="0">
                <a:solidFill>
                  <a:srgbClr val="FFFFFF"/>
                </a:solidFill>
                <a:latin typeface="Calibri"/>
              </a:rPr>
              <a:t>Service and Support</a:t>
            </a:r>
          </a:p>
        </p:txBody>
      </p:sp>
      <p:sp>
        <p:nvSpPr>
          <p:cNvPr id="49" name="TextBox 48"/>
          <p:cNvSpPr txBox="1"/>
          <p:nvPr/>
        </p:nvSpPr>
        <p:spPr>
          <a:xfrm rot="4016289">
            <a:off x="6532005" y="2951567"/>
            <a:ext cx="1266916" cy="1738681"/>
          </a:xfrm>
          <a:prstGeom prst="rect">
            <a:avLst/>
          </a:prstGeom>
          <a:noFill/>
        </p:spPr>
        <p:txBody>
          <a:bodyPr spcFirstLastPara="1" lIns="108850" tIns="54426" rIns="108850" bIns="54426">
            <a:prstTxWarp prst="textArchUp">
              <a:avLst>
                <a:gd name="adj" fmla="val 11604285"/>
              </a:avLst>
            </a:prstTxWarp>
            <a:spAutoFit/>
          </a:bodyPr>
          <a:lstStyle/>
          <a:p>
            <a:pPr algn="ctr">
              <a:spcBef>
                <a:spcPct val="50000"/>
              </a:spcBef>
              <a:defRPr/>
            </a:pPr>
            <a:r>
              <a:rPr lang="en-US" sz="800" b="1" dirty="0">
                <a:solidFill>
                  <a:srgbClr val="FFFFFF"/>
                </a:solidFill>
                <a:latin typeface="Calibri"/>
              </a:rPr>
              <a:t>Manufacturing</a:t>
            </a:r>
          </a:p>
        </p:txBody>
      </p:sp>
      <p:pic>
        <p:nvPicPr>
          <p:cNvPr id="50" name="Picture 59" descr="C:\Documents and Settings\AlexandrG\Desktop\RH PowerPoint template 2009\EclipseRenderDE 2.png"/>
          <p:cNvPicPr>
            <a:picLocks noChangeAspect="1" noChangeArrowheads="1"/>
          </p:cNvPicPr>
          <p:nvPr/>
        </p:nvPicPr>
        <p:blipFill>
          <a:blip r:embed="rId11" cstate="email"/>
          <a:srcRect/>
          <a:stretch>
            <a:fillRect/>
          </a:stretch>
        </p:blipFill>
        <p:spPr bwMode="auto">
          <a:xfrm>
            <a:off x="5024840" y="3240461"/>
            <a:ext cx="1719809" cy="821473"/>
          </a:xfrm>
          <a:prstGeom prst="rect">
            <a:avLst/>
          </a:prstGeom>
          <a:noFill/>
          <a:ln w="9525">
            <a:noFill/>
            <a:miter lim="800000"/>
            <a:headEnd/>
            <a:tailEnd/>
          </a:ln>
        </p:spPr>
      </p:pic>
      <p:sp>
        <p:nvSpPr>
          <p:cNvPr id="4119" name="Title 90"/>
          <p:cNvSpPr>
            <a:spLocks noGrp="1"/>
          </p:cNvSpPr>
          <p:nvPr>
            <p:ph type="title"/>
          </p:nvPr>
        </p:nvSpPr>
        <p:spPr/>
        <p:txBody>
          <a:bodyPr>
            <a:normAutofit/>
          </a:bodyPr>
          <a:lstStyle/>
          <a:p>
            <a:r>
              <a:rPr lang="en-US" altLang="zh-CN" dirty="0">
                <a:latin typeface="微软雅黑" panose="020B0503020204020204" pitchFamily="34" charset="-122"/>
                <a:ea typeface="微软雅黑" panose="020B0503020204020204" pitchFamily="34" charset="-122"/>
              </a:rPr>
              <a:t>3D</a:t>
            </a:r>
            <a:r>
              <a:rPr lang="zh-CN" altLang="en-US" dirty="0">
                <a:latin typeface="微软雅黑" panose="020B0503020204020204" pitchFamily="34" charset="-122"/>
                <a:ea typeface="微软雅黑" panose="020B0503020204020204" pitchFamily="34" charset="-122"/>
              </a:rPr>
              <a:t>工作手册发布的后台集成</a:t>
            </a:r>
            <a:r>
              <a:rPr lang="en-US" altLang="zh-CN" dirty="0">
                <a:latin typeface="微软雅黑" panose="020B0503020204020204" pitchFamily="34" charset="-122"/>
                <a:ea typeface="微软雅黑" panose="020B0503020204020204" pitchFamily="34" charset="-122"/>
              </a:rPr>
              <a:t> - </a:t>
            </a:r>
            <a:r>
              <a:rPr lang="zh-CN" altLang="en-US" dirty="0" smtClean="0">
                <a:latin typeface="微软雅黑" panose="020B0503020204020204" pitchFamily="34" charset="-122"/>
                <a:ea typeface="微软雅黑" panose="020B0503020204020204" pitchFamily="34" charset="-122"/>
              </a:rPr>
              <a:t>场景</a:t>
            </a:r>
            <a:r>
              <a:rPr lang="en-US" altLang="zh-CN" dirty="0" smtClean="0">
                <a:latin typeface="微软雅黑" panose="020B0503020204020204" pitchFamily="34" charset="-122"/>
                <a:ea typeface="微软雅黑" panose="020B0503020204020204" pitchFamily="34" charset="-122"/>
              </a:rPr>
              <a:t>3</a:t>
            </a:r>
            <a:endParaRPr lang="en-US" dirty="0"/>
          </a:p>
        </p:txBody>
      </p:sp>
      <p:sp>
        <p:nvSpPr>
          <p:cNvPr id="17" name="TextBox 16"/>
          <p:cNvSpPr txBox="1"/>
          <p:nvPr/>
        </p:nvSpPr>
        <p:spPr>
          <a:xfrm>
            <a:off x="2431592" y="1364537"/>
            <a:ext cx="1455739" cy="894745"/>
          </a:xfrm>
          <a:prstGeom prst="rect">
            <a:avLst/>
          </a:prstGeom>
          <a:noFill/>
        </p:spPr>
        <p:txBody>
          <a:bodyPr wrap="square" lIns="108850" tIns="54426" rIns="108850" bIns="54426" rtlCol="0">
            <a:spAutoFit/>
          </a:bodyPr>
          <a:lstStyle/>
          <a:p>
            <a:r>
              <a:rPr lang="en-US" sz="1700" dirty="0">
                <a:solidFill>
                  <a:prstClr val="black">
                    <a:lumMod val="75000"/>
                    <a:lumOff val="25000"/>
                  </a:prstClr>
                </a:solidFill>
                <a:latin typeface="Calibri"/>
              </a:rPr>
              <a:t>Visual</a:t>
            </a:r>
            <a:br>
              <a:rPr lang="en-US" sz="1700" dirty="0">
                <a:solidFill>
                  <a:prstClr val="black">
                    <a:lumMod val="75000"/>
                    <a:lumOff val="25000"/>
                  </a:prstClr>
                </a:solidFill>
                <a:latin typeface="Calibri"/>
              </a:rPr>
            </a:br>
            <a:r>
              <a:rPr lang="en-US" sz="1700" dirty="0">
                <a:solidFill>
                  <a:prstClr val="black">
                    <a:lumMod val="75000"/>
                    <a:lumOff val="25000"/>
                  </a:prstClr>
                </a:solidFill>
                <a:latin typeface="Calibri"/>
              </a:rPr>
              <a:t>Data Integration</a:t>
            </a:r>
          </a:p>
        </p:txBody>
      </p:sp>
      <p:sp>
        <p:nvSpPr>
          <p:cNvPr id="57" name="AutoShape 1029"/>
          <p:cNvSpPr>
            <a:spLocks noChangeArrowheads="1"/>
          </p:cNvSpPr>
          <p:nvPr/>
        </p:nvSpPr>
        <p:spPr bwMode="auto">
          <a:xfrm rot="15170969">
            <a:off x="3084409" y="3297112"/>
            <a:ext cx="3795073" cy="612682"/>
          </a:xfrm>
          <a:custGeom>
            <a:avLst/>
            <a:gdLst>
              <a:gd name="G0" fmla="+- 50048 0 0"/>
              <a:gd name="G1" fmla="+- -1753868 0 0"/>
              <a:gd name="G2" fmla="+- 50048 0 -1753868"/>
              <a:gd name="G3" fmla="+- 10800 0 0"/>
              <a:gd name="G4" fmla="+- 0 0 50048"/>
              <a:gd name="T0" fmla="*/ 360 256 1"/>
              <a:gd name="T1" fmla="*/ 0 256 1"/>
              <a:gd name="G5" fmla="+- G2 T0 T1"/>
              <a:gd name="G6" fmla="?: G2 G2 G5"/>
              <a:gd name="G7" fmla="+- 0 0 G6"/>
              <a:gd name="G8" fmla="+- 6977 0 0"/>
              <a:gd name="G9" fmla="+- 0 0 -1753868"/>
              <a:gd name="G10" fmla="+- 6977 0 2700"/>
              <a:gd name="G11" fmla="cos G10 50048"/>
              <a:gd name="G12" fmla="sin G10 50048"/>
              <a:gd name="G13" fmla="cos 13500 50048"/>
              <a:gd name="G14" fmla="sin 13500 50048"/>
              <a:gd name="G15" fmla="+- G11 10800 0"/>
              <a:gd name="G16" fmla="+- G12 10800 0"/>
              <a:gd name="G17" fmla="+- G13 10800 0"/>
              <a:gd name="G18" fmla="+- G14 10800 0"/>
              <a:gd name="G19" fmla="*/ 6977 1 2"/>
              <a:gd name="G20" fmla="+- G19 5400 0"/>
              <a:gd name="G21" fmla="cos G20 50048"/>
              <a:gd name="G22" fmla="sin G20 50048"/>
              <a:gd name="G23" fmla="+- G21 10800 0"/>
              <a:gd name="G24" fmla="+- G12 G23 G22"/>
              <a:gd name="G25" fmla="+- G22 G23 G11"/>
              <a:gd name="G26" fmla="cos 10800 50048"/>
              <a:gd name="G27" fmla="sin 10800 50048"/>
              <a:gd name="G28" fmla="cos 6977 50048"/>
              <a:gd name="G29" fmla="sin 6977 50048"/>
              <a:gd name="G30" fmla="+- G26 10800 0"/>
              <a:gd name="G31" fmla="+- G27 10800 0"/>
              <a:gd name="G32" fmla="+- G28 10800 0"/>
              <a:gd name="G33" fmla="+- G29 10800 0"/>
              <a:gd name="G34" fmla="+- G19 5400 0"/>
              <a:gd name="G35" fmla="cos G34 -1753868"/>
              <a:gd name="G36" fmla="sin G34 -1753868"/>
              <a:gd name="G37" fmla="+/ -1753868 50048 2"/>
              <a:gd name="T2" fmla="*/ 180 256 1"/>
              <a:gd name="T3" fmla="*/ 0 256 1"/>
              <a:gd name="G38" fmla="+- G37 T2 T3"/>
              <a:gd name="G39" fmla="?: G2 G37 G38"/>
              <a:gd name="G40" fmla="cos 10800 G39"/>
              <a:gd name="G41" fmla="sin 10800 G39"/>
              <a:gd name="G42" fmla="cos 6977 G39"/>
              <a:gd name="G43" fmla="sin 6977 G39"/>
              <a:gd name="G44" fmla="+- G40 10800 0"/>
              <a:gd name="G45" fmla="+- G41 10800 0"/>
              <a:gd name="G46" fmla="+- G42 10800 0"/>
              <a:gd name="G47" fmla="+- G43 10800 0"/>
              <a:gd name="G48" fmla="+- G35 10800 0"/>
              <a:gd name="G49" fmla="+- G36 10800 0"/>
              <a:gd name="T4" fmla="*/ 21323 w 21600"/>
              <a:gd name="T5" fmla="*/ 8370 h 21600"/>
              <a:gd name="T6" fmla="*/ 18736 w 21600"/>
              <a:gd name="T7" fmla="*/ 6797 h 21600"/>
              <a:gd name="T8" fmla="*/ 17598 w 21600"/>
              <a:gd name="T9" fmla="*/ 9230 h 21600"/>
              <a:gd name="T10" fmla="*/ 24298 w 21600"/>
              <a:gd name="T11" fmla="*/ 10979 h 21600"/>
              <a:gd name="T12" fmla="*/ 19627 w 21600"/>
              <a:gd name="T13" fmla="*/ 15530 h 21600"/>
              <a:gd name="T14" fmla="*/ 15076 w 21600"/>
              <a:gd name="T15" fmla="*/ 10857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7776" y="10892"/>
                </a:moveTo>
                <a:cubicBezTo>
                  <a:pt x="17776" y="10861"/>
                  <a:pt x="17777" y="10830"/>
                  <a:pt x="17777" y="10800"/>
                </a:cubicBezTo>
                <a:cubicBezTo>
                  <a:pt x="17777" y="9708"/>
                  <a:pt x="17521" y="8632"/>
                  <a:pt x="17029" y="7658"/>
                </a:cubicBezTo>
                <a:lnTo>
                  <a:pt x="20443" y="5936"/>
                </a:lnTo>
                <a:cubicBezTo>
                  <a:pt x="21203" y="7445"/>
                  <a:pt x="21600" y="9110"/>
                  <a:pt x="21600" y="10800"/>
                </a:cubicBezTo>
                <a:cubicBezTo>
                  <a:pt x="21600" y="10847"/>
                  <a:pt x="21599" y="10895"/>
                  <a:pt x="21599" y="10943"/>
                </a:cubicBezTo>
                <a:lnTo>
                  <a:pt x="24298" y="10979"/>
                </a:lnTo>
                <a:lnTo>
                  <a:pt x="19627" y="15530"/>
                </a:lnTo>
                <a:lnTo>
                  <a:pt x="15076" y="10857"/>
                </a:lnTo>
                <a:lnTo>
                  <a:pt x="17776" y="10892"/>
                </a:lnTo>
                <a:close/>
              </a:path>
            </a:pathLst>
          </a:custGeom>
          <a:gradFill rotWithShape="0">
            <a:gsLst>
              <a:gs pos="0">
                <a:srgbClr val="D7D7D7"/>
              </a:gs>
              <a:gs pos="100000">
                <a:schemeClr val="bg2"/>
              </a:gs>
            </a:gsLst>
            <a:lin ang="270000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07163" tIns="55725" rIns="107163" bIns="55725" anchor="ctr">
            <a:spAutoFit/>
          </a:bodyPr>
          <a:lstStyle/>
          <a:p>
            <a:endParaRPr lang="en-US"/>
          </a:p>
        </p:txBody>
      </p:sp>
      <p:grpSp>
        <p:nvGrpSpPr>
          <p:cNvPr id="75" name="Group 74"/>
          <p:cNvGrpSpPr>
            <a:grpSpLocks/>
          </p:cNvGrpSpPr>
          <p:nvPr/>
        </p:nvGrpSpPr>
        <p:grpSpPr bwMode="auto">
          <a:xfrm>
            <a:off x="3721350" y="1601053"/>
            <a:ext cx="1424899" cy="1067832"/>
            <a:chOff x="2014" y="1686"/>
            <a:chExt cx="1818" cy="1816"/>
          </a:xfrm>
        </p:grpSpPr>
        <p:sp>
          <p:nvSpPr>
            <p:cNvPr id="76" name="Oval 75"/>
            <p:cNvSpPr>
              <a:spLocks noChangeArrowheads="1"/>
            </p:cNvSpPr>
            <p:nvPr/>
          </p:nvSpPr>
          <p:spPr bwMode="auto">
            <a:xfrm>
              <a:off x="2014" y="1686"/>
              <a:ext cx="1818" cy="1816"/>
            </a:xfrm>
            <a:prstGeom prst="ellipse">
              <a:avLst/>
            </a:prstGeom>
            <a:solidFill>
              <a:srgbClr val="C0C0C0">
                <a:alpha val="30196"/>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nvGrpSpPr>
            <p:cNvPr id="77" name="Group 76"/>
            <p:cNvGrpSpPr>
              <a:grpSpLocks/>
            </p:cNvGrpSpPr>
            <p:nvPr/>
          </p:nvGrpSpPr>
          <p:grpSpPr bwMode="auto">
            <a:xfrm>
              <a:off x="2080" y="1752"/>
              <a:ext cx="1686" cy="1685"/>
              <a:chOff x="2218" y="1763"/>
              <a:chExt cx="1686" cy="1685"/>
            </a:xfrm>
          </p:grpSpPr>
          <p:sp>
            <p:nvSpPr>
              <p:cNvPr id="78" name="Oval 77"/>
              <p:cNvSpPr>
                <a:spLocks noChangeArrowheads="1"/>
              </p:cNvSpPr>
              <p:nvPr/>
            </p:nvSpPr>
            <p:spPr bwMode="auto">
              <a:xfrm>
                <a:off x="2218" y="1763"/>
                <a:ext cx="1686" cy="1685"/>
              </a:xfrm>
              <a:prstGeom prst="ellipse">
                <a:avLst/>
              </a:prstGeom>
              <a:solidFill>
                <a:schemeClr val="bg1"/>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79" name="Oval 78"/>
              <p:cNvSpPr>
                <a:spLocks noChangeAspect="1" noChangeArrowheads="1"/>
              </p:cNvSpPr>
              <p:nvPr/>
            </p:nvSpPr>
            <p:spPr bwMode="auto">
              <a:xfrm>
                <a:off x="2268" y="1814"/>
                <a:ext cx="1585" cy="1584"/>
              </a:xfrm>
              <a:prstGeom prst="ellipse">
                <a:avLst/>
              </a:prstGeom>
              <a:solidFill>
                <a:srgbClr val="FFCC00">
                  <a:alpha val="50195"/>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0" name="Oval 79"/>
              <p:cNvSpPr>
                <a:spLocks noChangeAspect="1" noChangeArrowheads="1"/>
              </p:cNvSpPr>
              <p:nvPr/>
            </p:nvSpPr>
            <p:spPr bwMode="auto">
              <a:xfrm>
                <a:off x="2377" y="1923"/>
                <a:ext cx="1368" cy="1366"/>
              </a:xfrm>
              <a:prstGeom prst="ellipse">
                <a:avLst/>
              </a:prstGeom>
              <a:solidFill>
                <a:srgbClr val="FFCC00">
                  <a:alpha val="30196"/>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1" name="Oval 80"/>
              <p:cNvSpPr>
                <a:spLocks noChangeAspect="1" noChangeArrowheads="1"/>
              </p:cNvSpPr>
              <p:nvPr/>
            </p:nvSpPr>
            <p:spPr bwMode="auto">
              <a:xfrm>
                <a:off x="2508" y="2054"/>
                <a:ext cx="1105" cy="1104"/>
              </a:xfrm>
              <a:prstGeom prst="ellipse">
                <a:avLst/>
              </a:prstGeom>
              <a:solidFill>
                <a:srgbClr val="FFCC00">
                  <a:alpha val="39999"/>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82" name="Oval 81"/>
              <p:cNvSpPr>
                <a:spLocks noChangeAspect="1" noChangeArrowheads="1"/>
              </p:cNvSpPr>
              <p:nvPr/>
            </p:nvSpPr>
            <p:spPr bwMode="auto">
              <a:xfrm>
                <a:off x="2640" y="2186"/>
                <a:ext cx="841" cy="840"/>
              </a:xfrm>
              <a:prstGeom prst="ellipse">
                <a:avLst/>
              </a:prstGeom>
              <a:solidFill>
                <a:srgbClr val="FFCC00">
                  <a:alpha val="87057"/>
                </a:srgbClr>
              </a:solidFill>
              <a:ln w="19050" algn="ctr">
                <a:noFill/>
                <a:round/>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grpSp>
      <p:pic>
        <p:nvPicPr>
          <p:cNvPr id="83" name="Picture 82" descr="system-monitor"/>
          <p:cNvPicPr>
            <a:picLocks noChangeAspect="1" noChangeArrowheads="1"/>
          </p:cNvPicPr>
          <p:nvPr/>
        </p:nvPicPr>
        <p:blipFill>
          <a:blip r:embed="rId12" cstate="email"/>
          <a:srcRect/>
          <a:stretch>
            <a:fillRect/>
          </a:stretch>
        </p:blipFill>
        <p:spPr bwMode="auto">
          <a:xfrm>
            <a:off x="4235097" y="1659688"/>
            <a:ext cx="631346" cy="470922"/>
          </a:xfrm>
          <a:prstGeom prst="rect">
            <a:avLst/>
          </a:prstGeom>
          <a:noFill/>
          <a:ln w="9525">
            <a:noFill/>
            <a:miter lim="800000"/>
            <a:headEnd/>
            <a:tailEnd/>
          </a:ln>
        </p:spPr>
      </p:pic>
      <p:sp>
        <p:nvSpPr>
          <p:cNvPr id="84" name="Text Box 25"/>
          <p:cNvSpPr txBox="1">
            <a:spLocks noChangeArrowheads="1"/>
          </p:cNvSpPr>
          <p:nvPr/>
        </p:nvSpPr>
        <p:spPr bwMode="auto">
          <a:xfrm>
            <a:off x="3988315" y="2140707"/>
            <a:ext cx="992598" cy="571606"/>
          </a:xfrm>
          <a:prstGeom prst="rect">
            <a:avLst/>
          </a:prstGeom>
          <a:solidFill>
            <a:srgbClr val="FFFFFF">
              <a:alpha val="50195"/>
            </a:srgbClr>
          </a:solidFill>
          <a:ln w="9525">
            <a:noFill/>
            <a:miter lim="800000"/>
            <a:headEnd/>
            <a:tailEnd/>
          </a:ln>
        </p:spPr>
        <p:txBody>
          <a:bodyPr wrap="square" lIns="108878" tIns="54439" rIns="108878" bIns="54439">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0"/>
              </a:spcBef>
            </a:pPr>
            <a:r>
              <a:rPr lang="en-US" sz="1000" b="1" u="sng" dirty="0">
                <a:solidFill>
                  <a:srgbClr val="4D4D4D"/>
                </a:solidFill>
              </a:rPr>
              <a:t>Visual Enterprise Generator</a:t>
            </a:r>
          </a:p>
        </p:txBody>
      </p:sp>
      <p:grpSp>
        <p:nvGrpSpPr>
          <p:cNvPr id="4098" name="Group 4097"/>
          <p:cNvGrpSpPr/>
          <p:nvPr/>
        </p:nvGrpSpPr>
        <p:grpSpPr>
          <a:xfrm>
            <a:off x="5722541" y="2013917"/>
            <a:ext cx="871362" cy="643155"/>
            <a:chOff x="7205917" y="4833401"/>
            <a:chExt cx="1554656" cy="1530040"/>
          </a:xfrm>
        </p:grpSpPr>
        <p:sp>
          <p:nvSpPr>
            <p:cNvPr id="111" name="Folded Corner 110"/>
            <p:cNvSpPr/>
            <p:nvPr/>
          </p:nvSpPr>
          <p:spPr bwMode="gray">
            <a:xfrm>
              <a:off x="7678621" y="483340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2" name="Folded Corner 111"/>
            <p:cNvSpPr/>
            <p:nvPr/>
          </p:nvSpPr>
          <p:spPr bwMode="gray">
            <a:xfrm>
              <a:off x="7442269"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3" name="Folded Corner 112"/>
            <p:cNvSpPr/>
            <p:nvPr/>
          </p:nvSpPr>
          <p:spPr bwMode="gray">
            <a:xfrm>
              <a:off x="7205917" y="5671639"/>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4" name="Folded Corner 113"/>
            <p:cNvSpPr/>
            <p:nvPr/>
          </p:nvSpPr>
          <p:spPr bwMode="gray">
            <a:xfrm>
              <a:off x="72846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5" name="Folded Corner 114"/>
            <p:cNvSpPr/>
            <p:nvPr/>
          </p:nvSpPr>
          <p:spPr bwMode="gray">
            <a:xfrm>
              <a:off x="7894502"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6" name="Folded Corner 115"/>
            <p:cNvSpPr/>
            <p:nvPr/>
          </p:nvSpPr>
          <p:spPr bwMode="gray">
            <a:xfrm>
              <a:off x="8265675" y="5680792"/>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7" name="Folded Corner 116"/>
            <p:cNvSpPr/>
            <p:nvPr/>
          </p:nvSpPr>
          <p:spPr bwMode="gray">
            <a:xfrm>
              <a:off x="7567062" y="567163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8" name="Folded Corner 117"/>
            <p:cNvSpPr/>
            <p:nvPr/>
          </p:nvSpPr>
          <p:spPr bwMode="gray">
            <a:xfrm>
              <a:off x="7946189" y="569064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19" name="Folded Corner 118"/>
            <p:cNvSpPr/>
            <p:nvPr/>
          </p:nvSpPr>
          <p:spPr bwMode="gray">
            <a:xfrm>
              <a:off x="767862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20" name="Folded Corner 119"/>
            <p:cNvSpPr/>
            <p:nvPr/>
          </p:nvSpPr>
          <p:spPr bwMode="gray">
            <a:xfrm>
              <a:off x="814195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21" name="Folded Corner 120"/>
            <p:cNvSpPr/>
            <p:nvPr/>
          </p:nvSpPr>
          <p:spPr bwMode="gray">
            <a:xfrm>
              <a:off x="85131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22" name="Straight Connector 121"/>
            <p:cNvCxnSpPr>
              <a:stCxn id="111" idx="2"/>
              <a:endCxn id="112" idx="0"/>
            </p:cNvCxnSpPr>
            <p:nvPr/>
          </p:nvCxnSpPr>
          <p:spPr>
            <a:xfrm flipH="1">
              <a:off x="7565994" y="5096944"/>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15" idx="0"/>
              <a:endCxn id="111" idx="2"/>
            </p:cNvCxnSpPr>
            <p:nvPr/>
          </p:nvCxnSpPr>
          <p:spPr>
            <a:xfrm flipH="1" flipV="1">
              <a:off x="7802346" y="5096944"/>
              <a:ext cx="215881"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4" idx="0"/>
              <a:endCxn id="117" idx="2"/>
            </p:cNvCxnSpPr>
            <p:nvPr/>
          </p:nvCxnSpPr>
          <p:spPr>
            <a:xfrm flipV="1">
              <a:off x="7408349" y="5935181"/>
              <a:ext cx="28243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19" idx="0"/>
              <a:endCxn id="117" idx="2"/>
            </p:cNvCxnSpPr>
            <p:nvPr/>
          </p:nvCxnSpPr>
          <p:spPr>
            <a:xfrm flipH="1" flipV="1">
              <a:off x="7690787" y="5935181"/>
              <a:ext cx="11155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20" idx="0"/>
              <a:endCxn id="116" idx="2"/>
            </p:cNvCxnSpPr>
            <p:nvPr/>
          </p:nvCxnSpPr>
          <p:spPr>
            <a:xfrm flipV="1">
              <a:off x="8265675" y="5944335"/>
              <a:ext cx="123725"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21" idx="0"/>
              <a:endCxn id="116" idx="2"/>
            </p:cNvCxnSpPr>
            <p:nvPr/>
          </p:nvCxnSpPr>
          <p:spPr>
            <a:xfrm flipH="1" flipV="1">
              <a:off x="8389400" y="5944335"/>
              <a:ext cx="247449"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3" idx="0"/>
              <a:endCxn id="112" idx="2"/>
            </p:cNvCxnSpPr>
            <p:nvPr/>
          </p:nvCxnSpPr>
          <p:spPr>
            <a:xfrm flipV="1">
              <a:off x="7329642" y="5516063"/>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17" idx="0"/>
              <a:endCxn id="112" idx="2"/>
            </p:cNvCxnSpPr>
            <p:nvPr/>
          </p:nvCxnSpPr>
          <p:spPr>
            <a:xfrm flipH="1" flipV="1">
              <a:off x="7565994" y="5516063"/>
              <a:ext cx="124793" cy="1555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8" idx="0"/>
              <a:endCxn id="115" idx="2"/>
            </p:cNvCxnSpPr>
            <p:nvPr/>
          </p:nvCxnSpPr>
          <p:spPr>
            <a:xfrm flipH="1" flipV="1">
              <a:off x="8018227" y="5516063"/>
              <a:ext cx="51687" cy="174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6" idx="0"/>
              <a:endCxn id="115" idx="2"/>
            </p:cNvCxnSpPr>
            <p:nvPr/>
          </p:nvCxnSpPr>
          <p:spPr>
            <a:xfrm flipH="1" flipV="1">
              <a:off x="8018227" y="5516063"/>
              <a:ext cx="371173" cy="1647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4" name="Group 143"/>
          <p:cNvGrpSpPr/>
          <p:nvPr/>
        </p:nvGrpSpPr>
        <p:grpSpPr>
          <a:xfrm>
            <a:off x="6523208" y="1747582"/>
            <a:ext cx="871362" cy="643155"/>
            <a:chOff x="7205917" y="4833401"/>
            <a:chExt cx="1554656" cy="1530040"/>
          </a:xfrm>
        </p:grpSpPr>
        <p:sp>
          <p:nvSpPr>
            <p:cNvPr id="145" name="Folded Corner 144"/>
            <p:cNvSpPr/>
            <p:nvPr/>
          </p:nvSpPr>
          <p:spPr bwMode="gray">
            <a:xfrm>
              <a:off x="7678621" y="483340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6" name="Folded Corner 145"/>
            <p:cNvSpPr/>
            <p:nvPr/>
          </p:nvSpPr>
          <p:spPr bwMode="gray">
            <a:xfrm>
              <a:off x="7442269"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7" name="Folded Corner 146"/>
            <p:cNvSpPr/>
            <p:nvPr/>
          </p:nvSpPr>
          <p:spPr bwMode="gray">
            <a:xfrm>
              <a:off x="7205917" y="5671639"/>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8" name="Folded Corner 147"/>
            <p:cNvSpPr/>
            <p:nvPr/>
          </p:nvSpPr>
          <p:spPr bwMode="gray">
            <a:xfrm>
              <a:off x="72846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49" name="Folded Corner 148"/>
            <p:cNvSpPr/>
            <p:nvPr/>
          </p:nvSpPr>
          <p:spPr bwMode="gray">
            <a:xfrm>
              <a:off x="7894502"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0" name="Folded Corner 149"/>
            <p:cNvSpPr/>
            <p:nvPr/>
          </p:nvSpPr>
          <p:spPr bwMode="gray">
            <a:xfrm>
              <a:off x="8265675" y="5680792"/>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1" name="Folded Corner 150"/>
            <p:cNvSpPr/>
            <p:nvPr/>
          </p:nvSpPr>
          <p:spPr bwMode="gray">
            <a:xfrm>
              <a:off x="7567062" y="567163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2" name="Folded Corner 151"/>
            <p:cNvSpPr/>
            <p:nvPr/>
          </p:nvSpPr>
          <p:spPr bwMode="gray">
            <a:xfrm>
              <a:off x="7946189" y="569064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3" name="Folded Corner 152"/>
            <p:cNvSpPr/>
            <p:nvPr/>
          </p:nvSpPr>
          <p:spPr bwMode="gray">
            <a:xfrm>
              <a:off x="767862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4" name="Folded Corner 153"/>
            <p:cNvSpPr/>
            <p:nvPr/>
          </p:nvSpPr>
          <p:spPr bwMode="gray">
            <a:xfrm>
              <a:off x="814195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5" name="Folded Corner 154"/>
            <p:cNvSpPr/>
            <p:nvPr/>
          </p:nvSpPr>
          <p:spPr bwMode="gray">
            <a:xfrm>
              <a:off x="85131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56" name="Straight Connector 155"/>
            <p:cNvCxnSpPr>
              <a:stCxn id="145" idx="2"/>
              <a:endCxn id="146" idx="0"/>
            </p:cNvCxnSpPr>
            <p:nvPr/>
          </p:nvCxnSpPr>
          <p:spPr>
            <a:xfrm flipH="1">
              <a:off x="7565994" y="5096944"/>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49" idx="0"/>
              <a:endCxn id="145" idx="2"/>
            </p:cNvCxnSpPr>
            <p:nvPr/>
          </p:nvCxnSpPr>
          <p:spPr>
            <a:xfrm flipH="1" flipV="1">
              <a:off x="7802346" y="5096944"/>
              <a:ext cx="215881"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a:stCxn id="148" idx="0"/>
              <a:endCxn id="151" idx="2"/>
            </p:cNvCxnSpPr>
            <p:nvPr/>
          </p:nvCxnSpPr>
          <p:spPr>
            <a:xfrm flipV="1">
              <a:off x="7408349" y="5935181"/>
              <a:ext cx="28243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53" idx="0"/>
              <a:endCxn id="151" idx="2"/>
            </p:cNvCxnSpPr>
            <p:nvPr/>
          </p:nvCxnSpPr>
          <p:spPr>
            <a:xfrm flipH="1" flipV="1">
              <a:off x="7690787" y="5935181"/>
              <a:ext cx="11155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a:stCxn id="154" idx="0"/>
              <a:endCxn id="150" idx="2"/>
            </p:cNvCxnSpPr>
            <p:nvPr/>
          </p:nvCxnSpPr>
          <p:spPr>
            <a:xfrm flipV="1">
              <a:off x="8265675" y="5944335"/>
              <a:ext cx="123725"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55" idx="0"/>
              <a:endCxn id="150" idx="2"/>
            </p:cNvCxnSpPr>
            <p:nvPr/>
          </p:nvCxnSpPr>
          <p:spPr>
            <a:xfrm flipH="1" flipV="1">
              <a:off x="8389400" y="5944335"/>
              <a:ext cx="247449"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a:stCxn id="147" idx="0"/>
              <a:endCxn id="146" idx="2"/>
            </p:cNvCxnSpPr>
            <p:nvPr/>
          </p:nvCxnSpPr>
          <p:spPr>
            <a:xfrm flipV="1">
              <a:off x="7329642" y="5516063"/>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51" idx="0"/>
              <a:endCxn id="146" idx="2"/>
            </p:cNvCxnSpPr>
            <p:nvPr/>
          </p:nvCxnSpPr>
          <p:spPr>
            <a:xfrm flipH="1" flipV="1">
              <a:off x="7565994" y="5516063"/>
              <a:ext cx="124793" cy="1555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52" idx="0"/>
              <a:endCxn id="149" idx="2"/>
            </p:cNvCxnSpPr>
            <p:nvPr/>
          </p:nvCxnSpPr>
          <p:spPr>
            <a:xfrm flipH="1" flipV="1">
              <a:off x="8018227" y="5516063"/>
              <a:ext cx="51687" cy="174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50" idx="0"/>
              <a:endCxn id="149" idx="2"/>
            </p:cNvCxnSpPr>
            <p:nvPr/>
          </p:nvCxnSpPr>
          <p:spPr>
            <a:xfrm flipH="1" flipV="1">
              <a:off x="8018227" y="5516063"/>
              <a:ext cx="371173" cy="1647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p:cNvGrpSpPr/>
          <p:nvPr/>
        </p:nvGrpSpPr>
        <p:grpSpPr>
          <a:xfrm>
            <a:off x="5646833" y="1280977"/>
            <a:ext cx="871362" cy="643155"/>
            <a:chOff x="7205917" y="4833401"/>
            <a:chExt cx="1554656" cy="1530040"/>
          </a:xfrm>
        </p:grpSpPr>
        <p:sp>
          <p:nvSpPr>
            <p:cNvPr id="167" name="Folded Corner 166"/>
            <p:cNvSpPr/>
            <p:nvPr/>
          </p:nvSpPr>
          <p:spPr bwMode="gray">
            <a:xfrm>
              <a:off x="7678621" y="483340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8" name="Folded Corner 167"/>
            <p:cNvSpPr/>
            <p:nvPr/>
          </p:nvSpPr>
          <p:spPr bwMode="gray">
            <a:xfrm>
              <a:off x="7442269"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9" name="Folded Corner 168"/>
            <p:cNvSpPr/>
            <p:nvPr/>
          </p:nvSpPr>
          <p:spPr bwMode="gray">
            <a:xfrm>
              <a:off x="7205917" y="5671639"/>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0" name="Folded Corner 169"/>
            <p:cNvSpPr/>
            <p:nvPr/>
          </p:nvSpPr>
          <p:spPr bwMode="gray">
            <a:xfrm>
              <a:off x="72846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1" name="Folded Corner 170"/>
            <p:cNvSpPr/>
            <p:nvPr/>
          </p:nvSpPr>
          <p:spPr bwMode="gray">
            <a:xfrm>
              <a:off x="7894502" y="5252520"/>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2" name="Folded Corner 171"/>
            <p:cNvSpPr/>
            <p:nvPr/>
          </p:nvSpPr>
          <p:spPr bwMode="gray">
            <a:xfrm>
              <a:off x="8265675" y="5680792"/>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3" name="Folded Corner 172"/>
            <p:cNvSpPr/>
            <p:nvPr/>
          </p:nvSpPr>
          <p:spPr bwMode="gray">
            <a:xfrm>
              <a:off x="7567062" y="567163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4" name="Folded Corner 173"/>
            <p:cNvSpPr/>
            <p:nvPr/>
          </p:nvSpPr>
          <p:spPr bwMode="gray">
            <a:xfrm>
              <a:off x="7946189" y="5690641"/>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5" name="Folded Corner 174"/>
            <p:cNvSpPr/>
            <p:nvPr/>
          </p:nvSpPr>
          <p:spPr bwMode="gray">
            <a:xfrm>
              <a:off x="767862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6" name="Folded Corner 175"/>
            <p:cNvSpPr/>
            <p:nvPr/>
          </p:nvSpPr>
          <p:spPr bwMode="gray">
            <a:xfrm>
              <a:off x="8141950"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77" name="Folded Corner 176"/>
            <p:cNvSpPr/>
            <p:nvPr/>
          </p:nvSpPr>
          <p:spPr bwMode="gray">
            <a:xfrm>
              <a:off x="8513124" y="6099898"/>
              <a:ext cx="247449" cy="263543"/>
            </a:xfrm>
            <a:prstGeom prst="foldedCorner">
              <a:avLst>
                <a:gd name="adj" fmla="val 33740"/>
              </a:avLst>
            </a:prstGeom>
            <a:solidFill>
              <a:schemeClr val="accent1"/>
            </a:solidFill>
            <a:ln w="3175"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78" name="Straight Connector 177"/>
            <p:cNvCxnSpPr>
              <a:stCxn id="167" idx="2"/>
              <a:endCxn id="168" idx="0"/>
            </p:cNvCxnSpPr>
            <p:nvPr/>
          </p:nvCxnSpPr>
          <p:spPr>
            <a:xfrm flipH="1">
              <a:off x="7565994" y="5096944"/>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71" idx="0"/>
              <a:endCxn id="167" idx="2"/>
            </p:cNvCxnSpPr>
            <p:nvPr/>
          </p:nvCxnSpPr>
          <p:spPr>
            <a:xfrm flipH="1" flipV="1">
              <a:off x="7802346" y="5096944"/>
              <a:ext cx="215881"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0"/>
              <a:endCxn id="173" idx="2"/>
            </p:cNvCxnSpPr>
            <p:nvPr/>
          </p:nvCxnSpPr>
          <p:spPr>
            <a:xfrm flipV="1">
              <a:off x="7408349" y="5935181"/>
              <a:ext cx="28243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5" idx="0"/>
              <a:endCxn id="173" idx="2"/>
            </p:cNvCxnSpPr>
            <p:nvPr/>
          </p:nvCxnSpPr>
          <p:spPr>
            <a:xfrm flipH="1" flipV="1">
              <a:off x="7690787" y="5935181"/>
              <a:ext cx="111558" cy="16471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6" idx="0"/>
              <a:endCxn id="172" idx="2"/>
            </p:cNvCxnSpPr>
            <p:nvPr/>
          </p:nvCxnSpPr>
          <p:spPr>
            <a:xfrm flipV="1">
              <a:off x="8265675" y="5944335"/>
              <a:ext cx="123725"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7" idx="0"/>
              <a:endCxn id="172" idx="2"/>
            </p:cNvCxnSpPr>
            <p:nvPr/>
          </p:nvCxnSpPr>
          <p:spPr>
            <a:xfrm flipH="1" flipV="1">
              <a:off x="8389400" y="5944335"/>
              <a:ext cx="247449" cy="1555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69" idx="0"/>
              <a:endCxn id="168" idx="2"/>
            </p:cNvCxnSpPr>
            <p:nvPr/>
          </p:nvCxnSpPr>
          <p:spPr>
            <a:xfrm flipV="1">
              <a:off x="7329642" y="5516063"/>
              <a:ext cx="236352" cy="15557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3" idx="0"/>
              <a:endCxn id="168" idx="2"/>
            </p:cNvCxnSpPr>
            <p:nvPr/>
          </p:nvCxnSpPr>
          <p:spPr>
            <a:xfrm flipH="1" flipV="1">
              <a:off x="7565994" y="5516063"/>
              <a:ext cx="124793" cy="15557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74" idx="0"/>
              <a:endCxn id="171" idx="2"/>
            </p:cNvCxnSpPr>
            <p:nvPr/>
          </p:nvCxnSpPr>
          <p:spPr>
            <a:xfrm flipH="1" flipV="1">
              <a:off x="8018227" y="5516063"/>
              <a:ext cx="51687" cy="17457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72" idx="0"/>
              <a:endCxn id="171" idx="2"/>
            </p:cNvCxnSpPr>
            <p:nvPr/>
          </p:nvCxnSpPr>
          <p:spPr>
            <a:xfrm flipH="1" flipV="1">
              <a:off x="8018227" y="5516063"/>
              <a:ext cx="371173" cy="1647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39" name="TextBox 238"/>
          <p:cNvSpPr txBox="1"/>
          <p:nvPr/>
        </p:nvSpPr>
        <p:spPr>
          <a:xfrm>
            <a:off x="10729579" y="2158394"/>
            <a:ext cx="1186477" cy="894745"/>
          </a:xfrm>
          <a:prstGeom prst="rect">
            <a:avLst/>
          </a:prstGeom>
          <a:noFill/>
        </p:spPr>
        <p:txBody>
          <a:bodyPr wrap="square" lIns="108850" tIns="54426" rIns="108850" bIns="54426" rtlCol="0">
            <a:spAutoFit/>
          </a:bodyPr>
          <a:lstStyle/>
          <a:p>
            <a:r>
              <a:rPr lang="zh-CN" altLang="en-US" sz="1700" b="1" dirty="0">
                <a:solidFill>
                  <a:prstClr val="black">
                    <a:lumMod val="75000"/>
                    <a:lumOff val="25000"/>
                  </a:prstClr>
                </a:solidFill>
                <a:latin typeface="Calibri"/>
              </a:rPr>
              <a:t>注：</a:t>
            </a:r>
            <a:endParaRPr lang="en-US" altLang="zh-CN" sz="1700" b="1" dirty="0">
              <a:solidFill>
                <a:prstClr val="black">
                  <a:lumMod val="75000"/>
                  <a:lumOff val="25000"/>
                </a:prstClr>
              </a:solidFill>
              <a:latin typeface="Calibri"/>
            </a:endParaRPr>
          </a:p>
          <a:p>
            <a:r>
              <a:rPr lang="zh-CN" altLang="en-US" sz="1700" b="1" dirty="0">
                <a:solidFill>
                  <a:prstClr val="black">
                    <a:lumMod val="75000"/>
                    <a:lumOff val="25000"/>
                  </a:prstClr>
                </a:solidFill>
                <a:latin typeface="Calibri"/>
              </a:rPr>
              <a:t>无工艺路线</a:t>
            </a:r>
            <a:endParaRPr lang="en-US" sz="1700" b="1" dirty="0">
              <a:solidFill>
                <a:prstClr val="black">
                  <a:lumMod val="75000"/>
                  <a:lumOff val="25000"/>
                </a:prstClr>
              </a:solidFill>
              <a:latin typeface="Calibri"/>
            </a:endParaRPr>
          </a:p>
        </p:txBody>
      </p:sp>
      <p:sp>
        <p:nvSpPr>
          <p:cNvPr id="216" name="Rectangle 215"/>
          <p:cNvSpPr/>
          <p:nvPr/>
        </p:nvSpPr>
        <p:spPr bwMode="gray">
          <a:xfrm>
            <a:off x="1501997" y="2526830"/>
            <a:ext cx="1687423" cy="1896939"/>
          </a:xfrm>
          <a:prstGeom prst="rect">
            <a:avLst/>
          </a:prstGeom>
          <a:solidFill>
            <a:schemeClr val="accent4">
              <a:lumMod val="60000"/>
              <a:lumOff val="40000"/>
            </a:schemeClr>
          </a:solidFill>
          <a:ln w="6350" algn="ctr">
            <a:no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sz="1700" kern="0" dirty="0">
              <a:ea typeface="Arial Unicode MS" pitchFamily="34" charset="-128"/>
              <a:cs typeface="Arial Unicode MS" pitchFamily="34" charset="-128"/>
            </a:endParaRPr>
          </a:p>
        </p:txBody>
      </p:sp>
      <p:grpSp>
        <p:nvGrpSpPr>
          <p:cNvPr id="238" name="Group 237"/>
          <p:cNvGrpSpPr>
            <a:grpSpLocks/>
          </p:cNvGrpSpPr>
          <p:nvPr/>
        </p:nvGrpSpPr>
        <p:grpSpPr bwMode="auto">
          <a:xfrm>
            <a:off x="1501997" y="3481412"/>
            <a:ext cx="1687423" cy="860624"/>
            <a:chOff x="1604" y="884"/>
            <a:chExt cx="797" cy="542"/>
          </a:xfrm>
        </p:grpSpPr>
        <p:sp>
          <p:nvSpPr>
            <p:cNvPr id="246" name="Text Box 72"/>
            <p:cNvSpPr txBox="1">
              <a:spLocks noChangeArrowheads="1"/>
            </p:cNvSpPr>
            <p:nvPr/>
          </p:nvSpPr>
          <p:spPr bwMode="auto">
            <a:xfrm>
              <a:off x="1604" y="1252"/>
              <a:ext cx="797" cy="174"/>
            </a:xfrm>
            <a:prstGeom prst="rect">
              <a:avLst/>
            </a:prstGeom>
            <a:noFill/>
            <a:ln w="9525">
              <a:noFill/>
              <a:miter lim="800000"/>
              <a:headEnd/>
              <a:tailEnd/>
            </a:ln>
          </p:spPr>
          <p:txBody>
            <a:bodyPr>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1200" b="1" dirty="0">
                  <a:solidFill>
                    <a:srgbClr val="5F5F5F"/>
                  </a:solidFill>
                </a:rPr>
                <a:t>Product Metadata</a:t>
              </a:r>
            </a:p>
          </p:txBody>
        </p:sp>
        <p:grpSp>
          <p:nvGrpSpPr>
            <p:cNvPr id="247" name="Group 246"/>
            <p:cNvGrpSpPr>
              <a:grpSpLocks/>
            </p:cNvGrpSpPr>
            <p:nvPr/>
          </p:nvGrpSpPr>
          <p:grpSpPr bwMode="auto">
            <a:xfrm>
              <a:off x="1728" y="884"/>
              <a:ext cx="548" cy="371"/>
              <a:chOff x="357" y="1366"/>
              <a:chExt cx="709" cy="482"/>
            </a:xfrm>
          </p:grpSpPr>
          <p:sp>
            <p:nvSpPr>
              <p:cNvPr id="248" name="Rectangle 247"/>
              <p:cNvSpPr>
                <a:spLocks noChangeArrowheads="1"/>
              </p:cNvSpPr>
              <p:nvPr/>
            </p:nvSpPr>
            <p:spPr bwMode="auto">
              <a:xfrm>
                <a:off x="357" y="1366"/>
                <a:ext cx="709" cy="482"/>
              </a:xfrm>
              <a:prstGeom prst="rect">
                <a:avLst/>
              </a:prstGeom>
              <a:solidFill>
                <a:schemeClr val="bg2">
                  <a:alpha val="20000"/>
                </a:schemeClr>
              </a:solidFill>
              <a:ln w="19050" algn="ctr">
                <a:noFill/>
                <a:miter lim="800000"/>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49" name="Picture 248" descr="Product MetaData 1"/>
              <p:cNvPicPr>
                <a:picLocks noChangeAspect="1" noChangeArrowheads="1"/>
              </p:cNvPicPr>
              <p:nvPr/>
            </p:nvPicPr>
            <p:blipFill>
              <a:blip r:embed="rId13" cstate="email"/>
              <a:srcRect/>
              <a:stretch>
                <a:fillRect/>
              </a:stretch>
            </p:blipFill>
            <p:spPr bwMode="auto">
              <a:xfrm>
                <a:off x="417" y="1382"/>
                <a:ext cx="589" cy="450"/>
              </a:xfrm>
              <a:prstGeom prst="rect">
                <a:avLst/>
              </a:prstGeom>
              <a:noFill/>
              <a:ln w="9525">
                <a:noFill/>
                <a:miter lim="800000"/>
                <a:headEnd/>
                <a:tailEnd/>
              </a:ln>
            </p:spPr>
          </p:pic>
        </p:grpSp>
      </p:grpSp>
      <p:grpSp>
        <p:nvGrpSpPr>
          <p:cNvPr id="250" name="Group 249"/>
          <p:cNvGrpSpPr>
            <a:grpSpLocks/>
          </p:cNvGrpSpPr>
          <p:nvPr/>
        </p:nvGrpSpPr>
        <p:grpSpPr bwMode="auto">
          <a:xfrm>
            <a:off x="1765591" y="2620752"/>
            <a:ext cx="1160235" cy="851097"/>
            <a:chOff x="527" y="884"/>
            <a:chExt cx="548" cy="536"/>
          </a:xfrm>
        </p:grpSpPr>
        <p:sp>
          <p:nvSpPr>
            <p:cNvPr id="251" name="Text Box 82"/>
            <p:cNvSpPr txBox="1">
              <a:spLocks noChangeArrowheads="1"/>
            </p:cNvSpPr>
            <p:nvPr/>
          </p:nvSpPr>
          <p:spPr bwMode="auto">
            <a:xfrm>
              <a:off x="592" y="1246"/>
              <a:ext cx="421" cy="174"/>
            </a:xfrm>
            <a:prstGeom prst="rect">
              <a:avLst/>
            </a:prstGeom>
            <a:noFill/>
            <a:ln w="9525">
              <a:noFill/>
              <a:miter lim="800000"/>
              <a:headEnd/>
              <a:tailEnd/>
            </a:ln>
          </p:spPr>
          <p:txBody>
            <a:bodyPr wrap="none">
              <a:spAutoFit/>
            </a:bodyP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0"/>
                </a:spcBef>
              </a:pPr>
              <a:r>
                <a:rPr lang="en-US" sz="1200" b="1" dirty="0">
                  <a:solidFill>
                    <a:srgbClr val="5F5F5F"/>
                  </a:solidFill>
                </a:rPr>
                <a:t>CAD Data</a:t>
              </a:r>
            </a:p>
          </p:txBody>
        </p:sp>
        <p:grpSp>
          <p:nvGrpSpPr>
            <p:cNvPr id="252" name="Group 251"/>
            <p:cNvGrpSpPr>
              <a:grpSpLocks/>
            </p:cNvGrpSpPr>
            <p:nvPr/>
          </p:nvGrpSpPr>
          <p:grpSpPr bwMode="auto">
            <a:xfrm>
              <a:off x="527" y="884"/>
              <a:ext cx="548" cy="372"/>
              <a:chOff x="385" y="771"/>
              <a:chExt cx="709" cy="482"/>
            </a:xfrm>
          </p:grpSpPr>
          <p:sp>
            <p:nvSpPr>
              <p:cNvPr id="253" name="Rectangle 252"/>
              <p:cNvSpPr>
                <a:spLocks noChangeArrowheads="1"/>
              </p:cNvSpPr>
              <p:nvPr/>
            </p:nvSpPr>
            <p:spPr bwMode="auto">
              <a:xfrm>
                <a:off x="385" y="771"/>
                <a:ext cx="709" cy="482"/>
              </a:xfrm>
              <a:prstGeom prst="rect">
                <a:avLst/>
              </a:prstGeom>
              <a:solidFill>
                <a:schemeClr val="bg2">
                  <a:alpha val="20000"/>
                </a:schemeClr>
              </a:solidFill>
              <a:ln w="19050" algn="ctr">
                <a:noFill/>
                <a:miter lim="800000"/>
                <a:headEnd/>
                <a:tailEnd/>
              </a:ln>
            </p:spPr>
            <p:txBody>
              <a:bodyPr wrap="none" anchor="ctr"/>
              <a:lstStyle>
                <a:defPPr>
                  <a:defRPr lang="de-DE"/>
                </a:defPPr>
                <a:lvl1pPr marL="0" algn="l" defTabSz="914400" rtl="0" eaLnBrk="1" latinLnBrk="0" hangingPunct="1">
                  <a:defRPr lang="de-DE" sz="1800" kern="1200">
                    <a:solidFill>
                      <a:schemeClr val="tx1"/>
                    </a:solidFill>
                    <a:latin typeface="Arial"/>
                    <a:ea typeface="+mn-ea"/>
                    <a:cs typeface="+mn-cs"/>
                  </a:defRPr>
                </a:lvl1pPr>
                <a:lvl2pPr marL="457200" algn="l" defTabSz="914400"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400" algn="l" defTabSz="914400"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600" algn="l" defTabSz="914400"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800" algn="l" defTabSz="914400"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pic>
            <p:nvPicPr>
              <p:cNvPr id="254" name="Picture 253" descr="CAD Data1"/>
              <p:cNvPicPr>
                <a:picLocks noChangeAspect="1" noChangeArrowheads="1"/>
              </p:cNvPicPr>
              <p:nvPr/>
            </p:nvPicPr>
            <p:blipFill>
              <a:blip r:embed="rId14" cstate="email"/>
              <a:srcRect/>
              <a:stretch>
                <a:fillRect/>
              </a:stretch>
            </p:blipFill>
            <p:spPr bwMode="auto">
              <a:xfrm>
                <a:off x="443" y="786"/>
                <a:ext cx="592" cy="453"/>
              </a:xfrm>
              <a:prstGeom prst="rect">
                <a:avLst/>
              </a:prstGeom>
              <a:noFill/>
              <a:ln w="9525">
                <a:noFill/>
                <a:miter lim="800000"/>
                <a:headEnd/>
                <a:tailEnd/>
              </a:ln>
            </p:spPr>
          </p:pic>
        </p:grpSp>
      </p:grpSp>
      <p:sp>
        <p:nvSpPr>
          <p:cNvPr id="255" name="TextBox 254"/>
          <p:cNvSpPr txBox="1"/>
          <p:nvPr/>
        </p:nvSpPr>
        <p:spPr>
          <a:xfrm rot="16200000">
            <a:off x="1043558" y="3062708"/>
            <a:ext cx="1276262" cy="325385"/>
          </a:xfrm>
          <a:prstGeom prst="rect">
            <a:avLst/>
          </a:prstGeom>
          <a:noFill/>
        </p:spPr>
        <p:txBody>
          <a:bodyPr wrap="none" lIns="108878" tIns="54439" rIns="108878" bIns="54439" rtlCol="0">
            <a:spAutoFit/>
          </a:bodyPr>
          <a:lstStyle/>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PDM-System</a:t>
            </a:r>
          </a:p>
        </p:txBody>
      </p:sp>
      <p:sp>
        <p:nvSpPr>
          <p:cNvPr id="217" name="TextBox 216"/>
          <p:cNvSpPr txBox="1"/>
          <p:nvPr/>
        </p:nvSpPr>
        <p:spPr>
          <a:xfrm>
            <a:off x="6309817" y="1241962"/>
            <a:ext cx="1398125" cy="633135"/>
          </a:xfrm>
          <a:prstGeom prst="rect">
            <a:avLst/>
          </a:prstGeom>
          <a:noFill/>
        </p:spPr>
        <p:txBody>
          <a:bodyPr wrap="square" lIns="108850" tIns="54426" rIns="108850" bIns="54426" rtlCol="0">
            <a:spAutoFit/>
          </a:bodyPr>
          <a:lstStyle/>
          <a:p>
            <a:r>
              <a:rPr lang="zh-CN" altLang="en-US" sz="1700" dirty="0">
                <a:solidFill>
                  <a:prstClr val="black">
                    <a:lumMod val="75000"/>
                    <a:lumOff val="25000"/>
                  </a:prstClr>
                </a:solidFill>
                <a:latin typeface="Calibri"/>
              </a:rPr>
              <a:t>设计图档结构 </a:t>
            </a:r>
            <a:r>
              <a:rPr lang="en-US" altLang="zh-CN" sz="1700" dirty="0" err="1">
                <a:solidFill>
                  <a:prstClr val="black">
                    <a:lumMod val="75000"/>
                    <a:lumOff val="25000"/>
                  </a:prstClr>
                </a:solidFill>
                <a:latin typeface="Calibri"/>
              </a:rPr>
              <a:t>DBoM</a:t>
            </a:r>
            <a:endParaRPr lang="en-US" sz="1700" dirty="0">
              <a:solidFill>
                <a:prstClr val="black">
                  <a:lumMod val="75000"/>
                  <a:lumOff val="25000"/>
                </a:prstClr>
              </a:solidFill>
              <a:latin typeface="Calibri"/>
            </a:endParaRPr>
          </a:p>
        </p:txBody>
      </p:sp>
      <p:sp>
        <p:nvSpPr>
          <p:cNvPr id="7" name="TextBox 6"/>
          <p:cNvSpPr txBox="1"/>
          <p:nvPr/>
        </p:nvSpPr>
        <p:spPr>
          <a:xfrm>
            <a:off x="8646576" y="3244586"/>
            <a:ext cx="2110499" cy="80791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altLang="zh-CN" kern="0" dirty="0" err="1" smtClean="0">
                <a:ea typeface="Arial Unicode MS" pitchFamily="34" charset="-128"/>
                <a:cs typeface="Arial Unicode MS" pitchFamily="34" charset="-128"/>
              </a:rPr>
              <a:t>Hybris</a:t>
            </a:r>
            <a:r>
              <a:rPr lang="zh-CN" altLang="en-US" kern="0" dirty="0" smtClean="0">
                <a:ea typeface="Arial Unicode MS" pitchFamily="34" charset="-128"/>
                <a:cs typeface="Arial Unicode MS" pitchFamily="34" charset="-128"/>
              </a:rPr>
              <a:t>平台</a:t>
            </a:r>
            <a:endParaRPr lang="en-US" altLang="zh-CN" kern="0" dirty="0" smtClean="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kern="0" dirty="0" smtClean="0">
                <a:ea typeface="Arial Unicode MS" pitchFamily="34" charset="-128"/>
                <a:cs typeface="Arial Unicode MS" pitchFamily="34" charset="-128"/>
              </a:rPr>
              <a:t>配件销售</a:t>
            </a:r>
            <a:endParaRPr lang="en-US" kern="0" dirty="0" err="1">
              <a:ea typeface="Arial Unicode MS" pitchFamily="34" charset="-128"/>
              <a:cs typeface="Arial Unicode MS" pitchFamily="34" charset="-128"/>
            </a:endParaRPr>
          </a:p>
        </p:txBody>
      </p:sp>
      <p:sp>
        <p:nvSpPr>
          <p:cNvPr id="188" name="Oval 187"/>
          <p:cNvSpPr/>
          <p:nvPr/>
        </p:nvSpPr>
        <p:spPr bwMode="gray">
          <a:xfrm>
            <a:off x="9474793" y="1911867"/>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89" name="Oval 188"/>
          <p:cNvSpPr/>
          <p:nvPr/>
        </p:nvSpPr>
        <p:spPr bwMode="gray">
          <a:xfrm>
            <a:off x="9330545" y="2097619"/>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0" name="Oval 189"/>
          <p:cNvSpPr/>
          <p:nvPr/>
        </p:nvSpPr>
        <p:spPr bwMode="gray">
          <a:xfrm>
            <a:off x="9624680" y="2097619"/>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1" name="Oval 190"/>
          <p:cNvSpPr/>
          <p:nvPr/>
        </p:nvSpPr>
        <p:spPr bwMode="gray">
          <a:xfrm>
            <a:off x="9161740" y="2310427"/>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2" name="Oval 191"/>
          <p:cNvSpPr/>
          <p:nvPr/>
        </p:nvSpPr>
        <p:spPr bwMode="gray">
          <a:xfrm>
            <a:off x="9412562" y="2310427"/>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3" name="Oval 192"/>
          <p:cNvSpPr/>
          <p:nvPr/>
        </p:nvSpPr>
        <p:spPr bwMode="gray">
          <a:xfrm>
            <a:off x="9663385" y="2310427"/>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4" name="Oval 193"/>
          <p:cNvSpPr/>
          <p:nvPr/>
        </p:nvSpPr>
        <p:spPr bwMode="gray">
          <a:xfrm>
            <a:off x="9914208" y="2310427"/>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5" name="Oval 194"/>
          <p:cNvSpPr/>
          <p:nvPr/>
        </p:nvSpPr>
        <p:spPr bwMode="gray">
          <a:xfrm>
            <a:off x="9316031" y="2535414"/>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6" name="Oval 195"/>
          <p:cNvSpPr/>
          <p:nvPr/>
        </p:nvSpPr>
        <p:spPr bwMode="gray">
          <a:xfrm>
            <a:off x="9566853" y="2535414"/>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7" name="Oval 196"/>
          <p:cNvSpPr/>
          <p:nvPr/>
        </p:nvSpPr>
        <p:spPr bwMode="gray">
          <a:xfrm>
            <a:off x="9817676" y="2535414"/>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98" name="Oval 197"/>
          <p:cNvSpPr/>
          <p:nvPr/>
        </p:nvSpPr>
        <p:spPr bwMode="gray">
          <a:xfrm>
            <a:off x="10068499" y="2535414"/>
            <a:ext cx="154291" cy="115715"/>
          </a:xfrm>
          <a:prstGeom prst="ellipse">
            <a:avLst/>
          </a:prstGeom>
          <a:solidFill>
            <a:schemeClr val="accent4">
              <a:lumMod val="75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99" name="Straight Connector 198"/>
          <p:cNvCxnSpPr>
            <a:stCxn id="188" idx="4"/>
            <a:endCxn id="190" idx="0"/>
          </p:cNvCxnSpPr>
          <p:nvPr/>
        </p:nvCxnSpPr>
        <p:spPr>
          <a:xfrm>
            <a:off x="9551940" y="2027583"/>
            <a:ext cx="149888" cy="700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9" idx="0"/>
            <a:endCxn id="188" idx="4"/>
          </p:cNvCxnSpPr>
          <p:nvPr/>
        </p:nvCxnSpPr>
        <p:spPr>
          <a:xfrm flipV="1">
            <a:off x="9407691" y="2027583"/>
            <a:ext cx="144248" cy="7003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91" idx="0"/>
            <a:endCxn id="189" idx="4"/>
          </p:cNvCxnSpPr>
          <p:nvPr/>
        </p:nvCxnSpPr>
        <p:spPr>
          <a:xfrm flipV="1">
            <a:off x="9238886" y="2213335"/>
            <a:ext cx="168805" cy="9709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92" idx="0"/>
            <a:endCxn id="189" idx="4"/>
          </p:cNvCxnSpPr>
          <p:nvPr/>
        </p:nvCxnSpPr>
        <p:spPr>
          <a:xfrm flipH="1" flipV="1">
            <a:off x="9407691" y="2213335"/>
            <a:ext cx="82017" cy="9709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90" idx="4"/>
            <a:endCxn id="193" idx="0"/>
          </p:cNvCxnSpPr>
          <p:nvPr/>
        </p:nvCxnSpPr>
        <p:spPr>
          <a:xfrm>
            <a:off x="9701828" y="2213335"/>
            <a:ext cx="38705" cy="9709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4" idx="0"/>
            <a:endCxn id="190" idx="4"/>
          </p:cNvCxnSpPr>
          <p:nvPr/>
        </p:nvCxnSpPr>
        <p:spPr>
          <a:xfrm flipH="1" flipV="1">
            <a:off x="9701828" y="2213335"/>
            <a:ext cx="289527" cy="9709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95" idx="0"/>
            <a:endCxn id="192" idx="4"/>
          </p:cNvCxnSpPr>
          <p:nvPr/>
        </p:nvCxnSpPr>
        <p:spPr>
          <a:xfrm flipV="1">
            <a:off x="9393176" y="2426142"/>
            <a:ext cx="96532" cy="1092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96" idx="0"/>
            <a:endCxn id="192" idx="5"/>
          </p:cNvCxnSpPr>
          <p:nvPr/>
        </p:nvCxnSpPr>
        <p:spPr>
          <a:xfrm flipH="1" flipV="1">
            <a:off x="9544258" y="2409196"/>
            <a:ext cx="99741" cy="126218"/>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97" idx="0"/>
            <a:endCxn id="194" idx="4"/>
          </p:cNvCxnSpPr>
          <p:nvPr/>
        </p:nvCxnSpPr>
        <p:spPr>
          <a:xfrm flipV="1">
            <a:off x="9894821" y="2426142"/>
            <a:ext cx="96532" cy="1092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98" idx="0"/>
            <a:endCxn id="194" idx="4"/>
          </p:cNvCxnSpPr>
          <p:nvPr/>
        </p:nvCxnSpPr>
        <p:spPr>
          <a:xfrm flipH="1" flipV="1">
            <a:off x="9991354" y="2426142"/>
            <a:ext cx="154291" cy="10927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20" name="Left Arrow 219"/>
          <p:cNvSpPr/>
          <p:nvPr/>
        </p:nvSpPr>
        <p:spPr bwMode="gray">
          <a:xfrm rot="13311119">
            <a:off x="7978777" y="2187329"/>
            <a:ext cx="1035775" cy="627934"/>
          </a:xfrm>
          <a:prstGeom prst="leftArrow">
            <a:avLst/>
          </a:prstGeom>
          <a:solidFill>
            <a:schemeClr val="accent2">
              <a:lumMod val="40000"/>
              <a:lumOff val="60000"/>
            </a:schemeClr>
          </a:solidFill>
          <a:ln w="6350" algn="ctr">
            <a:solidFill>
              <a:schemeClr val="tx1"/>
            </a:solidFill>
            <a:miter lim="800000"/>
            <a:headEnd/>
            <a:tailEnd/>
          </a:ln>
        </p:spPr>
        <p:txBody>
          <a:bodyPr lIns="107163" tIns="85730" rIns="107163" bIns="8573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977390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9" name="Title 90"/>
          <p:cNvSpPr>
            <a:spLocks noGrp="1"/>
          </p:cNvSpPr>
          <p:nvPr>
            <p:ph type="title"/>
          </p:nvPr>
        </p:nvSpPr>
        <p:spPr/>
        <p:txBody>
          <a:bodyPr>
            <a:normAutofit/>
          </a:bodyPr>
          <a:lstStyle/>
          <a:p>
            <a:r>
              <a:rPr lang="en-US" altLang="zh-CN" dirty="0" smtClean="0">
                <a:latin typeface="微软雅黑" panose="020B0503020204020204" pitchFamily="34" charset="-122"/>
                <a:ea typeface="微软雅黑" panose="020B0503020204020204" pitchFamily="34" charset="-122"/>
              </a:rPr>
              <a:t>2D</a:t>
            </a:r>
            <a:r>
              <a:rPr lang="zh-CN" altLang="en-US" dirty="0" smtClean="0">
                <a:latin typeface="微软雅黑" panose="020B0503020204020204" pitchFamily="34" charset="-122"/>
                <a:ea typeface="微软雅黑" panose="020B0503020204020204" pitchFamily="34" charset="-122"/>
              </a:rPr>
              <a:t>热点爆炸图的实现场景</a:t>
            </a:r>
            <a:r>
              <a:rPr lang="en-US" altLang="zh-CN" dirty="0" smtClean="0">
                <a:latin typeface="微软雅黑" panose="020B0503020204020204" pitchFamily="34" charset="-122"/>
                <a:ea typeface="微软雅黑" panose="020B0503020204020204" pitchFamily="34" charset="-122"/>
              </a:rPr>
              <a:t>: www.bobcat.com</a:t>
            </a:r>
            <a:endParaRPr lang="en-US" dirty="0"/>
          </a:p>
        </p:txBody>
      </p:sp>
      <p:pic>
        <p:nvPicPr>
          <p:cNvPr id="209" name="Picture 208"/>
          <p:cNvPicPr>
            <a:picLocks noChangeAspect="1"/>
          </p:cNvPicPr>
          <p:nvPr/>
        </p:nvPicPr>
        <p:blipFill rotWithShape="1">
          <a:blip r:embed="rId3"/>
          <a:srcRect l="-1027" t="8448" r="45356" b="19582"/>
          <a:stretch/>
        </p:blipFill>
        <p:spPr>
          <a:xfrm>
            <a:off x="1052653" y="1254011"/>
            <a:ext cx="5999146" cy="5093350"/>
          </a:xfrm>
          <a:prstGeom prst="rect">
            <a:avLst/>
          </a:prstGeom>
          <a:ln>
            <a:noFill/>
          </a:ln>
          <a:effectLst>
            <a:outerShdw blurRad="292100" dist="139700" dir="2700000" algn="tl" rotWithShape="0">
              <a:srgbClr val="333333">
                <a:alpha val="65000"/>
              </a:srgbClr>
            </a:outerShdw>
          </a:effectLst>
        </p:spPr>
      </p:pic>
      <p:sp>
        <p:nvSpPr>
          <p:cNvPr id="210" name="Rectangle 209"/>
          <p:cNvSpPr/>
          <p:nvPr/>
        </p:nvSpPr>
        <p:spPr bwMode="gray">
          <a:xfrm>
            <a:off x="1468879" y="3319681"/>
            <a:ext cx="2346960" cy="741680"/>
          </a:xfrm>
          <a:prstGeom prst="rect">
            <a:avLst/>
          </a:prstGeom>
          <a:noFill/>
          <a:ln w="254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211" name="Picture 210"/>
          <p:cNvPicPr>
            <a:picLocks noChangeAspect="1"/>
          </p:cNvPicPr>
          <p:nvPr/>
        </p:nvPicPr>
        <p:blipFill rotWithShape="1">
          <a:blip r:embed="rId3"/>
          <a:srcRect l="70259" t="42443" r="3977" b="12055"/>
          <a:stretch/>
        </p:blipFill>
        <p:spPr>
          <a:xfrm>
            <a:off x="7714481" y="1576806"/>
            <a:ext cx="3834879" cy="4447759"/>
          </a:xfrm>
          <a:prstGeom prst="rect">
            <a:avLst/>
          </a:prstGeom>
          <a:ln>
            <a:noFill/>
          </a:ln>
          <a:effectLst>
            <a:outerShdw blurRad="292100" dist="139700" dir="2700000" algn="tl" rotWithShape="0">
              <a:srgbClr val="333333">
                <a:alpha val="65000"/>
              </a:srgbClr>
            </a:outerShdw>
          </a:effectLst>
        </p:spPr>
      </p:pic>
      <p:sp>
        <p:nvSpPr>
          <p:cNvPr id="212" name="Oval 211"/>
          <p:cNvSpPr/>
          <p:nvPr/>
        </p:nvSpPr>
        <p:spPr bwMode="gray">
          <a:xfrm>
            <a:off x="9401302" y="4132481"/>
            <a:ext cx="230619" cy="314960"/>
          </a:xfrm>
          <a:prstGeom prst="ellipse">
            <a:avLst/>
          </a:prstGeom>
          <a:noFill/>
          <a:ln w="12700" algn="ctr">
            <a:solidFill>
              <a:schemeClr val="accent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636246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r>
              <a:rPr lang="zh-CN" altLang="en-US" sz="2800" dirty="0" smtClean="0">
                <a:solidFill>
                  <a:schemeClr val="tx1"/>
                </a:solidFill>
                <a:latin typeface="微软雅黑" panose="020B0503020204020204" pitchFamily="34" charset="-122"/>
                <a:ea typeface="微软雅黑" panose="020B0503020204020204" pitchFamily="34" charset="-122"/>
              </a:rPr>
              <a:t>合力售后配件电商平台与</a:t>
            </a:r>
            <a:r>
              <a:rPr lang="en-US" altLang="zh-CN" sz="2800" dirty="0" smtClean="0">
                <a:solidFill>
                  <a:schemeClr val="tx1"/>
                </a:solidFill>
                <a:latin typeface="微软雅黑" panose="020B0503020204020204" pitchFamily="34" charset="-122"/>
                <a:ea typeface="微软雅黑" panose="020B0503020204020204" pitchFamily="34" charset="-122"/>
              </a:rPr>
              <a:t>ERP</a:t>
            </a:r>
            <a:r>
              <a:rPr lang="zh-CN" altLang="en-US" sz="2800" dirty="0" smtClean="0">
                <a:solidFill>
                  <a:schemeClr val="tx1"/>
                </a:solidFill>
                <a:latin typeface="微软雅黑" panose="020B0503020204020204" pitchFamily="34" charset="-122"/>
                <a:ea typeface="微软雅黑" panose="020B0503020204020204" pitchFamily="34" charset="-122"/>
              </a:rPr>
              <a:t>集成点概览</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4" name="Content Placeholder 4"/>
          <p:cNvSpPr txBox="1">
            <a:spLocks/>
          </p:cNvSpPr>
          <p:nvPr/>
        </p:nvSpPr>
        <p:spPr>
          <a:xfrm>
            <a:off x="609759" y="1535071"/>
            <a:ext cx="5386202" cy="4788770"/>
          </a:xfrm>
          <a:prstGeom prst="rect">
            <a:avLst/>
          </a:prstGeom>
        </p:spPr>
        <p:txBody>
          <a:bodyPr vert="horz" lIns="108878" tIns="54439" rIns="108878" bIns="54439" rtlCol="0">
            <a:no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spcBef>
                <a:spcPts val="238"/>
              </a:spcBef>
              <a:defRPr/>
            </a:pPr>
            <a:r>
              <a:rPr lang="zh-CN" altLang="en-US" sz="1800" b="1" dirty="0">
                <a:solidFill>
                  <a:sysClr val="windowText" lastClr="000000"/>
                </a:solidFill>
              </a:rPr>
              <a:t>客户主数据</a:t>
            </a:r>
            <a:endParaRPr lang="en-US" sz="1800" b="1" dirty="0">
              <a:solidFill>
                <a:sysClr val="windowText" lastClr="000000"/>
              </a:solidFill>
            </a:endParaRPr>
          </a:p>
          <a:p>
            <a:pPr lvl="1">
              <a:spcBef>
                <a:spcPts val="238"/>
              </a:spcBef>
              <a:buClrTx/>
              <a:buSzTx/>
              <a:defRPr/>
            </a:pPr>
            <a:r>
              <a:rPr lang="zh-CN" altLang="en-US" sz="1600" b="1" dirty="0">
                <a:solidFill>
                  <a:sysClr val="windowText" lastClr="000000">
                    <a:lumMod val="65000"/>
                    <a:lumOff val="35000"/>
                  </a:sysClr>
                </a:solidFill>
              </a:rPr>
              <a:t>客户档案</a:t>
            </a:r>
            <a:endParaRPr lang="en-US" sz="1600" b="1" dirty="0">
              <a:solidFill>
                <a:sysClr val="windowText" lastClr="000000">
                  <a:lumMod val="65000"/>
                  <a:lumOff val="35000"/>
                </a:sysClr>
              </a:solidFill>
            </a:endParaRPr>
          </a:p>
          <a:p>
            <a:pPr lvl="1">
              <a:spcBef>
                <a:spcPts val="238"/>
              </a:spcBef>
              <a:buClrTx/>
              <a:buSzTx/>
              <a:defRPr/>
            </a:pPr>
            <a:r>
              <a:rPr lang="zh-CN" altLang="en-US" sz="1600" b="1" dirty="0">
                <a:solidFill>
                  <a:sysClr val="windowText" lastClr="000000">
                    <a:lumMod val="65000"/>
                    <a:lumOff val="35000"/>
                  </a:sysClr>
                </a:solidFill>
              </a:rPr>
              <a:t>销售层级模型</a:t>
            </a:r>
            <a:endParaRPr lang="en-US" sz="1600" b="1" dirty="0">
              <a:solidFill>
                <a:sysClr val="windowText" lastClr="000000">
                  <a:lumMod val="65000"/>
                  <a:lumOff val="35000"/>
                </a:sysClr>
              </a:solidFill>
            </a:endParaRPr>
          </a:p>
          <a:p>
            <a:pPr lvl="1">
              <a:spcBef>
                <a:spcPts val="238"/>
              </a:spcBef>
              <a:buClrTx/>
              <a:buSzTx/>
              <a:defRPr/>
            </a:pPr>
            <a:endParaRPr lang="en-US" sz="1000" b="1" dirty="0">
              <a:solidFill>
                <a:sysClr val="windowText" lastClr="000000">
                  <a:lumMod val="65000"/>
                  <a:lumOff val="35000"/>
                </a:sysClr>
              </a:solidFill>
            </a:endParaRPr>
          </a:p>
          <a:p>
            <a:pPr>
              <a:spcBef>
                <a:spcPts val="238"/>
              </a:spcBef>
              <a:defRPr/>
            </a:pPr>
            <a:r>
              <a:rPr lang="zh-CN" altLang="en-US" sz="1800" b="1" dirty="0">
                <a:solidFill>
                  <a:sysClr val="windowText" lastClr="000000"/>
                </a:solidFill>
              </a:rPr>
              <a:t>物料主数据</a:t>
            </a:r>
            <a:endParaRPr lang="en-US" sz="1800" b="1" dirty="0">
              <a:solidFill>
                <a:sysClr val="windowText" lastClr="000000"/>
              </a:solidFill>
            </a:endParaRPr>
          </a:p>
          <a:p>
            <a:pPr lvl="1">
              <a:spcBef>
                <a:spcPts val="238"/>
              </a:spcBef>
              <a:buClrTx/>
              <a:buSzTx/>
              <a:defRPr/>
            </a:pPr>
            <a:r>
              <a:rPr lang="en-US" sz="1600" b="1" dirty="0">
                <a:solidFill>
                  <a:sysClr val="windowText" lastClr="000000">
                    <a:lumMod val="65000"/>
                    <a:lumOff val="35000"/>
                  </a:sysClr>
                </a:solidFill>
              </a:rPr>
              <a:t>SAP MD</a:t>
            </a:r>
          </a:p>
          <a:p>
            <a:pPr lvl="1">
              <a:spcBef>
                <a:spcPts val="238"/>
              </a:spcBef>
              <a:buClrTx/>
              <a:buSzTx/>
              <a:defRPr/>
            </a:pPr>
            <a:r>
              <a:rPr lang="en-US" sz="1600" b="1" dirty="0">
                <a:solidFill>
                  <a:sysClr val="windowText" lastClr="000000">
                    <a:lumMod val="65000"/>
                    <a:lumOff val="35000"/>
                  </a:sysClr>
                </a:solidFill>
              </a:rPr>
              <a:t>Direct and Indirect Cross</a:t>
            </a:r>
          </a:p>
          <a:p>
            <a:pPr lvl="1">
              <a:spcBef>
                <a:spcPts val="238"/>
              </a:spcBef>
              <a:buClrTx/>
              <a:buSzTx/>
              <a:defRPr/>
            </a:pPr>
            <a:r>
              <a:rPr lang="en-US" sz="1600" b="1" dirty="0">
                <a:solidFill>
                  <a:sysClr val="windowText" lastClr="000000">
                    <a:lumMod val="65000"/>
                    <a:lumOff val="35000"/>
                  </a:sysClr>
                </a:solidFill>
              </a:rPr>
              <a:t>Multiple Sales Areas / Plants</a:t>
            </a:r>
          </a:p>
          <a:p>
            <a:pPr lvl="1">
              <a:spcBef>
                <a:spcPts val="238"/>
              </a:spcBef>
              <a:buClrTx/>
              <a:buSzTx/>
              <a:defRPr/>
            </a:pPr>
            <a:endParaRPr lang="en-US" sz="1000" b="1" dirty="0">
              <a:solidFill>
                <a:sysClr val="windowText" lastClr="000000">
                  <a:lumMod val="65000"/>
                  <a:lumOff val="35000"/>
                </a:sysClr>
              </a:solidFill>
            </a:endParaRPr>
          </a:p>
          <a:p>
            <a:pPr>
              <a:spcBef>
                <a:spcPts val="238"/>
              </a:spcBef>
              <a:defRPr/>
            </a:pPr>
            <a:r>
              <a:rPr lang="zh-CN" altLang="en-US" sz="1800" b="1" dirty="0">
                <a:solidFill>
                  <a:sysClr val="windowText" lastClr="000000"/>
                </a:solidFill>
              </a:rPr>
              <a:t>价格主数据</a:t>
            </a:r>
            <a:endParaRPr lang="en-US" sz="1800" b="1" dirty="0">
              <a:solidFill>
                <a:sysClr val="windowText" lastClr="000000"/>
              </a:solidFill>
            </a:endParaRPr>
          </a:p>
          <a:p>
            <a:pPr lvl="1">
              <a:spcBef>
                <a:spcPts val="238"/>
              </a:spcBef>
              <a:buClrTx/>
              <a:buSzTx/>
              <a:defRPr/>
            </a:pPr>
            <a:r>
              <a:rPr lang="en-US" sz="1600" b="1" dirty="0">
                <a:solidFill>
                  <a:sysClr val="windowText" lastClr="000000">
                    <a:lumMod val="65000"/>
                    <a:lumOff val="35000"/>
                  </a:sysClr>
                </a:solidFill>
              </a:rPr>
              <a:t>Replicate SAP Pricing</a:t>
            </a:r>
          </a:p>
          <a:p>
            <a:pPr lvl="1">
              <a:spcBef>
                <a:spcPts val="238"/>
              </a:spcBef>
              <a:buClrTx/>
              <a:buSzTx/>
              <a:defRPr/>
            </a:pPr>
            <a:endParaRPr lang="en-US" sz="1000" b="1" dirty="0">
              <a:solidFill>
                <a:sysClr val="windowText" lastClr="000000">
                  <a:lumMod val="65000"/>
                  <a:lumOff val="35000"/>
                </a:sysClr>
              </a:solidFill>
            </a:endParaRPr>
          </a:p>
          <a:p>
            <a:pPr>
              <a:spcBef>
                <a:spcPts val="238"/>
              </a:spcBef>
              <a:defRPr/>
            </a:pPr>
            <a:r>
              <a:rPr lang="en-US" sz="1800" b="1" dirty="0">
                <a:solidFill>
                  <a:sysClr val="windowText" lastClr="000000"/>
                </a:solidFill>
              </a:rPr>
              <a:t>Authorization and Authentication</a:t>
            </a:r>
            <a:r>
              <a:rPr lang="zh-CN" altLang="en-US" sz="1800" b="1" dirty="0">
                <a:solidFill>
                  <a:sysClr val="windowText" lastClr="000000"/>
                </a:solidFill>
              </a:rPr>
              <a:t>授权和认证</a:t>
            </a:r>
            <a:endParaRPr lang="en-US" sz="1800" b="1" dirty="0">
              <a:solidFill>
                <a:sysClr val="windowText" lastClr="000000"/>
              </a:solidFill>
            </a:endParaRPr>
          </a:p>
          <a:p>
            <a:pPr>
              <a:spcBef>
                <a:spcPts val="238"/>
              </a:spcBef>
              <a:defRPr/>
            </a:pPr>
            <a:endParaRPr lang="en-US" sz="1000" b="1" dirty="0">
              <a:solidFill>
                <a:sysClr val="windowText" lastClr="000000"/>
              </a:solidFill>
            </a:endParaRPr>
          </a:p>
          <a:p>
            <a:pPr>
              <a:spcBef>
                <a:spcPts val="238"/>
              </a:spcBef>
              <a:defRPr/>
            </a:pPr>
            <a:r>
              <a:rPr lang="zh-CN" altLang="en-US" sz="1800" b="1" dirty="0">
                <a:solidFill>
                  <a:sysClr val="windowText" lastClr="000000"/>
                </a:solidFill>
              </a:rPr>
              <a:t>订单创建</a:t>
            </a:r>
            <a:endParaRPr lang="en-US" sz="1800" b="1" dirty="0">
              <a:solidFill>
                <a:sysClr val="windowText" lastClr="000000"/>
              </a:solidFill>
            </a:endParaRPr>
          </a:p>
          <a:p>
            <a:pPr lvl="1">
              <a:spcBef>
                <a:spcPts val="238"/>
              </a:spcBef>
              <a:buClrTx/>
              <a:buSzTx/>
              <a:defRPr/>
            </a:pPr>
            <a:r>
              <a:rPr lang="en-US" sz="1600" b="1" dirty="0">
                <a:solidFill>
                  <a:sysClr val="windowText" lastClr="000000">
                    <a:lumMod val="65000"/>
                    <a:lumOff val="35000"/>
                  </a:sysClr>
                </a:solidFill>
              </a:rPr>
              <a:t>Create order from Excel</a:t>
            </a:r>
          </a:p>
          <a:p>
            <a:pPr lvl="1">
              <a:spcBef>
                <a:spcPts val="238"/>
              </a:spcBef>
              <a:buClrTx/>
              <a:buSzTx/>
              <a:defRPr/>
            </a:pPr>
            <a:r>
              <a:rPr lang="en-US" sz="1600" b="1" dirty="0">
                <a:solidFill>
                  <a:sysClr val="windowText" lastClr="000000">
                    <a:lumMod val="65000"/>
                    <a:lumOff val="35000"/>
                  </a:sysClr>
                </a:solidFill>
              </a:rPr>
              <a:t>Save shopping cart</a:t>
            </a:r>
          </a:p>
          <a:p>
            <a:pPr lvl="1">
              <a:spcBef>
                <a:spcPts val="238"/>
              </a:spcBef>
              <a:buClrTx/>
              <a:buSzTx/>
              <a:defRPr/>
            </a:pPr>
            <a:r>
              <a:rPr lang="en-US" sz="1600" b="1" dirty="0">
                <a:solidFill>
                  <a:sysClr val="windowText" lastClr="000000">
                    <a:lumMod val="65000"/>
                    <a:lumOff val="35000"/>
                  </a:sysClr>
                </a:solidFill>
              </a:rPr>
              <a:t>Check Price and Availability</a:t>
            </a:r>
          </a:p>
          <a:p>
            <a:pPr lvl="1">
              <a:spcBef>
                <a:spcPts val="238"/>
              </a:spcBef>
              <a:buClrTx/>
              <a:buSzTx/>
              <a:defRPr/>
            </a:pPr>
            <a:r>
              <a:rPr lang="en-US" sz="1600" b="1" dirty="0">
                <a:solidFill>
                  <a:sysClr val="windowText" lastClr="000000">
                    <a:lumMod val="65000"/>
                    <a:lumOff val="35000"/>
                  </a:sysClr>
                </a:solidFill>
              </a:rPr>
              <a:t>Advanced Shopping Cart</a:t>
            </a:r>
            <a:endParaRPr lang="en-US" sz="2400" b="1" dirty="0">
              <a:solidFill>
                <a:sysClr val="windowText" lastClr="000000"/>
              </a:solidFill>
            </a:endParaRPr>
          </a:p>
        </p:txBody>
      </p:sp>
      <p:sp>
        <p:nvSpPr>
          <p:cNvPr id="5" name="Content Placeholder 5"/>
          <p:cNvSpPr txBox="1">
            <a:spLocks/>
          </p:cNvSpPr>
          <p:nvPr/>
        </p:nvSpPr>
        <p:spPr>
          <a:xfrm>
            <a:off x="6199214" y="1535071"/>
            <a:ext cx="5386202" cy="4527011"/>
          </a:xfrm>
          <a:prstGeom prst="rect">
            <a:avLst/>
          </a:prstGeom>
        </p:spPr>
        <p:txBody>
          <a:bodyPr vert="horz" lIns="108878" tIns="54439" rIns="108878" bIns="54439" rtlCol="0">
            <a:noAutofit/>
          </a:bodyPr>
          <a:lstStyle>
            <a:lvl1pPr marL="342900" indent="-3429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a:spcBef>
                <a:spcPts val="238"/>
              </a:spcBef>
              <a:defRPr/>
            </a:pPr>
            <a:r>
              <a:rPr lang="zh-CN" altLang="en-US" sz="1800" b="1" dirty="0">
                <a:solidFill>
                  <a:sysClr val="windowText" lastClr="000000"/>
                </a:solidFill>
              </a:rPr>
              <a:t>促销和折扣</a:t>
            </a:r>
            <a:endParaRPr lang="en-US" sz="1800" b="1" dirty="0">
              <a:solidFill>
                <a:sysClr val="windowText" lastClr="000000"/>
              </a:solidFill>
            </a:endParaRPr>
          </a:p>
          <a:p>
            <a:pPr>
              <a:spcBef>
                <a:spcPts val="238"/>
              </a:spcBef>
              <a:defRPr/>
            </a:pPr>
            <a:endParaRPr lang="en-US" sz="1000" b="1" dirty="0">
              <a:solidFill>
                <a:sysClr val="windowText" lastClr="000000"/>
              </a:solidFill>
            </a:endParaRPr>
          </a:p>
          <a:p>
            <a:pPr>
              <a:spcBef>
                <a:spcPts val="238"/>
              </a:spcBef>
              <a:defRPr/>
            </a:pPr>
            <a:r>
              <a:rPr lang="zh-CN" altLang="en-US" sz="1800" b="1" dirty="0">
                <a:solidFill>
                  <a:sysClr val="windowText" lastClr="000000"/>
                </a:solidFill>
              </a:rPr>
              <a:t>订单管理</a:t>
            </a:r>
            <a:endParaRPr lang="en-US" sz="1800" b="1" dirty="0">
              <a:solidFill>
                <a:sysClr val="windowText" lastClr="000000"/>
              </a:solidFill>
            </a:endParaRPr>
          </a:p>
          <a:p>
            <a:pPr lvl="1">
              <a:spcBef>
                <a:spcPts val="238"/>
              </a:spcBef>
              <a:buClrTx/>
              <a:buSzTx/>
              <a:defRPr/>
            </a:pPr>
            <a:r>
              <a:rPr lang="en-US" sz="1600" b="1" dirty="0">
                <a:solidFill>
                  <a:sysClr val="windowText" lastClr="000000">
                    <a:lumMod val="65000"/>
                    <a:lumOff val="35000"/>
                  </a:sysClr>
                </a:solidFill>
              </a:rPr>
              <a:t>Integrate with SAP SD </a:t>
            </a:r>
            <a:endParaRPr lang="en-US" sz="1600" b="1" dirty="0">
              <a:solidFill>
                <a:srgbClr val="003283"/>
              </a:solidFill>
            </a:endParaRPr>
          </a:p>
          <a:p>
            <a:pPr lvl="1">
              <a:spcBef>
                <a:spcPts val="238"/>
              </a:spcBef>
              <a:buClrTx/>
              <a:buSzTx/>
              <a:defRPr/>
            </a:pPr>
            <a:r>
              <a:rPr lang="en-US" sz="1600" b="1" dirty="0">
                <a:solidFill>
                  <a:sysClr val="windowText" lastClr="000000">
                    <a:lumMod val="65000"/>
                    <a:lumOff val="35000"/>
                  </a:sysClr>
                </a:solidFill>
              </a:rPr>
              <a:t>Order</a:t>
            </a:r>
          </a:p>
          <a:p>
            <a:pPr lvl="1">
              <a:spcBef>
                <a:spcPts val="238"/>
              </a:spcBef>
              <a:buClrTx/>
              <a:buSzTx/>
              <a:defRPr/>
            </a:pPr>
            <a:r>
              <a:rPr lang="en-US" sz="1600" b="1" dirty="0">
                <a:solidFill>
                  <a:sysClr val="windowText" lastClr="000000">
                    <a:lumMod val="65000"/>
                    <a:lumOff val="35000"/>
                  </a:sysClr>
                </a:solidFill>
              </a:rPr>
              <a:t>Shipments</a:t>
            </a:r>
          </a:p>
          <a:p>
            <a:pPr lvl="1">
              <a:spcBef>
                <a:spcPts val="238"/>
              </a:spcBef>
              <a:buClrTx/>
              <a:buSzTx/>
              <a:defRPr/>
            </a:pPr>
            <a:r>
              <a:rPr lang="en-US" sz="1600" b="1" dirty="0">
                <a:solidFill>
                  <a:sysClr val="windowText" lastClr="000000">
                    <a:lumMod val="65000"/>
                    <a:lumOff val="35000"/>
                  </a:sysClr>
                </a:solidFill>
              </a:rPr>
              <a:t>Invoices</a:t>
            </a:r>
          </a:p>
          <a:p>
            <a:pPr lvl="1">
              <a:spcBef>
                <a:spcPts val="238"/>
              </a:spcBef>
              <a:buClrTx/>
              <a:buSzTx/>
              <a:defRPr/>
            </a:pPr>
            <a:endParaRPr lang="en-US" sz="1000" b="1" dirty="0">
              <a:solidFill>
                <a:sysClr val="windowText" lastClr="000000">
                  <a:lumMod val="65000"/>
                  <a:lumOff val="35000"/>
                </a:sysClr>
              </a:solidFill>
            </a:endParaRPr>
          </a:p>
          <a:p>
            <a:pPr>
              <a:spcBef>
                <a:spcPts val="238"/>
              </a:spcBef>
              <a:defRPr/>
            </a:pPr>
            <a:r>
              <a:rPr lang="zh-CN" altLang="en-US" sz="1800" b="1" dirty="0">
                <a:solidFill>
                  <a:sysClr val="windowText" lastClr="000000"/>
                </a:solidFill>
              </a:rPr>
              <a:t>退货申请</a:t>
            </a:r>
            <a:endParaRPr lang="en-US" sz="1800" b="1" dirty="0">
              <a:solidFill>
                <a:sysClr val="windowText" lastClr="000000"/>
              </a:solidFill>
            </a:endParaRPr>
          </a:p>
          <a:p>
            <a:pPr lvl="1">
              <a:spcBef>
                <a:spcPts val="238"/>
              </a:spcBef>
              <a:buClrTx/>
              <a:buSzTx/>
              <a:defRPr/>
            </a:pPr>
            <a:r>
              <a:rPr lang="en-US" sz="1600" b="1" dirty="0">
                <a:solidFill>
                  <a:sysClr val="windowText" lastClr="000000">
                    <a:lumMod val="65000"/>
                    <a:lumOff val="35000"/>
                  </a:sysClr>
                </a:solidFill>
              </a:rPr>
              <a:t>Regular, Surplus and Policy Returns</a:t>
            </a:r>
          </a:p>
          <a:p>
            <a:pPr lvl="1">
              <a:spcBef>
                <a:spcPts val="238"/>
              </a:spcBef>
              <a:buClrTx/>
              <a:buSzTx/>
              <a:defRPr/>
            </a:pPr>
            <a:r>
              <a:rPr lang="en-US" sz="1600" b="1" dirty="0">
                <a:solidFill>
                  <a:sysClr val="windowText" lastClr="000000">
                    <a:lumMod val="65000"/>
                    <a:lumOff val="35000"/>
                  </a:sysClr>
                </a:solidFill>
              </a:rPr>
              <a:t>Configurable return rules</a:t>
            </a:r>
          </a:p>
          <a:p>
            <a:pPr lvl="1">
              <a:spcBef>
                <a:spcPts val="238"/>
              </a:spcBef>
              <a:buClrTx/>
              <a:buSzTx/>
              <a:defRPr/>
            </a:pPr>
            <a:r>
              <a:rPr lang="en-US" sz="1600" b="1" dirty="0">
                <a:solidFill>
                  <a:sysClr val="windowText" lastClr="000000">
                    <a:lumMod val="65000"/>
                    <a:lumOff val="35000"/>
                  </a:sysClr>
                </a:solidFill>
              </a:rPr>
              <a:t>Complex Pricing Logic</a:t>
            </a:r>
          </a:p>
          <a:p>
            <a:pPr lvl="1">
              <a:spcBef>
                <a:spcPts val="238"/>
              </a:spcBef>
              <a:buClrTx/>
              <a:buSzTx/>
              <a:defRPr/>
            </a:pPr>
            <a:endParaRPr lang="en-US" sz="1000" b="1" dirty="0">
              <a:solidFill>
                <a:sysClr val="windowText" lastClr="000000">
                  <a:lumMod val="65000"/>
                  <a:lumOff val="35000"/>
                </a:sysClr>
              </a:solidFill>
            </a:endParaRPr>
          </a:p>
          <a:p>
            <a:pPr>
              <a:spcBef>
                <a:spcPts val="238"/>
              </a:spcBef>
              <a:defRPr/>
            </a:pPr>
            <a:r>
              <a:rPr lang="zh-CN" altLang="en-US" sz="1800" b="1" dirty="0">
                <a:solidFill>
                  <a:sysClr val="windowText" lastClr="000000"/>
                </a:solidFill>
              </a:rPr>
              <a:t>退货管理</a:t>
            </a:r>
            <a:endParaRPr lang="en-US" sz="1800" b="1" dirty="0">
              <a:solidFill>
                <a:sysClr val="windowText" lastClr="000000"/>
              </a:solidFill>
            </a:endParaRPr>
          </a:p>
          <a:p>
            <a:pPr lvl="1">
              <a:spcBef>
                <a:spcPts val="238"/>
              </a:spcBef>
              <a:buClrTx/>
              <a:buSzTx/>
              <a:defRPr/>
            </a:pPr>
            <a:r>
              <a:rPr lang="en-US" sz="1600" b="1" dirty="0">
                <a:solidFill>
                  <a:sysClr val="windowText" lastClr="000000">
                    <a:lumMod val="65000"/>
                    <a:lumOff val="35000"/>
                  </a:sysClr>
                </a:solidFill>
              </a:rPr>
              <a:t>Review returns</a:t>
            </a:r>
          </a:p>
          <a:p>
            <a:pPr lvl="1">
              <a:spcBef>
                <a:spcPts val="238"/>
              </a:spcBef>
              <a:buClrTx/>
              <a:buSzTx/>
              <a:defRPr/>
            </a:pPr>
            <a:r>
              <a:rPr lang="en-US" sz="1600" b="1" dirty="0">
                <a:solidFill>
                  <a:sysClr val="windowText" lastClr="000000">
                    <a:lumMod val="65000"/>
                    <a:lumOff val="35000"/>
                  </a:sysClr>
                </a:solidFill>
              </a:rPr>
              <a:t>Integrate with SAP SD </a:t>
            </a:r>
          </a:p>
          <a:p>
            <a:pPr lvl="2">
              <a:spcBef>
                <a:spcPts val="238"/>
              </a:spcBef>
              <a:buClrTx/>
              <a:buSzTx/>
              <a:defRPr/>
            </a:pPr>
            <a:r>
              <a:rPr lang="en-US" sz="1600" b="1" dirty="0">
                <a:solidFill>
                  <a:sysClr val="windowText" lastClr="000000">
                    <a:lumMod val="65000"/>
                    <a:lumOff val="35000"/>
                  </a:sysClr>
                </a:solidFill>
              </a:rPr>
              <a:t>Inquiries</a:t>
            </a:r>
          </a:p>
          <a:p>
            <a:pPr lvl="2">
              <a:spcBef>
                <a:spcPts val="238"/>
              </a:spcBef>
              <a:buClrTx/>
              <a:buSzTx/>
              <a:defRPr/>
            </a:pPr>
            <a:r>
              <a:rPr lang="en-US" sz="1600" b="1" dirty="0">
                <a:solidFill>
                  <a:sysClr val="windowText" lastClr="000000">
                    <a:lumMod val="65000"/>
                    <a:lumOff val="35000"/>
                  </a:sysClr>
                </a:solidFill>
              </a:rPr>
              <a:t>Return Order</a:t>
            </a:r>
          </a:p>
          <a:p>
            <a:pPr lvl="2">
              <a:spcBef>
                <a:spcPts val="238"/>
              </a:spcBef>
              <a:buClrTx/>
              <a:buSzTx/>
              <a:defRPr/>
            </a:pPr>
            <a:r>
              <a:rPr lang="en-US" sz="1600" b="1" dirty="0">
                <a:solidFill>
                  <a:sysClr val="windowText" lastClr="000000">
                    <a:lumMod val="65000"/>
                    <a:lumOff val="35000"/>
                  </a:sysClr>
                </a:solidFill>
              </a:rPr>
              <a:t>Credit/Debit Request</a:t>
            </a:r>
          </a:p>
          <a:p>
            <a:pPr>
              <a:defRPr/>
            </a:pPr>
            <a:endParaRPr lang="en-US" sz="1600" b="1" dirty="0">
              <a:solidFill>
                <a:sysClr val="windowText" lastClr="000000"/>
              </a:solidFill>
            </a:endParaRPr>
          </a:p>
        </p:txBody>
      </p:sp>
    </p:spTree>
    <p:extLst>
      <p:ext uri="{BB962C8B-B14F-4D97-AF65-F5344CB8AC3E}">
        <p14:creationId xmlns:p14="http://schemas.microsoft.com/office/powerpoint/2010/main" val="16321869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z="3200" dirty="0" smtClean="0">
                <a:latin typeface="微软雅黑" pitchFamily="34" charset="-122"/>
              </a:rPr>
              <a:t>案例：某跨国装备制造企业搭建售后配件电商平台的经验分享</a:t>
            </a:r>
            <a:endParaRPr lang="en-US" sz="3200" dirty="0">
              <a:latin typeface="微软雅黑" pitchFamily="34" charset="-122"/>
            </a:endParaRP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t="918" b="918"/>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5895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r>
              <a:rPr lang="zh-CN" altLang="en-US" sz="2800" dirty="0" smtClean="0">
                <a:solidFill>
                  <a:schemeClr val="tx1"/>
                </a:solidFill>
                <a:latin typeface="微软雅黑" panose="020B0503020204020204" pitchFamily="34" charset="-122"/>
                <a:ea typeface="微软雅黑" panose="020B0503020204020204" pitchFamily="34" charset="-122"/>
              </a:rPr>
              <a:t>业务模式介绍</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2" name="Rectangle 1"/>
          <p:cNvSpPr/>
          <p:nvPr/>
        </p:nvSpPr>
        <p:spPr>
          <a:xfrm>
            <a:off x="308759" y="1398795"/>
            <a:ext cx="6792685" cy="4616648"/>
          </a:xfrm>
          <a:prstGeom prst="rect">
            <a:avLst/>
          </a:prstGeom>
        </p:spPr>
        <p:txBody>
          <a:bodyPr wrap="square">
            <a:spAutoFit/>
          </a:bodyPr>
          <a:lstStyle/>
          <a:p>
            <a:r>
              <a:rPr lang="zh-CN" altLang="en-US" sz="1400" b="1" dirty="0">
                <a:ea typeface="微软雅黑"/>
                <a:cs typeface="SimSun"/>
              </a:rPr>
              <a:t>范围</a:t>
            </a:r>
            <a:r>
              <a:rPr lang="en-US" altLang="zh-CN" sz="1400" b="1" dirty="0" smtClean="0">
                <a:ea typeface="微软雅黑"/>
                <a:cs typeface="SimSun"/>
              </a:rPr>
              <a:t>：</a:t>
            </a:r>
          </a:p>
          <a:p>
            <a:endParaRPr lang="en-US" sz="1400" b="1" dirty="0">
              <a:ea typeface="微软雅黑"/>
              <a:cs typeface="SimSun" panose="02010600030101010101" pitchFamily="2" charset="-122"/>
            </a:endParaRPr>
          </a:p>
          <a:p>
            <a:pPr marL="171450" marR="0" lvl="0" indent="-171450">
              <a:spcBef>
                <a:spcPts val="0"/>
              </a:spcBef>
              <a:spcAft>
                <a:spcPts val="0"/>
              </a:spcAft>
              <a:buFont typeface="Arial" panose="020B0604020202020204" pitchFamily="34" charset="0"/>
              <a:buChar char="•"/>
            </a:pPr>
            <a:r>
              <a:rPr lang="zh-CN" altLang="en-US" sz="1400" dirty="0">
                <a:ea typeface="微软雅黑"/>
                <a:cs typeface="SimSun"/>
              </a:rPr>
              <a:t>目前，</a:t>
            </a:r>
            <a:r>
              <a:rPr lang="en-US" altLang="zh-CN" sz="1400" dirty="0" err="1">
                <a:ea typeface="微软雅黑"/>
                <a:cs typeface="SimSun"/>
              </a:rPr>
              <a:t>北美和欧洲地区</a:t>
            </a:r>
            <a:r>
              <a:rPr lang="zh-CN" altLang="en-US" sz="1400" dirty="0">
                <a:ea typeface="微软雅黑"/>
                <a:cs typeface="SimSun"/>
              </a:rPr>
              <a:t>部署了 </a:t>
            </a:r>
            <a:r>
              <a:rPr lang="en-US" altLang="zh-CN" sz="1400" dirty="0" err="1">
                <a:ea typeface="微软雅黑"/>
                <a:cs typeface="SimSun"/>
              </a:rPr>
              <a:t>hybris</a:t>
            </a:r>
            <a:r>
              <a:rPr lang="en-US" altLang="zh-CN" sz="1400" dirty="0">
                <a:ea typeface="微软雅黑"/>
                <a:cs typeface="SimSun"/>
              </a:rPr>
              <a:t> </a:t>
            </a:r>
            <a:r>
              <a:rPr lang="zh-CN" altLang="en-US" sz="1400" dirty="0">
                <a:ea typeface="微软雅黑"/>
                <a:cs typeface="SimSun"/>
              </a:rPr>
              <a:t>产品</a:t>
            </a:r>
            <a:r>
              <a:rPr lang="en-US" altLang="zh-CN" sz="1400" dirty="0">
                <a:ea typeface="微软雅黑"/>
                <a:cs typeface="SimSun"/>
              </a:rPr>
              <a:t>，</a:t>
            </a:r>
            <a:r>
              <a:rPr lang="zh-CN" altLang="en-US" sz="1400" dirty="0">
                <a:ea typeface="微软雅黑"/>
                <a:cs typeface="SimSun"/>
              </a:rPr>
              <a:t>以</a:t>
            </a:r>
            <a:r>
              <a:rPr lang="en-US" altLang="zh-CN" sz="1400" dirty="0" err="1">
                <a:ea typeface="微软雅黑"/>
                <a:cs typeface="SimSun"/>
              </a:rPr>
              <a:t>支持售后</a:t>
            </a:r>
            <a:r>
              <a:rPr lang="zh-CN" altLang="en-US" sz="1400" dirty="0">
                <a:ea typeface="微软雅黑"/>
                <a:cs typeface="SimSun"/>
              </a:rPr>
              <a:t>市场</a:t>
            </a:r>
            <a:r>
              <a:rPr lang="en-US" altLang="zh-CN" sz="1400" dirty="0" err="1">
                <a:ea typeface="微软雅黑"/>
                <a:cs typeface="SimSun"/>
              </a:rPr>
              <a:t>和备件业务</a:t>
            </a:r>
            <a:endParaRPr lang="en-US" sz="1400" dirty="0">
              <a:ea typeface="微软雅黑"/>
              <a:cs typeface="SimSun" panose="02010600030101010101" pitchFamily="2" charset="-122"/>
            </a:endParaRPr>
          </a:p>
          <a:p>
            <a:pPr marL="171450" marR="0" lvl="0" indent="-171450">
              <a:spcBef>
                <a:spcPts val="0"/>
              </a:spcBef>
              <a:spcAft>
                <a:spcPts val="0"/>
              </a:spcAft>
              <a:buFont typeface="Arial" panose="020B0604020202020204" pitchFamily="34" charset="0"/>
              <a:buChar char="•"/>
            </a:pPr>
            <a:r>
              <a:rPr lang="zh-CN" altLang="en-US" sz="1400" dirty="0">
                <a:ea typeface="微软雅黑"/>
                <a:cs typeface="SimSun"/>
              </a:rPr>
              <a:t>所有成</a:t>
            </a:r>
            <a:r>
              <a:rPr lang="en-US" altLang="zh-CN" sz="1400" dirty="0">
                <a:ea typeface="微软雅黑"/>
                <a:cs typeface="SimSun"/>
              </a:rPr>
              <a:t>套</a:t>
            </a:r>
            <a:r>
              <a:rPr lang="zh-CN" altLang="en-US" sz="1400" dirty="0">
                <a:ea typeface="微软雅黑"/>
                <a:cs typeface="SimSun"/>
              </a:rPr>
              <a:t>设备均</a:t>
            </a:r>
            <a:r>
              <a:rPr lang="en-US" altLang="zh-CN" sz="1400" dirty="0" err="1">
                <a:ea typeface="微软雅黑"/>
                <a:cs typeface="SimSun"/>
              </a:rPr>
              <a:t>由经销商通过自定义配置器在线订购</a:t>
            </a:r>
            <a:r>
              <a:rPr lang="zh-CN" altLang="en-US" sz="1400" dirty="0">
                <a:ea typeface="微软雅黑"/>
                <a:cs typeface="SimSun"/>
              </a:rPr>
              <a:t>，该领域目前尚未使用</a:t>
            </a:r>
            <a:r>
              <a:rPr lang="en-US" altLang="zh-CN" sz="1400" dirty="0">
                <a:ea typeface="微软雅黑"/>
                <a:cs typeface="SimSun"/>
              </a:rPr>
              <a:t> </a:t>
            </a:r>
            <a:r>
              <a:rPr lang="en-US" altLang="zh-CN" sz="1400" dirty="0" err="1">
                <a:ea typeface="微软雅黑"/>
                <a:cs typeface="SimSun"/>
              </a:rPr>
              <a:t>hybris</a:t>
            </a:r>
            <a:r>
              <a:rPr lang="en-US" altLang="zh-CN" sz="1400" dirty="0">
                <a:ea typeface="微软雅黑"/>
                <a:cs typeface="SimSun"/>
              </a:rPr>
              <a:t> </a:t>
            </a:r>
            <a:r>
              <a:rPr lang="zh-CN" altLang="en-US" sz="1400" dirty="0">
                <a:ea typeface="微软雅黑"/>
                <a:cs typeface="SimSun"/>
              </a:rPr>
              <a:t>产品</a:t>
            </a:r>
            <a:r>
              <a:rPr lang="en-US" altLang="zh-CN" sz="1400" dirty="0">
                <a:ea typeface="微软雅黑"/>
                <a:cs typeface="SimSun"/>
              </a:rPr>
              <a:t>。</a:t>
            </a:r>
            <a:endParaRPr lang="en-US" sz="1400" dirty="0">
              <a:ea typeface="微软雅黑"/>
              <a:cs typeface="SimSun" panose="02010600030101010101" pitchFamily="2" charset="-122"/>
            </a:endParaRPr>
          </a:p>
          <a:p>
            <a:endParaRPr lang="en-US" sz="1400" dirty="0">
              <a:ea typeface="微软雅黑"/>
              <a:cs typeface="SimSun" panose="02010600030101010101" pitchFamily="2" charset="-122"/>
            </a:endParaRPr>
          </a:p>
          <a:p>
            <a:endParaRPr lang="en-US" sz="1400" b="1" dirty="0">
              <a:ea typeface="微软雅黑"/>
              <a:cs typeface="SimSun" panose="02010600030101010101" pitchFamily="2" charset="-122"/>
            </a:endParaRPr>
          </a:p>
          <a:p>
            <a:r>
              <a:rPr lang="en-US" altLang="zh-CN" sz="1400" b="1" dirty="0" err="1">
                <a:ea typeface="微软雅黑"/>
                <a:cs typeface="SimSun"/>
              </a:rPr>
              <a:t>渠道</a:t>
            </a:r>
            <a:r>
              <a:rPr lang="en-US" altLang="zh-CN" sz="1400" b="1" dirty="0" smtClean="0">
                <a:ea typeface="微软雅黑"/>
                <a:cs typeface="SimSun"/>
              </a:rPr>
              <a:t>：</a:t>
            </a:r>
          </a:p>
          <a:p>
            <a:endParaRPr lang="en-US" sz="1400" b="1" dirty="0">
              <a:ea typeface="微软雅黑"/>
              <a:cs typeface="SimSun" panose="02010600030101010101" pitchFamily="2" charset="-122"/>
            </a:endParaRPr>
          </a:p>
          <a:p>
            <a:pPr marL="171450" indent="-171450">
              <a:buFont typeface="Arial" panose="020B0604020202020204" pitchFamily="34" charset="0"/>
              <a:buChar char="•"/>
            </a:pPr>
            <a:r>
              <a:rPr lang="zh-TW" altLang="en-US" sz="1400" dirty="0" smtClean="0">
                <a:ea typeface="微软雅黑"/>
                <a:cs typeface="SimSun"/>
              </a:rPr>
              <a:t>某品牌</a:t>
            </a:r>
            <a:r>
              <a:rPr lang="en-US" altLang="zh-CN" sz="1400" dirty="0" smtClean="0">
                <a:ea typeface="微软雅黑"/>
                <a:cs typeface="SimSun"/>
              </a:rPr>
              <a:t> </a:t>
            </a:r>
            <a:r>
              <a:rPr lang="zh-CN" altLang="en-US" sz="1400" dirty="0">
                <a:ea typeface="微软雅黑"/>
                <a:cs typeface="SimSun"/>
              </a:rPr>
              <a:t>产品通过由</a:t>
            </a:r>
            <a:r>
              <a:rPr lang="en-US" altLang="zh-CN" sz="1400" dirty="0">
                <a:ea typeface="微软雅黑"/>
                <a:cs typeface="SimSun"/>
              </a:rPr>
              <a:t> 1000 </a:t>
            </a:r>
            <a:r>
              <a:rPr lang="zh-CN" altLang="en-US" sz="1400" dirty="0">
                <a:ea typeface="微软雅黑"/>
                <a:cs typeface="SimSun"/>
              </a:rPr>
              <a:t>多家</a:t>
            </a:r>
            <a:r>
              <a:rPr lang="en-US" altLang="zh-CN" sz="1400" dirty="0" err="1">
                <a:ea typeface="微软雅黑"/>
                <a:cs typeface="SimSun"/>
              </a:rPr>
              <a:t>经销商和分销商</a:t>
            </a:r>
            <a:r>
              <a:rPr lang="zh-CN" altLang="en-US" sz="1400" dirty="0">
                <a:ea typeface="微软雅黑"/>
                <a:cs typeface="SimSun"/>
              </a:rPr>
              <a:t>组成的销售网络销售</a:t>
            </a:r>
            <a:r>
              <a:rPr lang="en-US" altLang="zh-CN" sz="1400" dirty="0">
                <a:ea typeface="微软雅黑"/>
                <a:cs typeface="SimSun"/>
              </a:rPr>
              <a:t>。 </a:t>
            </a:r>
            <a:r>
              <a:rPr lang="en-US" sz="1400" dirty="0">
                <a:ea typeface="微软雅黑"/>
                <a:cs typeface="SimSun" panose="02010600030101010101" pitchFamily="2" charset="-122"/>
              </a:rPr>
              <a:t> </a:t>
            </a:r>
          </a:p>
          <a:p>
            <a:pPr marL="171450" indent="-171450">
              <a:buFont typeface="Arial" panose="020B0604020202020204" pitchFamily="34" charset="0"/>
              <a:buChar char="•"/>
            </a:pPr>
            <a:r>
              <a:rPr lang="zh-TW" altLang="en-US" sz="1400" dirty="0" smtClean="0">
                <a:ea typeface="微软雅黑"/>
                <a:cs typeface="SimSun"/>
              </a:rPr>
              <a:t>某品牌</a:t>
            </a:r>
            <a:r>
              <a:rPr lang="en-US" altLang="zh-CN" sz="1400" dirty="0" smtClean="0">
                <a:ea typeface="微软雅黑"/>
                <a:cs typeface="SimSun"/>
              </a:rPr>
              <a:t> </a:t>
            </a:r>
            <a:r>
              <a:rPr lang="zh-CN" altLang="en-US" sz="1400" dirty="0">
                <a:ea typeface="微软雅黑"/>
                <a:cs typeface="SimSun"/>
              </a:rPr>
              <a:t>产品</a:t>
            </a:r>
            <a:r>
              <a:rPr lang="en-US" altLang="zh-CN" sz="1400" dirty="0">
                <a:ea typeface="微软雅黑"/>
                <a:cs typeface="SimSun"/>
              </a:rPr>
              <a:t>也</a:t>
            </a:r>
            <a:r>
              <a:rPr lang="zh-CN" altLang="en-US" sz="1400" dirty="0">
                <a:ea typeface="微软雅黑"/>
                <a:cs typeface="SimSun"/>
              </a:rPr>
              <a:t>直接出售给</a:t>
            </a:r>
            <a:r>
              <a:rPr lang="en-US" altLang="zh-CN" sz="1400" dirty="0" err="1">
                <a:ea typeface="微软雅黑"/>
                <a:cs typeface="SimSun"/>
              </a:rPr>
              <a:t>国内大客户</a:t>
            </a:r>
            <a:r>
              <a:rPr lang="zh-CN" altLang="en-US" sz="1400" dirty="0">
                <a:ea typeface="微软雅黑"/>
                <a:cs typeface="SimSun"/>
              </a:rPr>
              <a:t>，</a:t>
            </a:r>
            <a:r>
              <a:rPr lang="en-US" altLang="zh-CN" sz="1400" dirty="0" err="1">
                <a:ea typeface="微软雅黑"/>
                <a:cs typeface="SimSun"/>
              </a:rPr>
              <a:t>租赁</a:t>
            </a:r>
            <a:r>
              <a:rPr lang="zh-CN" altLang="en-US" sz="1400" dirty="0">
                <a:ea typeface="微软雅黑"/>
                <a:cs typeface="SimSun"/>
              </a:rPr>
              <a:t>企业、施工企业和政府等</a:t>
            </a:r>
            <a:r>
              <a:rPr lang="en-US" altLang="zh-CN" sz="1400" dirty="0">
                <a:ea typeface="微软雅黑"/>
                <a:cs typeface="SimSun"/>
              </a:rPr>
              <a:t>。</a:t>
            </a:r>
            <a:endParaRPr lang="en-US" sz="1400" dirty="0">
              <a:ea typeface="微软雅黑"/>
              <a:cs typeface="SimSun" panose="02010600030101010101" pitchFamily="2" charset="-122"/>
            </a:endParaRPr>
          </a:p>
          <a:p>
            <a:pPr marL="171450" indent="-171450">
              <a:buFont typeface="Arial" panose="020B0604020202020204" pitchFamily="34" charset="0"/>
              <a:buChar char="•"/>
            </a:pPr>
            <a:r>
              <a:rPr lang="zh-TW" altLang="en-US" sz="1400" dirty="0" smtClean="0">
                <a:ea typeface="微软雅黑"/>
                <a:cs typeface="SimSun"/>
              </a:rPr>
              <a:t>某品牌</a:t>
            </a:r>
            <a:r>
              <a:rPr lang="en-US" altLang="zh-CN" sz="1400" dirty="0" smtClean="0">
                <a:ea typeface="微软雅黑"/>
                <a:cs typeface="SimSun"/>
              </a:rPr>
              <a:t> </a:t>
            </a:r>
            <a:r>
              <a:rPr lang="zh-CN" altLang="en-US" sz="1400" dirty="0">
                <a:ea typeface="微软雅黑"/>
                <a:cs typeface="SimSun"/>
              </a:rPr>
              <a:t>产品目</a:t>
            </a:r>
            <a:r>
              <a:rPr lang="en-US" altLang="zh-CN" sz="1400" dirty="0" err="1">
                <a:ea typeface="微软雅黑"/>
                <a:cs typeface="SimSun"/>
              </a:rPr>
              <a:t>前不向最终消费者直接销售</a:t>
            </a:r>
            <a:endParaRPr lang="en-US" sz="1400" dirty="0">
              <a:ea typeface="微软雅黑"/>
              <a:cs typeface="SimSun" panose="02010600030101010101" pitchFamily="2" charset="-122"/>
            </a:endParaRPr>
          </a:p>
          <a:p>
            <a:pPr marL="171450" indent="-171450">
              <a:buFont typeface="Arial" panose="020B0604020202020204" pitchFamily="34" charset="0"/>
              <a:buChar char="•"/>
            </a:pPr>
            <a:endParaRPr lang="en-US" sz="1400" dirty="0">
              <a:ea typeface="微软雅黑"/>
              <a:cs typeface="SimSun" panose="02010600030101010101" pitchFamily="2" charset="-122"/>
            </a:endParaRPr>
          </a:p>
          <a:p>
            <a:endParaRPr lang="en-US" altLang="zh-CN" sz="1400" b="1" dirty="0">
              <a:ea typeface="微软雅黑"/>
              <a:cs typeface="SimSun"/>
            </a:endParaRPr>
          </a:p>
          <a:p>
            <a:r>
              <a:rPr lang="zh-CN" altLang="en-US" sz="1400" b="1" dirty="0">
                <a:ea typeface="微软雅黑"/>
                <a:cs typeface="SimSun"/>
              </a:rPr>
              <a:t>企业内部协调性</a:t>
            </a:r>
            <a:r>
              <a:rPr lang="en-US" altLang="zh-CN" sz="1400" b="1" dirty="0" smtClean="0">
                <a:ea typeface="微软雅黑"/>
                <a:cs typeface="SimSun"/>
              </a:rPr>
              <a:t>：</a:t>
            </a:r>
          </a:p>
          <a:p>
            <a:endParaRPr lang="en-US" sz="1400" b="1" dirty="0">
              <a:ea typeface="微软雅黑"/>
              <a:cs typeface="SimSun" panose="02010600030101010101" pitchFamily="2" charset="-122"/>
            </a:endParaRPr>
          </a:p>
          <a:p>
            <a:pPr marL="171450" indent="-171450">
              <a:buFont typeface="Arial" panose="020B0604020202020204" pitchFamily="34" charset="0"/>
              <a:buChar char="•"/>
            </a:pPr>
            <a:r>
              <a:rPr lang="en-US" altLang="zh-CN" sz="1400" dirty="0" err="1">
                <a:ea typeface="微软雅黑"/>
                <a:cs typeface="SimSun"/>
              </a:rPr>
              <a:t>售后</a:t>
            </a:r>
            <a:r>
              <a:rPr lang="zh-CN" altLang="en-US" sz="1400" dirty="0">
                <a:ea typeface="微软雅黑"/>
                <a:cs typeface="SimSun"/>
              </a:rPr>
              <a:t>市场部门</a:t>
            </a:r>
            <a:r>
              <a:rPr lang="en-US" altLang="zh-CN" sz="1400" dirty="0" err="1">
                <a:ea typeface="微软雅黑"/>
                <a:cs typeface="SimSun"/>
              </a:rPr>
              <a:t>利用工程、营销和</a:t>
            </a:r>
            <a:r>
              <a:rPr lang="en-US" altLang="zh-CN" sz="1400" dirty="0">
                <a:ea typeface="微软雅黑"/>
                <a:cs typeface="SimSun"/>
              </a:rPr>
              <a:t> IT </a:t>
            </a:r>
            <a:r>
              <a:rPr lang="zh-CN" altLang="en-US" sz="1400" dirty="0">
                <a:ea typeface="微软雅黑"/>
                <a:cs typeface="SimSun"/>
              </a:rPr>
              <a:t>等部门</a:t>
            </a:r>
            <a:r>
              <a:rPr lang="en-US" altLang="zh-CN" sz="1400" dirty="0" err="1">
                <a:ea typeface="微软雅黑"/>
                <a:cs typeface="SimSun"/>
              </a:rPr>
              <a:t>提供的支持</a:t>
            </a:r>
            <a:r>
              <a:rPr lang="zh-CN" altLang="en-US" sz="1400" dirty="0">
                <a:ea typeface="微软雅黑"/>
                <a:cs typeface="SimSun"/>
              </a:rPr>
              <a:t>独立开展</a:t>
            </a:r>
            <a:r>
              <a:rPr lang="en-US" altLang="zh-CN" sz="1400" dirty="0" err="1">
                <a:ea typeface="微软雅黑"/>
                <a:cs typeface="SimSun"/>
              </a:rPr>
              <a:t>电子商务</a:t>
            </a:r>
            <a:r>
              <a:rPr lang="zh-CN" altLang="en-US" sz="1400" dirty="0">
                <a:ea typeface="微软雅黑"/>
                <a:cs typeface="SimSun"/>
              </a:rPr>
              <a:t>业务</a:t>
            </a:r>
            <a:endParaRPr lang="en-US" sz="1400" dirty="0">
              <a:ea typeface="微软雅黑"/>
              <a:cs typeface="SimSun" panose="02010600030101010101" pitchFamily="2" charset="-122"/>
            </a:endParaRPr>
          </a:p>
          <a:p>
            <a:pPr marL="171450" indent="-171450">
              <a:buFont typeface="Arial" panose="020B0604020202020204" pitchFamily="34" charset="0"/>
              <a:buChar char="•"/>
            </a:pPr>
            <a:r>
              <a:rPr lang="zh-TW" altLang="en-US" sz="1400" dirty="0">
                <a:ea typeface="微软雅黑"/>
                <a:cs typeface="SimSun"/>
              </a:rPr>
              <a:t>某品牌</a:t>
            </a:r>
            <a:r>
              <a:rPr lang="en-US" altLang="zh-CN" sz="1400" dirty="0">
                <a:ea typeface="微软雅黑"/>
                <a:cs typeface="SimSun"/>
              </a:rPr>
              <a:t> </a:t>
            </a:r>
            <a:r>
              <a:rPr lang="en-US" altLang="zh-CN" sz="1400" dirty="0" err="1">
                <a:ea typeface="微软雅黑"/>
                <a:cs typeface="SimSun"/>
              </a:rPr>
              <a:t>没有建立独立的部门来管理在线运营</a:t>
            </a:r>
            <a:endParaRPr lang="en-US" sz="1400" dirty="0">
              <a:ea typeface="微软雅黑"/>
              <a:cs typeface="SimSun" panose="02010600030101010101" pitchFamily="2" charset="-122"/>
            </a:endParaRPr>
          </a:p>
          <a:p>
            <a:pPr marL="171450" indent="-171450">
              <a:buFont typeface="Arial" panose="020B0604020202020204" pitchFamily="34" charset="0"/>
              <a:buChar char="•"/>
            </a:pPr>
            <a:r>
              <a:rPr lang="en-US" altLang="zh-CN" sz="1400" dirty="0" err="1">
                <a:ea typeface="微软雅黑"/>
                <a:cs typeface="SimSun"/>
              </a:rPr>
              <a:t>售后</a:t>
            </a:r>
            <a:r>
              <a:rPr lang="zh-CN" altLang="en-US" sz="1400" dirty="0">
                <a:ea typeface="微软雅黑"/>
                <a:cs typeface="SimSun"/>
              </a:rPr>
              <a:t>市场的业务</a:t>
            </a:r>
            <a:r>
              <a:rPr lang="en-US" altLang="zh-CN" sz="1400" dirty="0" err="1">
                <a:ea typeface="微软雅黑"/>
                <a:cs typeface="SimSun"/>
              </a:rPr>
              <a:t>基于以下指标</a:t>
            </a:r>
            <a:r>
              <a:rPr lang="zh-CN" altLang="en-US" sz="1400" dirty="0">
                <a:ea typeface="微软雅黑"/>
                <a:cs typeface="SimSun"/>
              </a:rPr>
              <a:t>进行衡量</a:t>
            </a:r>
            <a:r>
              <a:rPr lang="en-US" altLang="zh-CN" sz="1400" dirty="0">
                <a:ea typeface="微软雅黑"/>
                <a:cs typeface="SimSun"/>
              </a:rPr>
              <a:t>：</a:t>
            </a:r>
            <a:endParaRPr lang="en-US" sz="1400" dirty="0">
              <a:ea typeface="微软雅黑"/>
              <a:cs typeface="SimSun" panose="02010600030101010101" pitchFamily="2" charset="-122"/>
            </a:endParaRPr>
          </a:p>
          <a:p>
            <a:pPr marL="628650" lvl="1" indent="-171450">
              <a:buFont typeface="Arial" panose="020B0604020202020204" pitchFamily="34" charset="0"/>
              <a:buChar char="•"/>
            </a:pPr>
            <a:r>
              <a:rPr lang="en-US" altLang="zh-CN" sz="1400" dirty="0" err="1">
                <a:ea typeface="微软雅黑"/>
                <a:cs typeface="SimSun"/>
              </a:rPr>
              <a:t>零部件</a:t>
            </a:r>
            <a:r>
              <a:rPr lang="zh-CN" altLang="en-US" sz="1400" dirty="0">
                <a:ea typeface="微软雅黑"/>
                <a:cs typeface="SimSun"/>
              </a:rPr>
              <a:t>的</a:t>
            </a:r>
            <a:r>
              <a:rPr lang="en-US" altLang="zh-CN" sz="1400" dirty="0" err="1">
                <a:ea typeface="微软雅黑"/>
                <a:cs typeface="SimSun"/>
              </a:rPr>
              <a:t>总收入及利润</a:t>
            </a:r>
            <a:endParaRPr lang="en-US" sz="1400" dirty="0">
              <a:ea typeface="微软雅黑"/>
              <a:cs typeface="SimSun" panose="02010600030101010101" pitchFamily="2" charset="-122"/>
            </a:endParaRPr>
          </a:p>
          <a:p>
            <a:pPr marL="628650" lvl="1" indent="-171450">
              <a:buFont typeface="Arial" panose="020B0604020202020204" pitchFamily="34" charset="0"/>
              <a:buChar char="•"/>
            </a:pPr>
            <a:r>
              <a:rPr lang="en-US" altLang="zh-CN" sz="1400" dirty="0" err="1">
                <a:ea typeface="微软雅黑"/>
                <a:cs typeface="SimSun"/>
              </a:rPr>
              <a:t>与零部件可用性</a:t>
            </a:r>
            <a:r>
              <a:rPr lang="en-US" altLang="zh-CN" sz="1400" dirty="0">
                <a:ea typeface="微软雅黑"/>
                <a:cs typeface="SimSun"/>
              </a:rPr>
              <a:t>、</a:t>
            </a:r>
            <a:r>
              <a:rPr lang="zh-CN" altLang="en-US" sz="1400" dirty="0">
                <a:ea typeface="微软雅黑"/>
                <a:cs typeface="SimSun"/>
              </a:rPr>
              <a:t>订单履行</a:t>
            </a:r>
            <a:r>
              <a:rPr lang="en-US" altLang="zh-CN" sz="1400" dirty="0" err="1">
                <a:ea typeface="微软雅黑"/>
                <a:cs typeface="SimSun"/>
              </a:rPr>
              <a:t>和客户服务相关的</a:t>
            </a:r>
            <a:r>
              <a:rPr lang="zh-CN" altLang="en-US" sz="1400" dirty="0">
                <a:ea typeface="微软雅黑"/>
                <a:cs typeface="SimSun"/>
              </a:rPr>
              <a:t>绩效</a:t>
            </a:r>
            <a:r>
              <a:rPr lang="en-US" altLang="zh-CN" sz="1400" dirty="0" err="1">
                <a:ea typeface="微软雅黑"/>
                <a:cs typeface="SimSun"/>
              </a:rPr>
              <a:t>指标</a:t>
            </a:r>
            <a:endParaRPr lang="en-US" altLang="zh-CN" sz="1400" dirty="0">
              <a:ea typeface="微软雅黑"/>
              <a:cs typeface="SimSun"/>
            </a:endParaRPr>
          </a:p>
        </p:txBody>
      </p:sp>
      <p:sp>
        <p:nvSpPr>
          <p:cNvPr id="7" name="Rectangle 6"/>
          <p:cNvSpPr/>
          <p:nvPr/>
        </p:nvSpPr>
        <p:spPr>
          <a:xfrm>
            <a:off x="7479872" y="1458170"/>
            <a:ext cx="4312326" cy="5193729"/>
          </a:xfrm>
          <a:prstGeom prst="rect">
            <a:avLst/>
          </a:prstGeom>
        </p:spPr>
        <p:txBody>
          <a:bodyPr wrap="square">
            <a:spAutoFit/>
          </a:bodyPr>
          <a:lstStyle/>
          <a:p>
            <a:r>
              <a:rPr lang="zh-CN" altLang="en-US" sz="1400" b="1" dirty="0" smtClean="0">
                <a:ea typeface="微软雅黑"/>
                <a:cs typeface="SimSun"/>
              </a:rPr>
              <a:t>设备维修和保养服务由</a:t>
            </a:r>
            <a:r>
              <a:rPr lang="en-US" altLang="zh-CN" sz="1400" b="1" dirty="0" err="1" smtClean="0">
                <a:ea typeface="微软雅黑"/>
                <a:cs typeface="SimSun"/>
              </a:rPr>
              <a:t>经销商网络向客户提供</a:t>
            </a:r>
            <a:endParaRPr lang="en-US" altLang="zh-CN" sz="1400" b="1" dirty="0" smtClean="0">
              <a:ea typeface="微软雅黑"/>
              <a:cs typeface="SimSun"/>
            </a:endParaRPr>
          </a:p>
          <a:p>
            <a:endParaRPr lang="en-US" sz="1400" dirty="0">
              <a:ea typeface="微软雅黑"/>
              <a:cs typeface="SimSun" panose="02010600030101010101" pitchFamily="2" charset="-122"/>
            </a:endParaRPr>
          </a:p>
          <a:p>
            <a:pPr marL="285750" marR="457200" indent="-285750">
              <a:buFont typeface="Arial" panose="020B0604020202020204" pitchFamily="34" charset="0"/>
              <a:buChar char="•"/>
            </a:pPr>
            <a:r>
              <a:rPr lang="zh-CN" altLang="en-US" sz="1400" dirty="0" smtClean="0">
                <a:ea typeface="微软雅黑"/>
                <a:cs typeface="SimSun"/>
              </a:rPr>
              <a:t>设备维修和保养服务</a:t>
            </a:r>
            <a:r>
              <a:rPr lang="en-US" altLang="zh-CN" sz="1400" dirty="0" smtClean="0">
                <a:ea typeface="微软雅黑"/>
                <a:cs typeface="SimSun"/>
              </a:rPr>
              <a:t>通过 </a:t>
            </a:r>
            <a:r>
              <a:rPr lang="zh-TW" altLang="en-US" sz="1400" dirty="0" smtClean="0">
                <a:ea typeface="微软雅黑"/>
                <a:cs typeface="SimSun"/>
              </a:rPr>
              <a:t>某品牌</a:t>
            </a:r>
            <a:r>
              <a:rPr lang="en-US" altLang="zh-CN" sz="1400" dirty="0" smtClean="0">
                <a:ea typeface="微软雅黑"/>
                <a:cs typeface="SimSun"/>
              </a:rPr>
              <a:t> </a:t>
            </a:r>
            <a:r>
              <a:rPr lang="en-US" altLang="zh-CN" sz="1400" dirty="0">
                <a:ea typeface="微软雅黑"/>
                <a:cs typeface="SimSun"/>
              </a:rPr>
              <a:t>经销商网络提供。</a:t>
            </a:r>
            <a:r>
              <a:rPr lang="en-US" altLang="zh-CN" sz="1400" dirty="0" smtClean="0">
                <a:ea typeface="微软雅黑"/>
                <a:cs typeface="SimSun"/>
              </a:rPr>
              <a:t>（</a:t>
            </a:r>
            <a:r>
              <a:rPr lang="zh-TW" altLang="en-US" sz="1400" dirty="0" smtClean="0">
                <a:ea typeface="微软雅黑"/>
                <a:cs typeface="SimSun"/>
              </a:rPr>
              <a:t>某品牌</a:t>
            </a:r>
            <a:r>
              <a:rPr lang="en-US" altLang="zh-CN" sz="1400" dirty="0" smtClean="0">
                <a:ea typeface="微软雅黑"/>
                <a:cs typeface="SimSun"/>
              </a:rPr>
              <a:t> </a:t>
            </a:r>
            <a:r>
              <a:rPr lang="en-US" altLang="zh-CN" sz="1400" dirty="0">
                <a:ea typeface="微软雅黑"/>
                <a:cs typeface="SimSun"/>
              </a:rPr>
              <a:t>不提供直接服务</a:t>
            </a:r>
            <a:r>
              <a:rPr lang="en-US" altLang="zh-CN" sz="1400" dirty="0" smtClean="0">
                <a:ea typeface="微软雅黑"/>
                <a:cs typeface="SimSun"/>
              </a:rPr>
              <a:t>。）</a:t>
            </a:r>
            <a:endParaRPr lang="en-US" sz="1400" dirty="0" smtClean="0">
              <a:ea typeface="微软雅黑"/>
              <a:cs typeface="SimSun" panose="02010600030101010101" pitchFamily="2" charset="-122"/>
            </a:endParaRPr>
          </a:p>
          <a:p>
            <a:pPr marL="285750" marR="457200" indent="-285750">
              <a:buFont typeface="Arial" panose="020B0604020202020204" pitchFamily="34" charset="0"/>
              <a:buChar char="•"/>
            </a:pPr>
            <a:r>
              <a:rPr lang="zh-TW" altLang="en-US" sz="1400" dirty="0" smtClean="0">
                <a:ea typeface="微软雅黑"/>
                <a:cs typeface="SimSun"/>
              </a:rPr>
              <a:t>某品牌</a:t>
            </a:r>
            <a:r>
              <a:rPr lang="en-US" altLang="zh-CN" sz="1400" dirty="0" smtClean="0">
                <a:ea typeface="微软雅黑"/>
                <a:cs typeface="SimSun"/>
              </a:rPr>
              <a:t> </a:t>
            </a:r>
            <a:r>
              <a:rPr lang="en-US" altLang="zh-CN" sz="1400" dirty="0">
                <a:ea typeface="微软雅黑"/>
                <a:cs typeface="SimSun"/>
              </a:rPr>
              <a:t>提供专业技术支持</a:t>
            </a:r>
            <a:r>
              <a:rPr lang="zh-CN" altLang="en-US" sz="1400" dirty="0">
                <a:ea typeface="微软雅黑"/>
                <a:cs typeface="SimSun"/>
              </a:rPr>
              <a:t>。解决现场问题时，客户和经销商可借此机会上报问题，适用于</a:t>
            </a:r>
            <a:r>
              <a:rPr lang="en-US" altLang="zh-CN" sz="1400" dirty="0">
                <a:ea typeface="微软雅黑"/>
                <a:cs typeface="SimSun"/>
              </a:rPr>
              <a:t>： </a:t>
            </a:r>
            <a:endParaRPr lang="en-US" sz="1400" dirty="0" smtClean="0">
              <a:ea typeface="微软雅黑"/>
              <a:cs typeface="SimSun" panose="02010600030101010101" pitchFamily="2" charset="-122"/>
            </a:endParaRPr>
          </a:p>
          <a:p>
            <a:pPr marL="742950" marR="457200" lvl="1" indent="-285750">
              <a:buClr>
                <a:schemeClr val="tx1"/>
              </a:buClr>
              <a:buFont typeface="Arial" panose="020B0604020202020204" pitchFamily="34" charset="0"/>
              <a:buChar char="•"/>
            </a:pPr>
            <a:r>
              <a:rPr lang="zh-CN" altLang="en-US" sz="1400" dirty="0" smtClean="0">
                <a:ea typeface="微软雅黑"/>
                <a:cs typeface="SimSun"/>
              </a:rPr>
              <a:t>大型</a:t>
            </a:r>
            <a:r>
              <a:rPr lang="en-US" altLang="zh-CN" sz="1400" dirty="0" err="1">
                <a:ea typeface="微软雅黑"/>
                <a:cs typeface="SimSun"/>
              </a:rPr>
              <a:t>国内</a:t>
            </a:r>
            <a:r>
              <a:rPr lang="zh-CN" altLang="en-US" sz="1400" dirty="0">
                <a:ea typeface="微软雅黑"/>
                <a:cs typeface="SimSun"/>
              </a:rPr>
              <a:t>客户</a:t>
            </a:r>
            <a:r>
              <a:rPr lang="en-US" altLang="zh-CN" sz="1400" dirty="0" err="1">
                <a:ea typeface="微软雅黑"/>
                <a:cs typeface="SimSun"/>
              </a:rPr>
              <a:t>和政府客户</a:t>
            </a:r>
            <a:r>
              <a:rPr lang="en-US" altLang="zh-CN" sz="1400" dirty="0">
                <a:ea typeface="微软雅黑"/>
                <a:cs typeface="SimSun"/>
              </a:rPr>
              <a:t> </a:t>
            </a:r>
            <a:endParaRPr lang="en-US" sz="1400" dirty="0" smtClean="0">
              <a:ea typeface="微软雅黑"/>
              <a:cs typeface="SimSun" panose="02010600030101010101" pitchFamily="2" charset="-122"/>
            </a:endParaRPr>
          </a:p>
          <a:p>
            <a:pPr marL="742950" marR="457200" lvl="1" indent="-285750">
              <a:buClr>
                <a:schemeClr val="tx1"/>
              </a:buClr>
              <a:buFont typeface="Arial" panose="020B0604020202020204" pitchFamily="34" charset="0"/>
              <a:buChar char="•"/>
            </a:pPr>
            <a:r>
              <a:rPr lang="en-US" altLang="zh-CN" sz="1400" dirty="0" smtClean="0">
                <a:ea typeface="微软雅黑"/>
                <a:cs typeface="SimSun"/>
              </a:rPr>
              <a:t>遇到</a:t>
            </a:r>
            <a:r>
              <a:rPr lang="zh-CN" altLang="en-US" sz="1400" dirty="0">
                <a:ea typeface="微软雅黑"/>
                <a:cs typeface="SimSun"/>
              </a:rPr>
              <a:t>新机型问题或之前从未遇到过的问题的</a:t>
            </a:r>
            <a:r>
              <a:rPr lang="en-US" altLang="zh-CN" sz="1400" dirty="0" err="1" smtClean="0">
                <a:ea typeface="微软雅黑"/>
                <a:cs typeface="SimSun"/>
              </a:rPr>
              <a:t>个体经销商</a:t>
            </a:r>
            <a:endParaRPr lang="en-US" sz="1400" dirty="0" smtClean="0">
              <a:ea typeface="微软雅黑"/>
              <a:cs typeface="SimSun" panose="02010600030101010101" pitchFamily="2" charset="-122"/>
            </a:endParaRPr>
          </a:p>
          <a:p>
            <a:pPr marL="742950" marR="457200" lvl="1" indent="-285750">
              <a:buClr>
                <a:schemeClr val="tx1"/>
              </a:buClr>
              <a:buFont typeface="Arial" panose="020B0604020202020204" pitchFamily="34" charset="0"/>
              <a:buChar char="•"/>
            </a:pPr>
            <a:r>
              <a:rPr lang="zh-CN" altLang="en-US" sz="1400" dirty="0" smtClean="0">
                <a:ea typeface="微软雅黑"/>
                <a:cs typeface="SimSun"/>
              </a:rPr>
              <a:t>与</a:t>
            </a:r>
            <a:r>
              <a:rPr lang="en-US" altLang="zh-CN" sz="1400" dirty="0" smtClean="0">
                <a:ea typeface="微软雅黑"/>
                <a:cs typeface="SimSun"/>
              </a:rPr>
              <a:t>现场修改或召回活动</a:t>
            </a:r>
            <a:r>
              <a:rPr lang="zh-CN" altLang="en-US" sz="1400" dirty="0" smtClean="0">
                <a:ea typeface="微软雅黑"/>
                <a:cs typeface="SimSun"/>
              </a:rPr>
              <a:t>相关</a:t>
            </a:r>
            <a:r>
              <a:rPr lang="zh-CN" altLang="en-US" sz="1400" dirty="0">
                <a:ea typeface="微软雅黑"/>
                <a:cs typeface="SimSun"/>
              </a:rPr>
              <a:t>的</a:t>
            </a:r>
            <a:r>
              <a:rPr lang="en-US" altLang="zh-CN" sz="1400" dirty="0" err="1" smtClean="0">
                <a:ea typeface="微软雅黑"/>
                <a:cs typeface="SimSun"/>
              </a:rPr>
              <a:t>工作</a:t>
            </a:r>
            <a:endParaRPr lang="en-US" sz="1400" dirty="0">
              <a:ea typeface="微软雅黑"/>
              <a:cs typeface="SimSun" panose="02010600030101010101" pitchFamily="2" charset="-122"/>
            </a:endParaRPr>
          </a:p>
          <a:p>
            <a:pPr marR="457200">
              <a:spcBef>
                <a:spcPts val="1000"/>
              </a:spcBef>
              <a:spcAft>
                <a:spcPts val="500"/>
              </a:spcAft>
            </a:pPr>
            <a:endParaRPr lang="en-US" altLang="zh-CN" sz="1400" b="1" dirty="0" smtClean="0">
              <a:ea typeface="微软雅黑"/>
              <a:cs typeface="SimSun"/>
            </a:endParaRPr>
          </a:p>
          <a:p>
            <a:pPr marR="457200">
              <a:spcBef>
                <a:spcPts val="1000"/>
              </a:spcBef>
              <a:spcAft>
                <a:spcPts val="500"/>
              </a:spcAft>
            </a:pPr>
            <a:r>
              <a:rPr lang="en-US" altLang="zh-CN" sz="1400" b="1" dirty="0" err="1" smtClean="0">
                <a:ea typeface="微软雅黑"/>
                <a:cs typeface="SimSun"/>
              </a:rPr>
              <a:t>服务与</a:t>
            </a:r>
            <a:r>
              <a:rPr lang="zh-CN" altLang="en-US" sz="1400" b="1" dirty="0" smtClean="0">
                <a:ea typeface="微软雅黑"/>
                <a:cs typeface="SimSun"/>
              </a:rPr>
              <a:t>配件</a:t>
            </a:r>
            <a:endParaRPr lang="en-US" altLang="zh-CN" sz="1400" b="1" dirty="0" smtClean="0">
              <a:ea typeface="微软雅黑"/>
              <a:cs typeface="SimSun"/>
            </a:endParaRPr>
          </a:p>
          <a:p>
            <a:pPr marR="457200">
              <a:spcBef>
                <a:spcPts val="1000"/>
              </a:spcBef>
              <a:spcAft>
                <a:spcPts val="500"/>
              </a:spcAft>
            </a:pPr>
            <a:endParaRPr lang="en-US" sz="1400" b="1" dirty="0" smtClean="0">
              <a:ea typeface="微软雅黑"/>
              <a:cs typeface="SimSun" panose="02010600030101010101" pitchFamily="2" charset="-122"/>
            </a:endParaRPr>
          </a:p>
          <a:p>
            <a:pPr marL="285750" marR="0" lvl="0" indent="-285750">
              <a:buFont typeface="Arial" panose="020B0604020202020204" pitchFamily="34" charset="0"/>
              <a:buChar char="•"/>
            </a:pPr>
            <a:r>
              <a:rPr lang="en-US" altLang="zh-CN" sz="1400" dirty="0" smtClean="0">
                <a:ea typeface="微软雅黑"/>
                <a:cs typeface="SimSun"/>
              </a:rPr>
              <a:t>经销</a:t>
            </a:r>
            <a:r>
              <a:rPr lang="en-US" altLang="zh-CN" sz="1400" dirty="0">
                <a:ea typeface="微软雅黑"/>
                <a:cs typeface="SimSun"/>
              </a:rPr>
              <a:t>商会安排</a:t>
            </a:r>
            <a:r>
              <a:rPr lang="zh-CN" altLang="en-US" sz="1400" dirty="0">
                <a:ea typeface="微软雅黑"/>
                <a:cs typeface="SimSun"/>
              </a:rPr>
              <a:t>好</a:t>
            </a:r>
            <a:r>
              <a:rPr lang="en-US" altLang="zh-CN" sz="1400" dirty="0" err="1" smtClean="0">
                <a:ea typeface="微软雅黑"/>
                <a:cs typeface="SimSun"/>
              </a:rPr>
              <a:t>所有服务请求并协调</a:t>
            </a:r>
            <a:r>
              <a:rPr lang="zh-CN" altLang="en-US" sz="1400" dirty="0" smtClean="0">
                <a:ea typeface="微软雅黑"/>
                <a:cs typeface="SimSun"/>
              </a:rPr>
              <a:t>配件</a:t>
            </a:r>
            <a:r>
              <a:rPr lang="en-US" altLang="zh-CN" sz="1400" dirty="0" err="1" smtClean="0">
                <a:ea typeface="微软雅黑"/>
                <a:cs typeface="SimSun"/>
              </a:rPr>
              <a:t>订购过程</a:t>
            </a:r>
            <a:r>
              <a:rPr lang="en-US" altLang="zh-CN" sz="1400" dirty="0">
                <a:ea typeface="微软雅黑"/>
                <a:cs typeface="SimSun"/>
              </a:rPr>
              <a:t>。 </a:t>
            </a:r>
            <a:r>
              <a:rPr lang="en-US" sz="1400" dirty="0">
                <a:ea typeface="微软雅黑"/>
                <a:cs typeface="SimSun" panose="02010600030101010101" pitchFamily="2" charset="-122"/>
              </a:rPr>
              <a:t> </a:t>
            </a:r>
            <a:endParaRPr lang="en-US" sz="1400" dirty="0" smtClean="0">
              <a:ea typeface="微软雅黑"/>
              <a:cs typeface="SimSun" panose="02010600030101010101" pitchFamily="2" charset="-122"/>
            </a:endParaRPr>
          </a:p>
          <a:p>
            <a:pPr marL="285750" indent="-285750">
              <a:buFont typeface="Arial" panose="020B0604020202020204" pitchFamily="34" charset="0"/>
              <a:buChar char="•"/>
            </a:pPr>
            <a:r>
              <a:rPr lang="en-US" altLang="zh-CN" sz="1400" dirty="0" smtClean="0">
                <a:ea typeface="微软雅黑"/>
                <a:cs typeface="SimSun"/>
              </a:rPr>
              <a:t>经销</a:t>
            </a:r>
            <a:r>
              <a:rPr lang="en-US" altLang="zh-CN" sz="1400" dirty="0">
                <a:ea typeface="微软雅黑"/>
                <a:cs typeface="SimSun"/>
              </a:rPr>
              <a:t>商会根据其自身的计划/需求</a:t>
            </a:r>
            <a:r>
              <a:rPr lang="zh-CN" altLang="en-US" sz="1400" dirty="0">
                <a:ea typeface="微软雅黑"/>
                <a:cs typeface="SimSun"/>
              </a:rPr>
              <a:t>提交</a:t>
            </a:r>
            <a:r>
              <a:rPr lang="en-US" altLang="zh-CN" sz="1400" dirty="0" err="1" smtClean="0">
                <a:ea typeface="微软雅黑"/>
                <a:cs typeface="SimSun"/>
              </a:rPr>
              <a:t>周库存订单</a:t>
            </a:r>
            <a:endParaRPr lang="en-US" sz="1400" dirty="0" smtClean="0">
              <a:ea typeface="微软雅黑"/>
              <a:cs typeface="SimSun" panose="02010600030101010101" pitchFamily="2" charset="-122"/>
            </a:endParaRPr>
          </a:p>
          <a:p>
            <a:pPr marL="285750" indent="-285750">
              <a:buFont typeface="Arial" panose="020B0604020202020204" pitchFamily="34" charset="0"/>
              <a:buChar char="•"/>
            </a:pPr>
            <a:r>
              <a:rPr lang="en-US" altLang="zh-CN" sz="1400" dirty="0" err="1" smtClean="0">
                <a:ea typeface="微软雅黑"/>
                <a:cs typeface="SimSun"/>
              </a:rPr>
              <a:t>如遇</a:t>
            </a:r>
            <a:r>
              <a:rPr lang="en-US" altLang="zh-CN" sz="1400" dirty="0" err="1">
                <a:ea typeface="微软雅黑"/>
                <a:cs typeface="SimSun"/>
              </a:rPr>
              <a:t>紧急故障</a:t>
            </a:r>
            <a:r>
              <a:rPr lang="en-US" altLang="zh-CN" sz="1400" dirty="0" smtClean="0">
                <a:ea typeface="微软雅黑"/>
                <a:cs typeface="SimSun"/>
              </a:rPr>
              <a:t>，</a:t>
            </a:r>
            <a:r>
              <a:rPr lang="zh-CN" altLang="en-US" sz="1400" dirty="0">
                <a:ea typeface="微软雅黑"/>
                <a:cs typeface="SimSun"/>
              </a:rPr>
              <a:t>配件</a:t>
            </a:r>
            <a:r>
              <a:rPr lang="en-US" altLang="zh-CN" sz="1400" dirty="0" err="1" smtClean="0">
                <a:ea typeface="微软雅黑"/>
                <a:cs typeface="SimSun"/>
              </a:rPr>
              <a:t>将直接从</a:t>
            </a:r>
            <a:r>
              <a:rPr lang="en-US" altLang="zh-CN" sz="1400" dirty="0" smtClean="0">
                <a:ea typeface="微软雅黑"/>
                <a:cs typeface="SimSun"/>
              </a:rPr>
              <a:t> </a:t>
            </a:r>
            <a:r>
              <a:rPr lang="zh-TW" altLang="en-US" sz="1400" dirty="0" smtClean="0">
                <a:ea typeface="微软雅黑"/>
                <a:cs typeface="SimSun"/>
              </a:rPr>
              <a:t>某品牌</a:t>
            </a:r>
            <a:r>
              <a:rPr lang="en-US" altLang="zh-CN" sz="1400" dirty="0" smtClean="0">
                <a:ea typeface="微软雅黑"/>
                <a:cs typeface="SimSun"/>
              </a:rPr>
              <a:t> </a:t>
            </a:r>
            <a:r>
              <a:rPr lang="en-US" altLang="zh-CN" sz="1400" dirty="0">
                <a:ea typeface="微软雅黑"/>
                <a:cs typeface="SimSun"/>
              </a:rPr>
              <a:t>的仓库</a:t>
            </a:r>
            <a:r>
              <a:rPr lang="zh-CN" altLang="en-US" sz="1400" dirty="0">
                <a:ea typeface="微软雅黑"/>
                <a:cs typeface="SimSun"/>
              </a:rPr>
              <a:t>发运</a:t>
            </a:r>
            <a:r>
              <a:rPr lang="en-US" altLang="zh-CN" sz="1400" dirty="0">
                <a:ea typeface="微软雅黑"/>
                <a:cs typeface="SimSun"/>
              </a:rPr>
              <a:t>，</a:t>
            </a:r>
            <a:r>
              <a:rPr lang="zh-CN" altLang="en-US" sz="1400" dirty="0">
                <a:ea typeface="微软雅黑"/>
                <a:cs typeface="SimSun"/>
              </a:rPr>
              <a:t>并于</a:t>
            </a:r>
            <a:r>
              <a:rPr lang="en-US" altLang="zh-CN" sz="1400" dirty="0" err="1">
                <a:ea typeface="微软雅黑"/>
                <a:cs typeface="SimSun"/>
              </a:rPr>
              <a:t>第二天</a:t>
            </a:r>
            <a:r>
              <a:rPr lang="zh-CN" altLang="en-US" sz="1400" dirty="0">
                <a:ea typeface="微软雅黑"/>
                <a:cs typeface="SimSun"/>
              </a:rPr>
              <a:t>送达</a:t>
            </a:r>
            <a:r>
              <a:rPr lang="en-US" altLang="zh-CN" sz="1400" dirty="0" err="1">
                <a:ea typeface="微软雅黑"/>
                <a:cs typeface="SimSun"/>
              </a:rPr>
              <a:t>经销商（或客户）</a:t>
            </a:r>
            <a:r>
              <a:rPr lang="en-US" altLang="zh-CN" sz="1400" dirty="0" err="1" smtClean="0">
                <a:ea typeface="微软雅黑"/>
                <a:cs typeface="SimSun"/>
              </a:rPr>
              <a:t>所在地点</a:t>
            </a:r>
            <a:endParaRPr lang="en-US" sz="1400" dirty="0">
              <a:ea typeface="微软雅黑"/>
              <a:cs typeface="SimSun" panose="02010600030101010101" pitchFamily="2" charset="-122"/>
            </a:endParaRPr>
          </a:p>
          <a:p>
            <a:endParaRPr lang="en-US" sz="1400" dirty="0" smtClean="0">
              <a:ea typeface="微软雅黑"/>
              <a:cs typeface="SimSun" panose="02010600030101010101" pitchFamily="2" charset="-122"/>
            </a:endParaRPr>
          </a:p>
          <a:p>
            <a:pPr marL="171450" indent="-171450">
              <a:buFont typeface="Arial" panose="020B0604020202020204" pitchFamily="34" charset="0"/>
              <a:buChar char="•"/>
            </a:pPr>
            <a:endParaRPr lang="en-US" sz="1400" dirty="0">
              <a:ea typeface="微软雅黑"/>
              <a:cs typeface="SimSun" panose="02010600030101010101" pitchFamily="2" charset="-122"/>
            </a:endParaRPr>
          </a:p>
        </p:txBody>
      </p:sp>
    </p:spTree>
    <p:extLst>
      <p:ext uri="{BB962C8B-B14F-4D97-AF65-F5344CB8AC3E}">
        <p14:creationId xmlns:p14="http://schemas.microsoft.com/office/powerpoint/2010/main" val="135165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r>
              <a:rPr lang="zh-CN" altLang="en-US" sz="2800" dirty="0" smtClean="0">
                <a:solidFill>
                  <a:schemeClr val="tx1"/>
                </a:solidFill>
                <a:latin typeface="微软雅黑" panose="020B0503020204020204" pitchFamily="34" charset="-122"/>
                <a:ea typeface="微软雅黑" panose="020B0503020204020204" pitchFamily="34" charset="-122"/>
              </a:rPr>
              <a:t>关键业务场景：零部件物料清单与变更管理</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5" name="Rectangle 4"/>
          <p:cNvSpPr/>
          <p:nvPr/>
        </p:nvSpPr>
        <p:spPr>
          <a:xfrm>
            <a:off x="237532" y="1274945"/>
            <a:ext cx="8911068" cy="4770537"/>
          </a:xfrm>
          <a:prstGeom prst="rect">
            <a:avLst/>
          </a:prstGeom>
        </p:spPr>
        <p:txBody>
          <a:bodyPr wrap="square">
            <a:spAutoFit/>
          </a:bodyPr>
          <a:lstStyle/>
          <a:p>
            <a:r>
              <a:rPr lang="en-US" altLang="zh-CN" sz="1600" b="1" dirty="0" err="1" smtClean="0">
                <a:ea typeface="微软雅黑"/>
                <a:cs typeface="SimSun"/>
              </a:rPr>
              <a:t>零部件物料清单与变更管理</a:t>
            </a:r>
            <a:endParaRPr lang="en-US" altLang="zh-CN" sz="1600" b="1" dirty="0" smtClean="0">
              <a:ea typeface="微软雅黑"/>
              <a:cs typeface="SimSun"/>
            </a:endParaRPr>
          </a:p>
          <a:p>
            <a:endParaRPr lang="en-US" sz="1600" b="1" dirty="0" smtClean="0">
              <a:ea typeface="微软雅黑"/>
              <a:cs typeface="SimSun" panose="02010600030101010101" pitchFamily="2" charset="-122"/>
            </a:endParaRPr>
          </a:p>
          <a:p>
            <a:pPr marL="285750" indent="-285750">
              <a:buFont typeface="Arial" panose="020B0604020202020204" pitchFamily="34" charset="0"/>
              <a:buChar char="•"/>
            </a:pPr>
            <a:r>
              <a:rPr lang="en-US" altLang="zh-CN" sz="1600" dirty="0" smtClean="0">
                <a:ea typeface="微软雅黑"/>
                <a:cs typeface="SimSun"/>
              </a:rPr>
              <a:t>售后</a:t>
            </a:r>
            <a:r>
              <a:rPr lang="zh-CN" altLang="en-US" sz="1600" dirty="0" smtClean="0">
                <a:ea typeface="微软雅黑"/>
                <a:cs typeface="SimSun"/>
              </a:rPr>
              <a:t>市场的资源</a:t>
            </a:r>
            <a:r>
              <a:rPr lang="en-US" altLang="zh-CN" sz="1600" dirty="0" err="1" smtClean="0">
                <a:ea typeface="微软雅黑"/>
                <a:cs typeface="SimSun"/>
              </a:rPr>
              <a:t>与工程</a:t>
            </a:r>
            <a:r>
              <a:rPr lang="zh-CN" altLang="en-US" sz="1600" dirty="0">
                <a:ea typeface="微软雅黑"/>
                <a:cs typeface="SimSun"/>
              </a:rPr>
              <a:t>部门</a:t>
            </a:r>
            <a:r>
              <a:rPr lang="en-US" altLang="zh-CN" sz="1600" dirty="0" err="1">
                <a:ea typeface="微软雅黑"/>
                <a:cs typeface="SimSun"/>
              </a:rPr>
              <a:t>协调，以</a:t>
            </a:r>
            <a:r>
              <a:rPr lang="en-US" altLang="zh-CN" sz="1600" dirty="0">
                <a:ea typeface="微软雅黑"/>
                <a:cs typeface="SimSun"/>
              </a:rPr>
              <a:t>：</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en-US" altLang="zh-CN" sz="1600" dirty="0" smtClean="0">
                <a:ea typeface="微软雅黑"/>
                <a:cs typeface="SimSun"/>
              </a:rPr>
              <a:t>确定</a:t>
            </a:r>
            <a:r>
              <a:rPr lang="en-US" altLang="zh-CN" sz="1600" dirty="0">
                <a:ea typeface="微软雅黑"/>
                <a:cs typeface="SimSun"/>
              </a:rPr>
              <a:t>所有</a:t>
            </a:r>
            <a:r>
              <a:rPr lang="zh-CN" altLang="en-US" sz="1600" dirty="0">
                <a:ea typeface="微软雅黑"/>
                <a:cs typeface="SimSun"/>
              </a:rPr>
              <a:t>设备</a:t>
            </a:r>
            <a:r>
              <a:rPr lang="en-US" altLang="zh-CN" sz="1600" dirty="0" err="1">
                <a:ea typeface="微软雅黑"/>
                <a:cs typeface="SimSun"/>
              </a:rPr>
              <a:t>的可售零</a:t>
            </a:r>
            <a:r>
              <a:rPr lang="en-US" altLang="zh-CN" sz="1600" dirty="0" err="1" smtClean="0">
                <a:ea typeface="微软雅黑"/>
                <a:cs typeface="SimSun"/>
              </a:rPr>
              <a:t>部件（</a:t>
            </a:r>
            <a:r>
              <a:rPr lang="en-US" altLang="zh-CN" sz="1600" dirty="0" err="1">
                <a:ea typeface="微软雅黑"/>
                <a:cs typeface="SimSun"/>
              </a:rPr>
              <a:t>SAP</a:t>
            </a:r>
            <a:r>
              <a:rPr lang="en-US" altLang="zh-CN" sz="1600" dirty="0">
                <a:ea typeface="微软雅黑"/>
                <a:cs typeface="SimSun"/>
              </a:rPr>
              <a:t> 掌握可售零部件情况，</a:t>
            </a:r>
            <a:r>
              <a:rPr lang="zh-CN" altLang="en-US" sz="1600" dirty="0">
                <a:ea typeface="微软雅黑"/>
                <a:cs typeface="SimSun"/>
              </a:rPr>
              <a:t>然后</a:t>
            </a:r>
            <a:r>
              <a:rPr lang="en-US" altLang="zh-CN" sz="1600" dirty="0" err="1">
                <a:ea typeface="微软雅黑"/>
                <a:cs typeface="SimSun"/>
              </a:rPr>
              <a:t>通过集成反馈给</a:t>
            </a:r>
            <a:r>
              <a:rPr lang="en-US" altLang="zh-CN" sz="1600" dirty="0">
                <a:ea typeface="微软雅黑"/>
                <a:cs typeface="SimSun"/>
              </a:rPr>
              <a:t> </a:t>
            </a:r>
            <a:r>
              <a:rPr lang="en-US" altLang="zh-CN" sz="1600" dirty="0" err="1">
                <a:ea typeface="微软雅黑"/>
                <a:cs typeface="SimSun"/>
              </a:rPr>
              <a:t>hybris</a:t>
            </a:r>
            <a:r>
              <a:rPr lang="en-US" altLang="zh-CN" sz="1600" dirty="0" smtClean="0">
                <a:ea typeface="微软雅黑"/>
                <a:cs typeface="SimSun"/>
              </a:rPr>
              <a:t>）</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en-US" altLang="zh-CN" sz="1600" dirty="0" smtClean="0">
                <a:ea typeface="微软雅黑"/>
                <a:cs typeface="SimSun"/>
              </a:rPr>
              <a:t>管理</a:t>
            </a:r>
            <a:r>
              <a:rPr lang="en-US" altLang="zh-CN" sz="1600" dirty="0">
                <a:ea typeface="微软雅黑"/>
                <a:cs typeface="SimSun"/>
              </a:rPr>
              <a:t>机器更新，</a:t>
            </a:r>
            <a:r>
              <a:rPr lang="en-US" altLang="zh-CN" sz="1600" dirty="0" smtClean="0">
                <a:ea typeface="微软雅黑"/>
                <a:cs typeface="SimSun"/>
              </a:rPr>
              <a:t>包括新版本</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en-US" altLang="zh-CN" sz="1600" dirty="0" smtClean="0">
                <a:ea typeface="微软雅黑"/>
                <a:cs typeface="SimSun"/>
              </a:rPr>
              <a:t>跟踪</a:t>
            </a:r>
            <a:r>
              <a:rPr lang="en-US" altLang="zh-CN" sz="1600" dirty="0">
                <a:ea typeface="微软雅黑"/>
                <a:cs typeface="SimSun"/>
              </a:rPr>
              <a:t>序列号变</a:t>
            </a:r>
            <a:r>
              <a:rPr lang="zh-CN" altLang="en-US" sz="1600" dirty="0">
                <a:ea typeface="微软雅黑"/>
                <a:cs typeface="SimSun"/>
              </a:rPr>
              <a:t>更</a:t>
            </a:r>
            <a:r>
              <a:rPr lang="en-US" altLang="zh-CN" sz="1600" dirty="0">
                <a:ea typeface="微软雅黑"/>
                <a:cs typeface="SimSun"/>
              </a:rPr>
              <a:t>（或</a:t>
            </a:r>
            <a:r>
              <a:rPr lang="zh-CN" altLang="en-US" sz="1600" dirty="0">
                <a:ea typeface="微软雅黑"/>
                <a:cs typeface="SimSun"/>
              </a:rPr>
              <a:t>中断</a:t>
            </a:r>
            <a:r>
              <a:rPr lang="en-US" altLang="zh-CN" sz="1600" dirty="0">
                <a:ea typeface="微软雅黑"/>
                <a:cs typeface="SimSun"/>
              </a:rPr>
              <a:t>）</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zh-CN" altLang="en-US" sz="1600" dirty="0" smtClean="0">
                <a:ea typeface="微软雅黑"/>
                <a:cs typeface="SimSun"/>
              </a:rPr>
              <a:t>修改</a:t>
            </a:r>
            <a:r>
              <a:rPr lang="en-US" altLang="zh-CN" sz="1600" dirty="0" smtClean="0">
                <a:ea typeface="微软雅黑"/>
                <a:cs typeface="SimSun"/>
              </a:rPr>
              <a:t>图纸</a:t>
            </a:r>
            <a:r>
              <a:rPr lang="en-US" altLang="zh-CN" sz="1600" dirty="0">
                <a:ea typeface="微软雅黑"/>
                <a:cs typeface="SimSun"/>
              </a:rPr>
              <a:t>，以反映序列号中断处及新增零部件。</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en-US" altLang="zh-CN" sz="1600" dirty="0" smtClean="0">
                <a:ea typeface="微软雅黑"/>
                <a:cs typeface="SimSun"/>
              </a:rPr>
              <a:t>管理</a:t>
            </a:r>
            <a:r>
              <a:rPr lang="zh-CN" altLang="en-US" sz="1600" dirty="0">
                <a:ea typeface="微软雅黑"/>
                <a:cs typeface="SimSun"/>
              </a:rPr>
              <a:t>替代零部件</a:t>
            </a:r>
            <a:r>
              <a:rPr lang="en-US" altLang="zh-CN" sz="1600" dirty="0" err="1">
                <a:ea typeface="微软雅黑"/>
                <a:cs typeface="SimSun"/>
              </a:rPr>
              <a:t>以及</a:t>
            </a:r>
            <a:r>
              <a:rPr lang="zh-CN" altLang="en-US" sz="1600" dirty="0">
                <a:ea typeface="微软雅黑"/>
                <a:cs typeface="SimSun"/>
              </a:rPr>
              <a:t>其他</a:t>
            </a:r>
            <a:r>
              <a:rPr lang="en-US" altLang="zh-CN" sz="1600" dirty="0" err="1">
                <a:ea typeface="微软雅黑"/>
                <a:cs typeface="SimSun"/>
              </a:rPr>
              <a:t>零部件装配</a:t>
            </a:r>
            <a:r>
              <a:rPr lang="zh-CN" altLang="en-US" sz="1600" dirty="0">
                <a:ea typeface="微软雅黑"/>
                <a:cs typeface="SimSun"/>
              </a:rPr>
              <a:t>变更</a:t>
            </a:r>
            <a:r>
              <a:rPr lang="en-US" altLang="zh-CN" sz="1600" dirty="0">
                <a:ea typeface="微软雅黑"/>
                <a:cs typeface="SimSun"/>
              </a:rPr>
              <a:t>。</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en-US" altLang="zh-CN" sz="1600" dirty="0" smtClean="0">
                <a:ea typeface="微软雅黑"/>
                <a:cs typeface="SimSun"/>
              </a:rPr>
              <a:t>更新</a:t>
            </a:r>
            <a:r>
              <a:rPr lang="en-US" altLang="zh-CN" sz="1600" dirty="0">
                <a:ea typeface="微软雅黑"/>
                <a:cs typeface="SimSun"/>
              </a:rPr>
              <a:t>图纸并修改图纸所引用的相关零部件表</a:t>
            </a:r>
            <a:endParaRPr lang="en-US" sz="1600" dirty="0" smtClean="0">
              <a:ea typeface="微软雅黑"/>
              <a:cs typeface="SimSun" panose="02010600030101010101" pitchFamily="2" charset="-122"/>
            </a:endParaRPr>
          </a:p>
          <a:p>
            <a:pPr marL="1200150" lvl="2" indent="-285750">
              <a:buClrTx/>
              <a:buFont typeface="Arial" panose="020B0604020202020204" pitchFamily="34" charset="0"/>
              <a:buChar char="•"/>
            </a:pPr>
            <a:r>
              <a:rPr lang="en-US" altLang="zh-CN" sz="1600" dirty="0" smtClean="0">
                <a:ea typeface="微软雅黑"/>
                <a:cs typeface="SimSun"/>
              </a:rPr>
              <a:t>根据</a:t>
            </a:r>
            <a:r>
              <a:rPr lang="en-US" altLang="zh-CN" sz="1600" dirty="0">
                <a:ea typeface="微软雅黑"/>
                <a:cs typeface="SimSun"/>
              </a:rPr>
              <a:t>序列号中断</a:t>
            </a:r>
            <a:r>
              <a:rPr lang="zh-CN" altLang="en-US" sz="1600" dirty="0">
                <a:ea typeface="微软雅黑"/>
                <a:cs typeface="SimSun"/>
              </a:rPr>
              <a:t>情况</a:t>
            </a:r>
            <a:r>
              <a:rPr lang="en-US" altLang="zh-CN" sz="1600" dirty="0">
                <a:latin typeface="微软雅黑" panose="020B0503020204020204" pitchFamily="34" charset="-122"/>
                <a:ea typeface="微软雅黑" panose="020B0503020204020204" pitchFamily="34" charset="-122"/>
                <a:cs typeface="SimSun"/>
              </a:rPr>
              <a:t>，“</a:t>
            </a:r>
            <a:r>
              <a:rPr lang="en-US" altLang="zh-CN" sz="1600" dirty="0" err="1">
                <a:latin typeface="微软雅黑" panose="020B0503020204020204" pitchFamily="34" charset="-122"/>
                <a:ea typeface="微软雅黑" panose="020B0503020204020204" pitchFamily="34" charset="-122"/>
                <a:cs typeface="SimSun"/>
              </a:rPr>
              <a:t>同一零部件”</a:t>
            </a:r>
            <a:r>
              <a:rPr lang="en-US" altLang="zh-CN" sz="1600" dirty="0" err="1">
                <a:ea typeface="微软雅黑"/>
                <a:cs typeface="SimSun"/>
              </a:rPr>
              <a:t>有</a:t>
            </a:r>
            <a:r>
              <a:rPr lang="en-US" altLang="zh-CN" sz="1600" dirty="0">
                <a:ea typeface="微软雅黑"/>
                <a:cs typeface="SimSun"/>
              </a:rPr>
              <a:t> 2-3 </a:t>
            </a:r>
            <a:r>
              <a:rPr lang="en-US" altLang="zh-CN" sz="1600" dirty="0" err="1">
                <a:ea typeface="微软雅黑"/>
                <a:cs typeface="SimSun"/>
              </a:rPr>
              <a:t>个部件号是很正常的</a:t>
            </a:r>
            <a:r>
              <a:rPr lang="en-US" altLang="zh-CN" sz="1600" dirty="0">
                <a:ea typeface="微软雅黑"/>
                <a:cs typeface="SimSun"/>
              </a:rPr>
              <a:t>。</a:t>
            </a:r>
            <a:endParaRPr lang="en-US" sz="1600" dirty="0" smtClean="0">
              <a:ea typeface="微软雅黑"/>
              <a:cs typeface="SimSun" panose="02010600030101010101" pitchFamily="2" charset="-122"/>
            </a:endParaRPr>
          </a:p>
          <a:p>
            <a:pPr marL="1200150" lvl="2" indent="-285750">
              <a:buClrTx/>
              <a:buFont typeface="Arial" panose="020B0604020202020204" pitchFamily="34" charset="0"/>
              <a:buChar char="•"/>
            </a:pPr>
            <a:r>
              <a:rPr lang="en-US" altLang="zh-CN" sz="1600" dirty="0" smtClean="0">
                <a:ea typeface="微软雅黑"/>
                <a:cs typeface="SimSun"/>
              </a:rPr>
              <a:t>表</a:t>
            </a:r>
            <a:r>
              <a:rPr lang="en-US" altLang="zh-CN" sz="1600" dirty="0">
                <a:ea typeface="微软雅黑"/>
                <a:cs typeface="SimSun"/>
              </a:rPr>
              <a:t>中会清晰列出具有相关序列号范围的全部 3 </a:t>
            </a:r>
            <a:r>
              <a:rPr lang="en-US" altLang="zh-CN" sz="1600" dirty="0" smtClean="0">
                <a:ea typeface="微软雅黑"/>
                <a:cs typeface="SimSun"/>
              </a:rPr>
              <a:t>项</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en-US" altLang="zh-CN" sz="1600" dirty="0" smtClean="0">
                <a:ea typeface="微软雅黑"/>
                <a:cs typeface="SimSun"/>
              </a:rPr>
              <a:t>在</a:t>
            </a:r>
            <a:r>
              <a:rPr lang="en-US" altLang="zh-CN" sz="1600" dirty="0">
                <a:ea typeface="微软雅黑"/>
                <a:cs typeface="SimSun"/>
              </a:rPr>
              <a:t>线发布所有内容，供经销商</a:t>
            </a:r>
            <a:r>
              <a:rPr lang="zh-CN" altLang="en-US" sz="1600" dirty="0">
                <a:ea typeface="微软雅黑"/>
                <a:cs typeface="SimSun"/>
              </a:rPr>
              <a:t>自行酌情</a:t>
            </a:r>
            <a:r>
              <a:rPr lang="en-US" altLang="zh-CN" sz="1600" dirty="0" err="1" smtClean="0">
                <a:ea typeface="微软雅黑"/>
                <a:cs typeface="SimSun"/>
              </a:rPr>
              <a:t>使用</a:t>
            </a:r>
            <a:endParaRPr lang="en-US" sz="1600" dirty="0" smtClean="0">
              <a:ea typeface="微软雅黑"/>
              <a:cs typeface="SimSun" panose="02010600030101010101" pitchFamily="2" charset="-122"/>
            </a:endParaRPr>
          </a:p>
          <a:p>
            <a:pPr marL="1200150" lvl="2" indent="-285750">
              <a:buFont typeface="Arial" panose="020B0604020202020204" pitchFamily="34" charset="0"/>
              <a:buChar char="•"/>
            </a:pPr>
            <a:endParaRPr lang="en-US" sz="1600" dirty="0">
              <a:ea typeface="微软雅黑"/>
              <a:cs typeface="SimSun" panose="02010600030101010101" pitchFamily="2" charset="-122"/>
            </a:endParaRPr>
          </a:p>
          <a:p>
            <a:pPr marL="285750" indent="-285750">
              <a:buFont typeface="Arial" panose="020B0604020202020204" pitchFamily="34" charset="0"/>
              <a:buChar char="•"/>
            </a:pPr>
            <a:r>
              <a:rPr lang="en-US" altLang="zh-CN" sz="1600" dirty="0" smtClean="0">
                <a:ea typeface="微软雅黑"/>
                <a:cs typeface="SimSun"/>
              </a:rPr>
              <a:t>整体</a:t>
            </a:r>
            <a:r>
              <a:rPr lang="en-US" altLang="zh-CN" sz="1600" dirty="0">
                <a:ea typeface="微软雅黑"/>
                <a:cs typeface="SimSun"/>
              </a:rPr>
              <a:t>来说，物料清单工作</a:t>
            </a:r>
            <a:r>
              <a:rPr lang="zh-CN" altLang="en-US" sz="1600" dirty="0">
                <a:ea typeface="微软雅黑"/>
                <a:cs typeface="SimSun"/>
              </a:rPr>
              <a:t>是一项</a:t>
            </a:r>
            <a:r>
              <a:rPr lang="en-US" altLang="zh-CN" sz="1600" dirty="0" err="1">
                <a:ea typeface="微软雅黑"/>
                <a:cs typeface="SimSun"/>
              </a:rPr>
              <a:t>劳动密集型</a:t>
            </a:r>
            <a:r>
              <a:rPr lang="zh-CN" altLang="en-US" sz="1600" dirty="0">
                <a:ea typeface="微软雅黑"/>
                <a:cs typeface="SimSun"/>
              </a:rPr>
              <a:t>工作</a:t>
            </a:r>
            <a:r>
              <a:rPr lang="en-US" altLang="zh-CN" sz="1600" dirty="0">
                <a:ea typeface="微软雅黑"/>
                <a:cs typeface="SimSun"/>
              </a:rPr>
              <a:t>，</a:t>
            </a:r>
            <a:r>
              <a:rPr lang="en-US" altLang="zh-CN" sz="1600" dirty="0" err="1">
                <a:ea typeface="微软雅黑"/>
                <a:cs typeface="SimSun"/>
              </a:rPr>
              <a:t>需要很强的</a:t>
            </a:r>
            <a:r>
              <a:rPr lang="zh-CN" altLang="en-US" sz="1600" dirty="0">
                <a:ea typeface="微软雅黑"/>
                <a:cs typeface="SimSun"/>
              </a:rPr>
              <a:t>原则</a:t>
            </a:r>
            <a:r>
              <a:rPr lang="en-US" altLang="zh-CN" sz="1600" dirty="0" smtClean="0">
                <a:ea typeface="微软雅黑"/>
                <a:cs typeface="SimSun"/>
              </a:rPr>
              <a:t>性</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en-US" altLang="zh-CN" sz="1600" dirty="0" smtClean="0">
                <a:ea typeface="微软雅黑"/>
                <a:cs typeface="SimSun"/>
              </a:rPr>
              <a:t>它对于在线获取正确信息以避免发生错误或混淆至关重要</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en-US" altLang="zh-CN" sz="1600" dirty="0" smtClean="0">
                <a:ea typeface="微软雅黑"/>
                <a:cs typeface="SimSun"/>
              </a:rPr>
              <a:t>数据质量会直接影响客户体验和运营</a:t>
            </a:r>
            <a:endParaRPr lang="en-US" sz="1600" dirty="0" smtClean="0">
              <a:ea typeface="微软雅黑"/>
              <a:cs typeface="SimSun" panose="02010600030101010101" pitchFamily="2" charset="-122"/>
            </a:endParaRPr>
          </a:p>
          <a:p>
            <a:pPr marL="742950" lvl="1" indent="-285750">
              <a:buClrTx/>
              <a:buFont typeface="Arial" panose="020B0604020202020204" pitchFamily="34" charset="0"/>
              <a:buChar char="•"/>
            </a:pPr>
            <a:r>
              <a:rPr lang="en-US" altLang="zh-CN" sz="1600" dirty="0" smtClean="0">
                <a:ea typeface="微软雅黑"/>
                <a:cs typeface="SimSun"/>
              </a:rPr>
              <a:t>数据</a:t>
            </a:r>
            <a:r>
              <a:rPr lang="en-US" altLang="zh-CN" sz="1600" dirty="0">
                <a:ea typeface="微软雅黑"/>
                <a:cs typeface="SimSun"/>
              </a:rPr>
              <a:t>质量应用作评估项目准备情况和总体成熟度</a:t>
            </a:r>
            <a:r>
              <a:rPr lang="zh-CN" altLang="en-US" sz="1600" dirty="0">
                <a:ea typeface="微软雅黑"/>
                <a:cs typeface="SimSun"/>
              </a:rPr>
              <a:t>的</a:t>
            </a:r>
            <a:r>
              <a:rPr lang="en-US" altLang="zh-CN" sz="1600" dirty="0" err="1">
                <a:ea typeface="微软雅黑"/>
                <a:cs typeface="SimSun"/>
              </a:rPr>
              <a:t>关键</a:t>
            </a:r>
            <a:r>
              <a:rPr lang="en-US" altLang="zh-CN" sz="1600" dirty="0">
                <a:ea typeface="微软雅黑"/>
                <a:cs typeface="SimSun"/>
              </a:rPr>
              <a:t> </a:t>
            </a:r>
            <a:r>
              <a:rPr lang="en-US" altLang="zh-CN" sz="1600" dirty="0" smtClean="0">
                <a:ea typeface="微软雅黑"/>
                <a:cs typeface="SimSun"/>
              </a:rPr>
              <a:t>KPI</a:t>
            </a:r>
            <a:endParaRPr lang="en-US" sz="1600" dirty="0" smtClean="0">
              <a:ea typeface="微软雅黑"/>
              <a:cs typeface="SimSun" panose="02010600030101010101" pitchFamily="2" charset="-122"/>
            </a:endParaRPr>
          </a:p>
          <a:p>
            <a:pPr lvl="1"/>
            <a:endParaRPr lang="en-US" sz="1600" dirty="0">
              <a:ea typeface="微软雅黑"/>
              <a:cs typeface="SimSun" panose="02010600030101010101" pitchFamily="2" charset="-122"/>
            </a:endParaRPr>
          </a:p>
          <a:p>
            <a:endParaRPr lang="en-US" sz="1600" dirty="0">
              <a:ea typeface="微软雅黑"/>
              <a:cs typeface="SimSun" panose="02010600030101010101" pitchFamily="2" charset="-122"/>
            </a:endParaRPr>
          </a:p>
        </p:txBody>
      </p:sp>
    </p:spTree>
    <p:extLst>
      <p:ext uri="{BB962C8B-B14F-4D97-AF65-F5344CB8AC3E}">
        <p14:creationId xmlns:p14="http://schemas.microsoft.com/office/powerpoint/2010/main" val="1284755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r>
              <a:rPr lang="zh-CN" altLang="en-US" sz="2800" dirty="0" smtClean="0">
                <a:solidFill>
                  <a:schemeClr val="tx1"/>
                </a:solidFill>
                <a:latin typeface="微软雅黑" panose="020B0503020204020204" pitchFamily="34" charset="-122"/>
                <a:ea typeface="微软雅黑" panose="020B0503020204020204" pitchFamily="34" charset="-122"/>
              </a:rPr>
              <a:t>关键业务</a:t>
            </a:r>
            <a:r>
              <a:rPr lang="zh-CN" altLang="en-US" sz="2800" dirty="0">
                <a:solidFill>
                  <a:schemeClr val="tx1"/>
                </a:solidFill>
                <a:latin typeface="微软雅黑" panose="020B0503020204020204" pitchFamily="34" charset="-122"/>
                <a:ea typeface="微软雅黑" panose="020B0503020204020204" pitchFamily="34" charset="-122"/>
              </a:rPr>
              <a:t>场景：售后零部件定价与促销</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4" name="Rectangle 3"/>
          <p:cNvSpPr/>
          <p:nvPr/>
        </p:nvSpPr>
        <p:spPr>
          <a:xfrm>
            <a:off x="364985" y="1366048"/>
            <a:ext cx="11249082" cy="3046988"/>
          </a:xfrm>
          <a:prstGeom prst="rect">
            <a:avLst/>
          </a:prstGeom>
        </p:spPr>
        <p:txBody>
          <a:bodyPr wrap="square">
            <a:spAutoFit/>
          </a:bodyPr>
          <a:lstStyle/>
          <a:p>
            <a:r>
              <a:rPr lang="en-US" altLang="zh-CN" sz="1600" b="1" dirty="0" smtClean="0">
                <a:ea typeface="微软雅黑"/>
                <a:cs typeface="SimSun"/>
              </a:rPr>
              <a:t>利用 </a:t>
            </a:r>
            <a:r>
              <a:rPr lang="en-US" altLang="zh-CN" sz="1600" b="1" dirty="0" err="1">
                <a:ea typeface="微软雅黑"/>
                <a:cs typeface="SimSun"/>
              </a:rPr>
              <a:t>hybris</a:t>
            </a:r>
            <a:r>
              <a:rPr lang="en-US" altLang="zh-CN" sz="1600" b="1" dirty="0">
                <a:ea typeface="微软雅黑"/>
                <a:cs typeface="SimSun"/>
              </a:rPr>
              <a:t> </a:t>
            </a:r>
            <a:r>
              <a:rPr lang="zh-CN" altLang="en-US" sz="1600" b="1" dirty="0">
                <a:ea typeface="微软雅黑"/>
                <a:cs typeface="SimSun"/>
              </a:rPr>
              <a:t>和</a:t>
            </a:r>
            <a:r>
              <a:rPr lang="en-US" altLang="zh-CN" sz="1600" b="1" dirty="0">
                <a:ea typeface="微软雅黑"/>
                <a:cs typeface="SimSun"/>
              </a:rPr>
              <a:t> SAP </a:t>
            </a:r>
            <a:r>
              <a:rPr lang="zh-CN" altLang="en-US" sz="1600" b="1" dirty="0">
                <a:ea typeface="微软雅黑"/>
                <a:cs typeface="SimSun"/>
              </a:rPr>
              <a:t>的产品</a:t>
            </a:r>
            <a:r>
              <a:rPr lang="en-US" altLang="zh-CN" sz="1600" b="1" dirty="0" err="1" smtClean="0">
                <a:ea typeface="微软雅黑"/>
                <a:cs typeface="SimSun"/>
              </a:rPr>
              <a:t>定价</a:t>
            </a:r>
            <a:endParaRPr lang="en-US" altLang="zh-CN" sz="1600" b="1" dirty="0" smtClean="0">
              <a:ea typeface="微软雅黑"/>
              <a:cs typeface="SimSun"/>
            </a:endParaRPr>
          </a:p>
          <a:p>
            <a:endParaRPr lang="en-US" sz="1600" b="1" dirty="0" smtClean="0">
              <a:ea typeface="微软雅黑"/>
              <a:cs typeface="SimSun" panose="02010600030101010101" pitchFamily="2" charset="-122"/>
            </a:endParaRPr>
          </a:p>
          <a:p>
            <a:pPr marL="285750" indent="-285750">
              <a:buFont typeface="Arial" panose="020B0604020202020204" pitchFamily="34" charset="0"/>
              <a:buChar char="•"/>
            </a:pPr>
            <a:r>
              <a:rPr lang="zh-TW" altLang="en-US" sz="1600" dirty="0" smtClean="0">
                <a:ea typeface="微软雅黑"/>
                <a:cs typeface="SimSun"/>
              </a:rPr>
              <a:t>某品牌</a:t>
            </a:r>
            <a:r>
              <a:rPr lang="en-US" altLang="zh-CN" sz="1600" dirty="0" smtClean="0">
                <a:ea typeface="微软雅黑"/>
                <a:cs typeface="SimSun"/>
              </a:rPr>
              <a:t> </a:t>
            </a:r>
            <a:r>
              <a:rPr lang="zh-CN" altLang="en-US" sz="1600" dirty="0" smtClean="0">
                <a:ea typeface="微软雅黑"/>
                <a:cs typeface="SimSun"/>
              </a:rPr>
              <a:t>复制了</a:t>
            </a:r>
            <a:r>
              <a:rPr lang="en-US" altLang="zh-CN" sz="1600" dirty="0" smtClean="0">
                <a:ea typeface="微软雅黑"/>
                <a:cs typeface="SimSun"/>
              </a:rPr>
              <a:t>ERP </a:t>
            </a:r>
            <a:r>
              <a:rPr lang="en-US" altLang="zh-CN" sz="1600" dirty="0">
                <a:ea typeface="微软雅黑"/>
                <a:cs typeface="SimSun"/>
              </a:rPr>
              <a:t>零部件</a:t>
            </a:r>
            <a:r>
              <a:rPr lang="en-US" altLang="zh-CN" sz="1600" dirty="0" smtClean="0">
                <a:ea typeface="微软雅黑"/>
                <a:cs typeface="SimSun"/>
              </a:rPr>
              <a:t>价格</a:t>
            </a:r>
            <a:r>
              <a:rPr lang="zh-CN" altLang="en-US" sz="1600" dirty="0" smtClean="0">
                <a:ea typeface="微软雅黑"/>
                <a:cs typeface="SimSun"/>
              </a:rPr>
              <a:t>到</a:t>
            </a:r>
            <a:r>
              <a:rPr lang="en-US" altLang="zh-CN" sz="1600" dirty="0" err="1" smtClean="0">
                <a:ea typeface="微软雅黑"/>
                <a:cs typeface="SimSun"/>
              </a:rPr>
              <a:t>hybris</a:t>
            </a:r>
            <a:r>
              <a:rPr lang="en-US" altLang="zh-CN" sz="1600" dirty="0" smtClean="0">
                <a:ea typeface="微软雅黑"/>
                <a:cs typeface="SimSun"/>
              </a:rPr>
              <a:t>  </a:t>
            </a:r>
            <a:endParaRPr lang="en-US" sz="1600" dirty="0" smtClean="0">
              <a:ea typeface="微软雅黑"/>
              <a:cs typeface="SimSun" panose="02010600030101010101" pitchFamily="2" charset="-122"/>
            </a:endParaRPr>
          </a:p>
          <a:p>
            <a:pPr marL="742950" lvl="1" indent="-285750">
              <a:buFont typeface="Arial" panose="020B0604020202020204" pitchFamily="34" charset="0"/>
              <a:buChar char="•"/>
            </a:pPr>
            <a:r>
              <a:rPr lang="en-US" altLang="zh-CN" sz="1600" dirty="0" smtClean="0">
                <a:ea typeface="微软雅黑"/>
                <a:cs typeface="SimSun"/>
              </a:rPr>
              <a:t>这</a:t>
            </a:r>
            <a:r>
              <a:rPr lang="en-US" altLang="zh-CN" sz="1600" dirty="0">
                <a:ea typeface="微软雅黑"/>
                <a:cs typeface="SimSun"/>
              </a:rPr>
              <a:t>避免</a:t>
            </a:r>
            <a:r>
              <a:rPr lang="zh-CN" altLang="en-US" sz="1600" dirty="0">
                <a:ea typeface="微软雅黑"/>
                <a:cs typeface="SimSun"/>
              </a:rPr>
              <a:t>了</a:t>
            </a:r>
            <a:r>
              <a:rPr lang="en-US" altLang="zh-CN" sz="1600" dirty="0">
                <a:ea typeface="微软雅黑"/>
                <a:cs typeface="SimSun"/>
              </a:rPr>
              <a:t>对 SAP </a:t>
            </a:r>
            <a:r>
              <a:rPr lang="zh-CN" altLang="en-US" sz="1600" dirty="0">
                <a:ea typeface="微软雅黑"/>
                <a:cs typeface="SimSun"/>
              </a:rPr>
              <a:t>产品</a:t>
            </a:r>
            <a:r>
              <a:rPr lang="en-US" altLang="zh-CN" sz="1600" dirty="0" err="1">
                <a:ea typeface="微软雅黑"/>
                <a:cs typeface="SimSun"/>
              </a:rPr>
              <a:t>进行不必要的调用，从而</a:t>
            </a:r>
            <a:r>
              <a:rPr lang="zh-CN" altLang="en-US" sz="1600" dirty="0">
                <a:ea typeface="微软雅黑"/>
                <a:cs typeface="SimSun"/>
              </a:rPr>
              <a:t>降低</a:t>
            </a:r>
            <a:r>
              <a:rPr lang="en-US" altLang="zh-CN" sz="1600" dirty="0" err="1" smtClean="0">
                <a:ea typeface="微软雅黑"/>
                <a:cs typeface="SimSun"/>
              </a:rPr>
              <a:t>了流量</a:t>
            </a:r>
            <a:endParaRPr lang="en-US" sz="1600" dirty="0" smtClean="0">
              <a:ea typeface="微软雅黑"/>
              <a:cs typeface="SimSun" panose="02010600030101010101" pitchFamily="2" charset="-122"/>
            </a:endParaRPr>
          </a:p>
          <a:p>
            <a:pPr marL="742950" lvl="1" indent="-285750">
              <a:buFont typeface="Arial" panose="020B0604020202020204" pitchFamily="34" charset="0"/>
              <a:buChar char="•"/>
            </a:pPr>
            <a:r>
              <a:rPr lang="en-US" altLang="zh-CN" sz="1600" dirty="0" smtClean="0">
                <a:ea typeface="微软雅黑"/>
                <a:cs typeface="SimSun"/>
              </a:rPr>
              <a:t>定价</a:t>
            </a:r>
            <a:r>
              <a:rPr lang="en-US" altLang="zh-CN" sz="1600" dirty="0">
                <a:ea typeface="微软雅黑"/>
                <a:cs typeface="SimSun"/>
              </a:rPr>
              <a:t>因经销商不同而各异，</a:t>
            </a:r>
            <a:r>
              <a:rPr lang="en-US" altLang="zh-CN" sz="1600" dirty="0" smtClean="0">
                <a:ea typeface="微软雅黑"/>
                <a:cs typeface="SimSun"/>
              </a:rPr>
              <a:t>因为可能会给特定经销商一定的折扣</a:t>
            </a:r>
            <a:endParaRPr lang="en-US" sz="1600" dirty="0" smtClean="0">
              <a:ea typeface="微软雅黑"/>
              <a:cs typeface="SimSun" panose="02010600030101010101" pitchFamily="2" charset="-122"/>
            </a:endParaRPr>
          </a:p>
          <a:p>
            <a:pPr marL="742950" lvl="1" indent="-285750">
              <a:buFont typeface="Arial" panose="020B0604020202020204" pitchFamily="34" charset="0"/>
              <a:buChar char="•"/>
            </a:pPr>
            <a:r>
              <a:rPr lang="en-US" altLang="zh-CN" sz="1600" dirty="0" smtClean="0">
                <a:ea typeface="微软雅黑"/>
                <a:cs typeface="SimSun"/>
              </a:rPr>
              <a:t>当</a:t>
            </a:r>
            <a:r>
              <a:rPr lang="en-US" altLang="zh-CN" sz="1600" dirty="0">
                <a:ea typeface="微软雅黑"/>
                <a:cs typeface="SimSun"/>
              </a:rPr>
              <a:t>通过 </a:t>
            </a:r>
            <a:r>
              <a:rPr lang="en-US" altLang="zh-CN" sz="1600" dirty="0" err="1">
                <a:ea typeface="微软雅黑"/>
                <a:cs typeface="SimSun"/>
              </a:rPr>
              <a:t>hybris</a:t>
            </a:r>
            <a:r>
              <a:rPr lang="en-US" altLang="zh-CN" sz="1600" dirty="0">
                <a:ea typeface="微软雅黑"/>
                <a:cs typeface="SimSun"/>
              </a:rPr>
              <a:t>  </a:t>
            </a:r>
            <a:r>
              <a:rPr lang="zh-CN" altLang="en-US" sz="1600" dirty="0">
                <a:ea typeface="微软雅黑"/>
                <a:cs typeface="SimSun"/>
              </a:rPr>
              <a:t>产品</a:t>
            </a:r>
            <a:r>
              <a:rPr lang="en-US" altLang="zh-CN" sz="1600" dirty="0" err="1">
                <a:ea typeface="微软雅黑"/>
                <a:cs typeface="SimSun"/>
              </a:rPr>
              <a:t>提交订单时，价格</a:t>
            </a:r>
            <a:r>
              <a:rPr lang="zh-CN" altLang="en-US" sz="1600" u="sng" dirty="0">
                <a:ea typeface="微软雅黑"/>
                <a:cs typeface="SimSun"/>
              </a:rPr>
              <a:t>始终</a:t>
            </a:r>
            <a:r>
              <a:rPr lang="en-US" altLang="zh-CN" sz="1600" dirty="0" err="1">
                <a:ea typeface="微软雅黑"/>
                <a:cs typeface="SimSun"/>
              </a:rPr>
              <a:t>会由</a:t>
            </a:r>
            <a:r>
              <a:rPr lang="en-US" altLang="zh-CN" sz="1600" dirty="0">
                <a:ea typeface="微软雅黑"/>
                <a:cs typeface="SimSun"/>
              </a:rPr>
              <a:t> SAP </a:t>
            </a:r>
            <a:r>
              <a:rPr lang="zh-CN" altLang="en-US" sz="1600" dirty="0">
                <a:ea typeface="微软雅黑"/>
                <a:cs typeface="SimSun"/>
              </a:rPr>
              <a:t>产品</a:t>
            </a:r>
            <a:r>
              <a:rPr lang="en-US" altLang="zh-CN" sz="1600" dirty="0">
                <a:ea typeface="微软雅黑"/>
                <a:cs typeface="SimSun"/>
              </a:rPr>
              <a:t>重新</a:t>
            </a:r>
            <a:r>
              <a:rPr lang="en-US" altLang="zh-CN" sz="1600" dirty="0" smtClean="0">
                <a:ea typeface="微软雅黑"/>
                <a:cs typeface="SimSun"/>
              </a:rPr>
              <a:t>确认</a:t>
            </a:r>
            <a:endParaRPr lang="en-US" sz="1600" dirty="0">
              <a:ea typeface="微软雅黑"/>
              <a:cs typeface="SimSun" panose="02010600030101010101" pitchFamily="2" charset="-122"/>
            </a:endParaRPr>
          </a:p>
          <a:p>
            <a:endParaRPr lang="en-US" sz="1600" dirty="0">
              <a:ea typeface="微软雅黑"/>
              <a:cs typeface="SimSun" panose="02010600030101010101" pitchFamily="2" charset="-122"/>
            </a:endParaRPr>
          </a:p>
          <a:p>
            <a:r>
              <a:rPr lang="en-US" altLang="zh-CN" sz="1600" b="1" dirty="0" err="1" smtClean="0">
                <a:ea typeface="微软雅黑"/>
                <a:cs typeface="SimSun"/>
              </a:rPr>
              <a:t>促销</a:t>
            </a:r>
            <a:endParaRPr lang="en-US" altLang="zh-CN" sz="1600" b="1" dirty="0" smtClean="0">
              <a:ea typeface="微软雅黑"/>
              <a:cs typeface="SimSun"/>
            </a:endParaRPr>
          </a:p>
          <a:p>
            <a:endParaRPr lang="en-US" sz="1600" b="1" dirty="0" smtClean="0">
              <a:ea typeface="微软雅黑"/>
              <a:cs typeface="SimSun" panose="02010600030101010101" pitchFamily="2" charset="-122"/>
            </a:endParaRPr>
          </a:p>
          <a:p>
            <a:pPr marL="285750" indent="-285750">
              <a:buFont typeface="Arial" panose="020B0604020202020204" pitchFamily="34" charset="0"/>
              <a:buChar char="•"/>
            </a:pPr>
            <a:r>
              <a:rPr lang="en-US" altLang="zh-CN" sz="1600" dirty="0" smtClean="0">
                <a:ea typeface="微软雅黑"/>
                <a:cs typeface="SimSun"/>
              </a:rPr>
              <a:t>在 </a:t>
            </a:r>
            <a:r>
              <a:rPr lang="en-US" altLang="zh-CN" sz="1600" dirty="0" err="1">
                <a:ea typeface="微软雅黑"/>
                <a:cs typeface="SimSun"/>
              </a:rPr>
              <a:t>hybris</a:t>
            </a:r>
            <a:r>
              <a:rPr lang="en-US" altLang="zh-CN" sz="1600" dirty="0">
                <a:ea typeface="微软雅黑"/>
                <a:cs typeface="SimSun"/>
              </a:rPr>
              <a:t> </a:t>
            </a:r>
            <a:r>
              <a:rPr lang="zh-CN" altLang="en-US" sz="1600" dirty="0">
                <a:ea typeface="微软雅黑"/>
                <a:cs typeface="SimSun"/>
              </a:rPr>
              <a:t>产品</a:t>
            </a:r>
            <a:r>
              <a:rPr lang="en-US" altLang="zh-CN" sz="1600" dirty="0" err="1">
                <a:ea typeface="微软雅黑"/>
                <a:cs typeface="SimSun"/>
              </a:rPr>
              <a:t>中对促销</a:t>
            </a:r>
            <a:r>
              <a:rPr lang="zh-CN" altLang="en-US" sz="1600" dirty="0">
                <a:ea typeface="微软雅黑"/>
                <a:cs typeface="SimSun"/>
              </a:rPr>
              <a:t>活动</a:t>
            </a:r>
            <a:r>
              <a:rPr lang="en-US" altLang="zh-CN" sz="1600" dirty="0" err="1" smtClean="0">
                <a:ea typeface="微软雅黑"/>
                <a:cs typeface="SimSun"/>
              </a:rPr>
              <a:t>进行管理</a:t>
            </a:r>
            <a:endParaRPr lang="en-US" sz="1600" dirty="0" smtClean="0">
              <a:ea typeface="微软雅黑"/>
              <a:cs typeface="SimSun" panose="02010600030101010101" pitchFamily="2" charset="-122"/>
            </a:endParaRPr>
          </a:p>
          <a:p>
            <a:pPr marL="285750" indent="-285750">
              <a:buFont typeface="Arial" panose="020B0604020202020204" pitchFamily="34" charset="0"/>
              <a:buChar char="•"/>
            </a:pPr>
            <a:r>
              <a:rPr lang="zh-CN" altLang="en-US" sz="1600" dirty="0" smtClean="0">
                <a:ea typeface="微软雅黑"/>
                <a:cs typeface="SimSun"/>
              </a:rPr>
              <a:t>确定</a:t>
            </a:r>
            <a:r>
              <a:rPr lang="en-US" altLang="zh-CN" sz="1600" dirty="0" smtClean="0">
                <a:ea typeface="微软雅黑"/>
                <a:cs typeface="SimSun"/>
              </a:rPr>
              <a:t>零部件</a:t>
            </a:r>
            <a:r>
              <a:rPr lang="zh-CN" altLang="en-US" sz="1600" dirty="0" smtClean="0">
                <a:ea typeface="微软雅黑"/>
                <a:cs typeface="SimSun"/>
              </a:rPr>
              <a:t>是否符合</a:t>
            </a:r>
            <a:r>
              <a:rPr lang="en-US" altLang="zh-CN" sz="1600" dirty="0" smtClean="0">
                <a:ea typeface="微软雅黑"/>
                <a:cs typeface="SimSun"/>
              </a:rPr>
              <a:t>促销</a:t>
            </a:r>
            <a:r>
              <a:rPr lang="zh-CN" altLang="en-US" sz="1600" dirty="0">
                <a:ea typeface="微软雅黑"/>
                <a:cs typeface="SimSun"/>
              </a:rPr>
              <a:t>条件的</a:t>
            </a:r>
            <a:r>
              <a:rPr lang="en-US" altLang="zh-CN" sz="1600" dirty="0" err="1">
                <a:ea typeface="微软雅黑"/>
                <a:cs typeface="SimSun"/>
              </a:rPr>
              <a:t>逻辑由</a:t>
            </a:r>
            <a:r>
              <a:rPr lang="en-US" altLang="zh-CN" sz="1600" dirty="0">
                <a:ea typeface="微软雅黑"/>
                <a:cs typeface="SimSun"/>
              </a:rPr>
              <a:t> </a:t>
            </a:r>
            <a:r>
              <a:rPr lang="en-US" altLang="zh-CN" sz="1600" dirty="0" err="1">
                <a:ea typeface="微软雅黑"/>
                <a:cs typeface="SimSun"/>
              </a:rPr>
              <a:t>hybris</a:t>
            </a:r>
            <a:r>
              <a:rPr lang="en-US" altLang="zh-CN" sz="1600" dirty="0">
                <a:ea typeface="微软雅黑"/>
                <a:cs typeface="SimSun"/>
              </a:rPr>
              <a:t> </a:t>
            </a:r>
            <a:r>
              <a:rPr lang="zh-CN" altLang="en-US" sz="1600" dirty="0">
                <a:ea typeface="微软雅黑"/>
                <a:cs typeface="SimSun"/>
              </a:rPr>
              <a:t>产品</a:t>
            </a:r>
            <a:r>
              <a:rPr lang="en-US" altLang="zh-CN" sz="1600" dirty="0" smtClean="0">
                <a:ea typeface="微软雅黑"/>
                <a:cs typeface="SimSun"/>
              </a:rPr>
              <a:t>管理（</a:t>
            </a:r>
            <a:r>
              <a:rPr lang="en-US" altLang="zh-CN" sz="1600" dirty="0">
                <a:ea typeface="微软雅黑"/>
                <a:cs typeface="SimSun"/>
              </a:rPr>
              <a:t>商品、日期、地区和销售活动等</a:t>
            </a:r>
            <a:r>
              <a:rPr lang="zh-CN" altLang="en-US" sz="1600" dirty="0">
                <a:ea typeface="微软雅黑"/>
                <a:cs typeface="SimSun"/>
              </a:rPr>
              <a:t>）</a:t>
            </a:r>
            <a:r>
              <a:rPr lang="en-US" altLang="zh-CN" sz="1600" dirty="0">
                <a:ea typeface="微软雅黑"/>
                <a:cs typeface="SimSun"/>
              </a:rPr>
              <a:t> </a:t>
            </a:r>
            <a:r>
              <a:rPr lang="en-US" sz="1600" dirty="0" smtClean="0">
                <a:ea typeface="微软雅黑"/>
                <a:cs typeface="SimSun" panose="02010600030101010101" pitchFamily="2" charset="-122"/>
              </a:rPr>
              <a:t> </a:t>
            </a:r>
            <a:endParaRPr lang="en-US" sz="1600" dirty="0">
              <a:ea typeface="微软雅黑"/>
              <a:cs typeface="SimSun" panose="02010600030101010101" pitchFamily="2" charset="-122"/>
            </a:endParaRPr>
          </a:p>
          <a:p>
            <a:pPr marL="285750" indent="-285750">
              <a:buFont typeface="Arial" panose="020B0604020202020204" pitchFamily="34" charset="0"/>
              <a:buChar char="•"/>
            </a:pPr>
            <a:r>
              <a:rPr lang="en-US" altLang="zh-CN" sz="1600" dirty="0" smtClean="0">
                <a:ea typeface="微软雅黑"/>
                <a:cs typeface="SimSun"/>
              </a:rPr>
              <a:t>如果</a:t>
            </a:r>
            <a:r>
              <a:rPr lang="en-US" altLang="zh-CN" sz="1600" dirty="0">
                <a:ea typeface="微软雅黑"/>
                <a:cs typeface="SimSun"/>
              </a:rPr>
              <a:t>某一零部件符合促销</a:t>
            </a:r>
            <a:r>
              <a:rPr lang="en-US" altLang="zh-CN" sz="1600" dirty="0" smtClean="0">
                <a:ea typeface="微软雅黑"/>
                <a:cs typeface="SimSun"/>
              </a:rPr>
              <a:t>条件</a:t>
            </a:r>
            <a:r>
              <a:rPr lang="zh-CN" altLang="zh-CN" sz="1600" dirty="0">
                <a:ea typeface="微软雅黑"/>
                <a:cs typeface="SimSun"/>
              </a:rPr>
              <a:t>，</a:t>
            </a:r>
            <a:r>
              <a:rPr lang="zh-CN" altLang="en-US" sz="1600" dirty="0" smtClean="0">
                <a:ea typeface="微软雅黑"/>
                <a:cs typeface="SimSun"/>
              </a:rPr>
              <a:t>一个</a:t>
            </a:r>
            <a:r>
              <a:rPr lang="en-US" altLang="zh-CN" sz="1600" dirty="0" smtClean="0">
                <a:ea typeface="微软雅黑"/>
                <a:cs typeface="SimSun"/>
              </a:rPr>
              <a:t>行级别</a:t>
            </a:r>
            <a:r>
              <a:rPr lang="zh-CN" altLang="en-US" sz="1600" dirty="0" smtClean="0">
                <a:ea typeface="微软雅黑"/>
                <a:cs typeface="SimSun"/>
              </a:rPr>
              <a:t>的产品</a:t>
            </a:r>
            <a:r>
              <a:rPr lang="en-US" altLang="zh-CN" sz="1600" dirty="0" smtClean="0">
                <a:ea typeface="微软雅黑"/>
                <a:cs typeface="SimSun"/>
              </a:rPr>
              <a:t>定价修改器会</a:t>
            </a:r>
            <a:r>
              <a:rPr lang="zh-CN" altLang="en-US" sz="1600" dirty="0" smtClean="0">
                <a:ea typeface="微软雅黑"/>
                <a:cs typeface="SimSun"/>
              </a:rPr>
              <a:t>从</a:t>
            </a:r>
            <a:r>
              <a:rPr lang="en-US" altLang="zh-CN" sz="1600" dirty="0" err="1" smtClean="0">
                <a:ea typeface="微软雅黑"/>
                <a:cs typeface="SimSun"/>
              </a:rPr>
              <a:t>hybris</a:t>
            </a:r>
            <a:r>
              <a:rPr lang="zh-CN" altLang="en-US" sz="1600" dirty="0" smtClean="0">
                <a:ea typeface="微软雅黑"/>
                <a:cs typeface="SimSun"/>
              </a:rPr>
              <a:t>传递</a:t>
            </a:r>
            <a:r>
              <a:rPr lang="zh-CN" altLang="en-US" sz="1600" dirty="0">
                <a:ea typeface="微软雅黑"/>
                <a:cs typeface="SimSun"/>
              </a:rPr>
              <a:t>到</a:t>
            </a:r>
            <a:r>
              <a:rPr lang="en-US" altLang="zh-CN" sz="1600" dirty="0">
                <a:ea typeface="微软雅黑"/>
                <a:cs typeface="SimSun"/>
              </a:rPr>
              <a:t> SAP </a:t>
            </a:r>
            <a:r>
              <a:rPr lang="zh-CN" altLang="en-US" sz="1600" dirty="0">
                <a:ea typeface="微软雅黑"/>
                <a:cs typeface="SimSun"/>
              </a:rPr>
              <a:t>，</a:t>
            </a:r>
            <a:r>
              <a:rPr lang="en-US" altLang="zh-CN" sz="1600" dirty="0" smtClean="0">
                <a:ea typeface="微软雅黑"/>
                <a:cs typeface="SimSun"/>
              </a:rPr>
              <a:t>并</a:t>
            </a:r>
            <a:r>
              <a:rPr lang="zh-CN" altLang="en-US" sz="1600" dirty="0">
                <a:ea typeface="微软雅黑"/>
                <a:cs typeface="SimSun"/>
              </a:rPr>
              <a:t>对价格进行修改</a:t>
            </a:r>
            <a:endParaRPr lang="en-US" sz="1600" dirty="0" smtClean="0">
              <a:ea typeface="微软雅黑"/>
              <a:cs typeface="SimSun" panose="02010600030101010101" pitchFamily="2" charset="-122"/>
            </a:endParaRPr>
          </a:p>
        </p:txBody>
      </p:sp>
    </p:spTree>
    <p:extLst>
      <p:ext uri="{BB962C8B-B14F-4D97-AF65-F5344CB8AC3E}">
        <p14:creationId xmlns:p14="http://schemas.microsoft.com/office/powerpoint/2010/main" val="3068588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r>
              <a:rPr lang="zh-CN" altLang="en-US" sz="2800" dirty="0" smtClean="0">
                <a:solidFill>
                  <a:schemeClr val="tx1"/>
                </a:solidFill>
                <a:latin typeface="微软雅黑" panose="020B0503020204020204" pitchFamily="34" charset="-122"/>
                <a:ea typeface="微软雅黑" panose="020B0503020204020204" pitchFamily="34" charset="-122"/>
              </a:rPr>
              <a:t>关键运营角色：售后服务，</a:t>
            </a:r>
            <a:r>
              <a:rPr lang="en-US" altLang="zh-CN" sz="2800" dirty="0" smtClean="0">
                <a:solidFill>
                  <a:schemeClr val="tx1"/>
                </a:solidFill>
                <a:latin typeface="微软雅黑" panose="020B0503020204020204" pitchFamily="34" charset="-122"/>
                <a:ea typeface="微软雅黑" panose="020B0503020204020204" pitchFamily="34" charset="-122"/>
              </a:rPr>
              <a:t>IT</a:t>
            </a:r>
            <a:r>
              <a:rPr lang="zh-CN" altLang="en-US" sz="2800" dirty="0" smtClean="0">
                <a:solidFill>
                  <a:schemeClr val="tx1"/>
                </a:solidFill>
                <a:latin typeface="微软雅黑" panose="020B0503020204020204" pitchFamily="34" charset="-122"/>
                <a:ea typeface="微软雅黑" panose="020B0503020204020204" pitchFamily="34" charset="-122"/>
              </a:rPr>
              <a:t>，工程</a:t>
            </a:r>
            <a:endParaRPr lang="en-US" sz="2800" dirty="0">
              <a:solidFill>
                <a:schemeClr val="tx1"/>
              </a:solidFill>
              <a:latin typeface="微软雅黑" panose="020B0503020204020204" pitchFamily="34" charset="-122"/>
              <a:ea typeface="微软雅黑" panose="020B0503020204020204" pitchFamily="34" charset="-122"/>
            </a:endParaRPr>
          </a:p>
        </p:txBody>
      </p:sp>
      <p:sp>
        <p:nvSpPr>
          <p:cNvPr id="5" name="Rectangle 4"/>
          <p:cNvSpPr/>
          <p:nvPr/>
        </p:nvSpPr>
        <p:spPr>
          <a:xfrm>
            <a:off x="243881" y="1343423"/>
            <a:ext cx="5717532" cy="5416868"/>
          </a:xfrm>
          <a:prstGeom prst="rect">
            <a:avLst/>
          </a:prstGeom>
        </p:spPr>
        <p:txBody>
          <a:bodyPr wrap="square">
            <a:spAutoFit/>
          </a:bodyPr>
          <a:lstStyle/>
          <a:p>
            <a:r>
              <a:rPr lang="en-US" altLang="zh-CN" sz="1600" b="1" dirty="0" err="1" smtClean="0">
                <a:ea typeface="微软雅黑"/>
                <a:cs typeface="SimSun"/>
              </a:rPr>
              <a:t>角色</a:t>
            </a:r>
            <a:r>
              <a:rPr lang="en-US" altLang="zh-CN" sz="1600" b="1" dirty="0" err="1">
                <a:ea typeface="微软雅黑"/>
                <a:cs typeface="SimSun"/>
              </a:rPr>
              <a:t>：售后</a:t>
            </a:r>
            <a:r>
              <a:rPr lang="zh-CN" altLang="en-US" sz="1600" b="1" dirty="0" smtClean="0">
                <a:ea typeface="微软雅黑"/>
                <a:cs typeface="SimSun"/>
              </a:rPr>
              <a:t>市场运营部门</a:t>
            </a:r>
            <a:endParaRPr lang="en-US" altLang="zh-CN" sz="1600" b="1" dirty="0" smtClean="0">
              <a:ea typeface="微软雅黑"/>
              <a:cs typeface="SimSun"/>
            </a:endParaRPr>
          </a:p>
          <a:p>
            <a:endParaRPr lang="en-US" sz="1600" b="1" dirty="0">
              <a:ea typeface="微软雅黑"/>
              <a:cs typeface="SimSun" panose="02010600030101010101" pitchFamily="2" charset="-122"/>
            </a:endParaRPr>
          </a:p>
          <a:p>
            <a:pPr marL="171450" indent="-171450">
              <a:buFont typeface="Arial" panose="020B0604020202020204" pitchFamily="34" charset="0"/>
              <a:buChar char="•"/>
            </a:pPr>
            <a:r>
              <a:rPr lang="en-US" altLang="zh-CN" sz="1600" dirty="0" smtClean="0">
                <a:ea typeface="微软雅黑"/>
                <a:cs typeface="SimSun"/>
              </a:rPr>
              <a:t>电子</a:t>
            </a:r>
            <a:r>
              <a:rPr lang="en-US" altLang="zh-CN" sz="1600" dirty="0">
                <a:ea typeface="微软雅黑"/>
                <a:cs typeface="SimSun"/>
              </a:rPr>
              <a:t>商务完全集成到售后</a:t>
            </a:r>
            <a:r>
              <a:rPr lang="zh-CN" altLang="en-US" sz="1600" dirty="0">
                <a:ea typeface="微软雅黑"/>
                <a:cs typeface="SimSun"/>
              </a:rPr>
              <a:t>市场部门</a:t>
            </a:r>
            <a:r>
              <a:rPr lang="en-US" altLang="zh-CN" sz="1600" dirty="0" err="1">
                <a:ea typeface="微软雅黑"/>
                <a:cs typeface="SimSun"/>
              </a:rPr>
              <a:t>的日常运营中</a:t>
            </a:r>
            <a:r>
              <a:rPr lang="en-US" altLang="zh-CN" sz="1600" dirty="0">
                <a:ea typeface="微软雅黑"/>
                <a:cs typeface="SimSun"/>
              </a:rPr>
              <a:t>。</a:t>
            </a:r>
            <a:r>
              <a:rPr lang="zh-CN" altLang="en-US" sz="1600" dirty="0">
                <a:ea typeface="微软雅黑"/>
                <a:cs typeface="SimSun"/>
              </a:rPr>
              <a:t>售后市场部门负责</a:t>
            </a:r>
            <a:r>
              <a:rPr lang="en-US" altLang="zh-CN" sz="1600" dirty="0" err="1">
                <a:ea typeface="微软雅黑"/>
                <a:cs typeface="SimSun"/>
              </a:rPr>
              <a:t>管理</a:t>
            </a:r>
            <a:r>
              <a:rPr lang="en-US" altLang="zh-CN" sz="1600" dirty="0" smtClean="0">
                <a:ea typeface="微软雅黑"/>
                <a:cs typeface="SimSun"/>
              </a:rPr>
              <a:t>：</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en-US" altLang="zh-CN" sz="1600" dirty="0" smtClean="0">
                <a:ea typeface="微软雅黑"/>
                <a:cs typeface="SimSun"/>
              </a:rPr>
              <a:t>零部件销售与技术支持</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en-US" altLang="zh-CN" sz="1600" dirty="0" smtClean="0">
                <a:ea typeface="微软雅黑"/>
                <a:cs typeface="SimSun"/>
              </a:rPr>
              <a:t>定价</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en-US" altLang="zh-CN" sz="1600" dirty="0" smtClean="0">
                <a:ea typeface="微软雅黑"/>
                <a:cs typeface="SimSun"/>
              </a:rPr>
              <a:t>退货与异常情况处理</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en-US" altLang="zh-CN" sz="1600" dirty="0" smtClean="0">
                <a:ea typeface="微软雅黑"/>
                <a:cs typeface="SimSun"/>
              </a:rPr>
              <a:t>客户</a:t>
            </a:r>
            <a:r>
              <a:rPr lang="en-US" altLang="zh-CN" sz="1600" dirty="0">
                <a:ea typeface="微软雅黑"/>
                <a:cs typeface="SimSun"/>
              </a:rPr>
              <a:t>服务</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en-US" altLang="zh-CN" sz="1600" dirty="0" smtClean="0">
                <a:ea typeface="微软雅黑"/>
                <a:cs typeface="SimSun"/>
              </a:rPr>
              <a:t>仓库与物流</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en-US" altLang="zh-CN" sz="1600" dirty="0" err="1" smtClean="0">
                <a:ea typeface="微软雅黑"/>
                <a:cs typeface="SimSun"/>
              </a:rPr>
              <a:t>计划与采购</a:t>
            </a:r>
            <a:endParaRPr lang="en-US" altLang="zh-CN" sz="1600" dirty="0" smtClean="0">
              <a:ea typeface="微软雅黑"/>
              <a:cs typeface="SimSun"/>
            </a:endParaRPr>
          </a:p>
          <a:p>
            <a:pPr marL="628650" lvl="1" indent="-171450">
              <a:buFont typeface="Arial" panose="020B0604020202020204" pitchFamily="34" charset="0"/>
              <a:buChar char="•"/>
            </a:pPr>
            <a:endParaRPr lang="en-US" sz="1600" dirty="0" smtClean="0">
              <a:ea typeface="微软雅黑"/>
              <a:cs typeface="SimSun" panose="02010600030101010101" pitchFamily="2" charset="-122"/>
            </a:endParaRPr>
          </a:p>
          <a:p>
            <a:pPr>
              <a:spcBef>
                <a:spcPts val="600"/>
              </a:spcBef>
            </a:pPr>
            <a:r>
              <a:rPr lang="en-US" altLang="zh-CN" sz="1600" b="1" dirty="0" err="1" smtClean="0">
                <a:ea typeface="微软雅黑"/>
                <a:cs typeface="SimSun"/>
              </a:rPr>
              <a:t>角色</a:t>
            </a:r>
            <a:r>
              <a:rPr lang="en-US" altLang="zh-CN" sz="1600" b="1" dirty="0" err="1">
                <a:ea typeface="微软雅黑"/>
                <a:cs typeface="SimSun"/>
              </a:rPr>
              <a:t>：IT</a:t>
            </a:r>
            <a:r>
              <a:rPr lang="en-US" altLang="zh-CN" sz="1600" b="1" dirty="0">
                <a:ea typeface="微软雅黑"/>
                <a:cs typeface="SimSun"/>
              </a:rPr>
              <a:t> </a:t>
            </a:r>
            <a:r>
              <a:rPr lang="zh-CN" altLang="en-US" sz="1600" b="1" dirty="0" smtClean="0">
                <a:ea typeface="微软雅黑"/>
                <a:cs typeface="SimSun"/>
              </a:rPr>
              <a:t>部门</a:t>
            </a:r>
            <a:endParaRPr lang="en-US" altLang="zh-CN" sz="1600" b="1" dirty="0" smtClean="0">
              <a:ea typeface="微软雅黑"/>
              <a:cs typeface="SimSun"/>
            </a:endParaRPr>
          </a:p>
          <a:p>
            <a:pPr>
              <a:spcBef>
                <a:spcPts val="600"/>
              </a:spcBef>
            </a:pPr>
            <a:endParaRPr lang="en-US" sz="1600" b="1" dirty="0">
              <a:ea typeface="微软雅黑"/>
              <a:cs typeface="SimSun" panose="02010600030101010101" pitchFamily="2" charset="-122"/>
            </a:endParaRPr>
          </a:p>
          <a:p>
            <a:pPr marL="171450" indent="-171450">
              <a:buFont typeface="Arial" panose="020B0604020202020204" pitchFamily="34" charset="0"/>
              <a:buChar char="•"/>
            </a:pPr>
            <a:r>
              <a:rPr lang="en-US" altLang="zh-CN" sz="1600" dirty="0" smtClean="0">
                <a:ea typeface="微软雅黑"/>
                <a:cs typeface="SimSun"/>
              </a:rPr>
              <a:t>IT </a:t>
            </a:r>
            <a:r>
              <a:rPr lang="zh-CN" altLang="en-US" sz="1600" dirty="0">
                <a:ea typeface="微软雅黑"/>
                <a:cs typeface="SimSun"/>
              </a:rPr>
              <a:t>部门</a:t>
            </a:r>
            <a:r>
              <a:rPr lang="en-US" altLang="zh-CN" sz="1600" dirty="0" err="1">
                <a:ea typeface="微软雅黑"/>
                <a:cs typeface="SimSun"/>
              </a:rPr>
              <a:t>是幕后的一股凝聚力，为企业运营提供技术支撑。IT</a:t>
            </a:r>
            <a:r>
              <a:rPr lang="en-US" altLang="zh-CN" sz="1600" dirty="0">
                <a:ea typeface="微软雅黑"/>
                <a:cs typeface="SimSun"/>
              </a:rPr>
              <a:t> </a:t>
            </a:r>
            <a:r>
              <a:rPr lang="zh-CN" altLang="en-US" sz="1600" dirty="0">
                <a:ea typeface="微软雅黑"/>
                <a:cs typeface="SimSun"/>
              </a:rPr>
              <a:t>部门</a:t>
            </a:r>
            <a:r>
              <a:rPr lang="en-US" altLang="zh-CN" sz="1600" dirty="0" smtClean="0">
                <a:ea typeface="微软雅黑"/>
                <a:cs typeface="SimSun"/>
              </a:rPr>
              <a:t>：</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en-US" altLang="zh-CN" sz="1600" dirty="0" smtClean="0">
                <a:ea typeface="微软雅黑"/>
                <a:cs typeface="SimSun"/>
              </a:rPr>
              <a:t>为</a:t>
            </a:r>
            <a:r>
              <a:rPr lang="en-US" altLang="zh-CN" sz="1600" dirty="0">
                <a:ea typeface="微软雅黑"/>
                <a:cs typeface="SimSun"/>
              </a:rPr>
              <a:t>所有项目提供</a:t>
            </a:r>
            <a:r>
              <a:rPr lang="zh-CN" altLang="en-US" sz="1600" dirty="0">
                <a:ea typeface="微软雅黑"/>
                <a:cs typeface="SimSun"/>
              </a:rPr>
              <a:t>管理和技</a:t>
            </a:r>
            <a:r>
              <a:rPr lang="en-US" altLang="zh-CN" sz="1600" dirty="0" err="1">
                <a:ea typeface="微软雅黑"/>
                <a:cs typeface="SimSun"/>
              </a:rPr>
              <a:t>术资源（利用企业</a:t>
            </a:r>
            <a:r>
              <a:rPr lang="zh-CN" altLang="en-US" sz="1600" dirty="0">
                <a:ea typeface="微软雅黑"/>
                <a:cs typeface="SimSun"/>
              </a:rPr>
              <a:t>提供的</a:t>
            </a:r>
            <a:r>
              <a:rPr lang="en-US" altLang="zh-CN" sz="1600" dirty="0" err="1">
                <a:ea typeface="微软雅黑"/>
                <a:cs typeface="SimSun"/>
              </a:rPr>
              <a:t>直接支持与赞助</a:t>
            </a:r>
            <a:r>
              <a:rPr lang="en-US" altLang="zh-CN" sz="1600" dirty="0" smtClean="0">
                <a:ea typeface="微软雅黑"/>
                <a:cs typeface="SimSun"/>
              </a:rPr>
              <a:t>）</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en-US" altLang="zh-CN" sz="1600" dirty="0" smtClean="0">
                <a:ea typeface="微软雅黑"/>
                <a:cs typeface="SimSun"/>
              </a:rPr>
              <a:t>提供日常技术支持</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zh-CN" altLang="en-US" sz="1600" dirty="0" smtClean="0">
                <a:ea typeface="微软雅黑"/>
                <a:cs typeface="SimSun"/>
              </a:rPr>
              <a:t>是</a:t>
            </a:r>
            <a:r>
              <a:rPr lang="en-US" altLang="zh-CN" sz="1600" dirty="0" err="1">
                <a:ea typeface="微软雅黑"/>
                <a:cs typeface="SimSun"/>
              </a:rPr>
              <a:t>所有开发活动</a:t>
            </a:r>
            <a:r>
              <a:rPr lang="zh-CN" altLang="en-US" sz="1600" dirty="0">
                <a:ea typeface="微软雅黑"/>
                <a:cs typeface="SimSun"/>
              </a:rPr>
              <a:t>的</a:t>
            </a:r>
            <a:r>
              <a:rPr lang="en-US" altLang="zh-CN" sz="1600" dirty="0" err="1">
                <a:ea typeface="微软雅黑"/>
                <a:cs typeface="SimSun"/>
              </a:rPr>
              <a:t>所有</a:t>
            </a:r>
            <a:r>
              <a:rPr lang="zh-CN" altLang="en-US" sz="1600" dirty="0">
                <a:ea typeface="微软雅黑"/>
                <a:cs typeface="SimSun"/>
              </a:rPr>
              <a:t>者</a:t>
            </a:r>
            <a:r>
              <a:rPr lang="en-US" altLang="zh-CN" sz="1600" dirty="0" err="1">
                <a:ea typeface="微软雅黑"/>
                <a:cs typeface="SimSun"/>
              </a:rPr>
              <a:t>及管理</a:t>
            </a:r>
            <a:r>
              <a:rPr lang="zh-CN" altLang="en-US" sz="1600" dirty="0" smtClean="0">
                <a:ea typeface="微软雅黑"/>
                <a:cs typeface="SimSun"/>
              </a:rPr>
              <a:t>者</a:t>
            </a:r>
            <a:endParaRPr lang="en-US" sz="1600" dirty="0" smtClean="0">
              <a:ea typeface="微软雅黑"/>
              <a:cs typeface="SimSun" panose="02010600030101010101" pitchFamily="2" charset="-122"/>
            </a:endParaRPr>
          </a:p>
          <a:p>
            <a:pPr marL="628650" lvl="1" indent="-171450">
              <a:buFont typeface="Arial" panose="020B0604020202020204" pitchFamily="34" charset="0"/>
              <a:buChar char="•"/>
            </a:pPr>
            <a:r>
              <a:rPr lang="en-US" altLang="zh-CN" sz="1600" dirty="0" smtClean="0">
                <a:ea typeface="微软雅黑"/>
                <a:cs typeface="SimSun"/>
              </a:rPr>
              <a:t>在</a:t>
            </a:r>
            <a:r>
              <a:rPr lang="en-US" altLang="zh-CN" sz="1600" dirty="0">
                <a:ea typeface="微软雅黑"/>
                <a:cs typeface="SimSun"/>
              </a:rPr>
              <a:t>确定和管理开发优先</a:t>
            </a:r>
            <a:r>
              <a:rPr lang="zh-CN" altLang="en-US" sz="1600" dirty="0">
                <a:ea typeface="微软雅黑"/>
                <a:cs typeface="SimSun"/>
              </a:rPr>
              <a:t>事项</a:t>
            </a:r>
            <a:r>
              <a:rPr lang="en-US" altLang="zh-CN" sz="1600" dirty="0" err="1" smtClean="0">
                <a:ea typeface="微软雅黑"/>
                <a:cs typeface="SimSun"/>
              </a:rPr>
              <a:t>的过程中为企业提供支持</a:t>
            </a:r>
            <a:endParaRPr lang="en-US" sz="1600" dirty="0" smtClean="0">
              <a:ea typeface="微软雅黑"/>
              <a:cs typeface="SimSun" panose="02010600030101010101" pitchFamily="2" charset="-122"/>
            </a:endParaRPr>
          </a:p>
          <a:p>
            <a:r>
              <a:rPr lang="en-US" sz="1600" dirty="0">
                <a:solidFill>
                  <a:srgbClr val="1F497D"/>
                </a:solidFill>
                <a:ea typeface="微软雅黑"/>
                <a:cs typeface="SimSun" panose="02010600030101010101" pitchFamily="2" charset="-122"/>
              </a:rPr>
              <a:t> </a:t>
            </a:r>
          </a:p>
        </p:txBody>
      </p:sp>
      <p:sp>
        <p:nvSpPr>
          <p:cNvPr id="6" name="Rectangle 5"/>
          <p:cNvSpPr/>
          <p:nvPr/>
        </p:nvSpPr>
        <p:spPr>
          <a:xfrm>
            <a:off x="6358909" y="1320184"/>
            <a:ext cx="5540166" cy="5016758"/>
          </a:xfrm>
          <a:prstGeom prst="rect">
            <a:avLst/>
          </a:prstGeom>
        </p:spPr>
        <p:txBody>
          <a:bodyPr wrap="square">
            <a:spAutoFit/>
          </a:bodyPr>
          <a:lstStyle/>
          <a:p>
            <a:r>
              <a:rPr lang="en-US" altLang="zh-CN" sz="1600" b="1" dirty="0" smtClean="0">
                <a:ea typeface="微软雅黑"/>
                <a:cs typeface="SimSun"/>
              </a:rPr>
              <a:t>角色</a:t>
            </a:r>
            <a:r>
              <a:rPr lang="en-US" altLang="zh-CN" sz="1600" b="1" dirty="0">
                <a:ea typeface="微软雅黑"/>
                <a:cs typeface="SimSun"/>
              </a:rPr>
              <a:t>：售后</a:t>
            </a:r>
            <a:r>
              <a:rPr lang="zh-CN" altLang="en-US" sz="1600" b="1" dirty="0">
                <a:ea typeface="微软雅黑"/>
                <a:cs typeface="SimSun"/>
              </a:rPr>
              <a:t>市场</a:t>
            </a:r>
            <a:r>
              <a:rPr lang="en-US" altLang="zh-CN" sz="1600" b="1" dirty="0" err="1">
                <a:ea typeface="微软雅黑"/>
                <a:cs typeface="SimSun"/>
              </a:rPr>
              <a:t>营销</a:t>
            </a:r>
            <a:r>
              <a:rPr lang="zh-CN" altLang="en-US" sz="1600" b="1" dirty="0" smtClean="0">
                <a:ea typeface="微软雅黑"/>
                <a:cs typeface="SimSun"/>
              </a:rPr>
              <a:t>部门</a:t>
            </a:r>
            <a:endParaRPr lang="en-US" altLang="zh-CN" sz="1600" b="1" dirty="0" smtClean="0">
              <a:ea typeface="微软雅黑"/>
              <a:cs typeface="SimSun"/>
            </a:endParaRPr>
          </a:p>
          <a:p>
            <a:endParaRPr lang="en-US" sz="1600" b="1" dirty="0">
              <a:ea typeface="微软雅黑"/>
              <a:cs typeface="SimSun" panose="02010600030101010101" pitchFamily="2" charset="-122"/>
            </a:endParaRPr>
          </a:p>
          <a:p>
            <a:pPr marL="171450" indent="-171450">
              <a:buFont typeface="Arial" panose="020B0604020202020204" pitchFamily="34" charset="0"/>
              <a:buChar char="•"/>
            </a:pPr>
            <a:r>
              <a:rPr lang="en-US" altLang="zh-CN" sz="1600" dirty="0" smtClean="0">
                <a:ea typeface="微软雅黑"/>
                <a:cs typeface="SimSun"/>
              </a:rPr>
              <a:t>开发</a:t>
            </a:r>
            <a:r>
              <a:rPr lang="en-US" altLang="zh-CN" sz="1600" dirty="0">
                <a:ea typeface="微软雅黑"/>
                <a:cs typeface="SimSun"/>
              </a:rPr>
              <a:t>在线显示的内容（</a:t>
            </a:r>
            <a:r>
              <a:rPr lang="zh-CN" altLang="en-US" sz="1600" dirty="0">
                <a:ea typeface="微软雅黑"/>
                <a:cs typeface="SimSun"/>
              </a:rPr>
              <a:t>线上线下使用相同的</a:t>
            </a:r>
            <a:r>
              <a:rPr lang="en-US" altLang="zh-CN" sz="1600" dirty="0" err="1">
                <a:ea typeface="微软雅黑"/>
                <a:cs typeface="SimSun"/>
              </a:rPr>
              <a:t>内容</a:t>
            </a:r>
            <a:r>
              <a:rPr lang="en-US" altLang="zh-CN" sz="1600" dirty="0" smtClean="0">
                <a:ea typeface="微软雅黑"/>
                <a:cs typeface="SimSun"/>
              </a:rPr>
              <a:t>）</a:t>
            </a:r>
            <a:endParaRPr lang="en-US" sz="1600" dirty="0" smtClean="0">
              <a:ea typeface="微软雅黑"/>
              <a:cs typeface="SimSun" panose="02010600030101010101" pitchFamily="2" charset="-122"/>
            </a:endParaRPr>
          </a:p>
          <a:p>
            <a:pPr marL="171450" indent="-171450">
              <a:buFont typeface="Arial" panose="020B0604020202020204" pitchFamily="34" charset="0"/>
              <a:buChar char="•"/>
            </a:pPr>
            <a:r>
              <a:rPr lang="en-US" altLang="zh-CN" sz="1600" dirty="0" smtClean="0">
                <a:ea typeface="微软雅黑"/>
                <a:cs typeface="SimSun"/>
              </a:rPr>
              <a:t>管理</a:t>
            </a:r>
            <a:r>
              <a:rPr lang="en-US" altLang="zh-CN" sz="1600" dirty="0">
                <a:ea typeface="微软雅黑"/>
                <a:cs typeface="SimSun"/>
              </a:rPr>
              <a:t>与经销商的</a:t>
            </a:r>
            <a:r>
              <a:rPr lang="zh-CN" altLang="en-US" sz="1600" dirty="0">
                <a:ea typeface="微软雅黑"/>
                <a:cs typeface="SimSun"/>
              </a:rPr>
              <a:t>沟通</a:t>
            </a:r>
            <a:r>
              <a:rPr lang="en-US" altLang="zh-CN" sz="1600" dirty="0">
                <a:ea typeface="微软雅黑"/>
                <a:cs typeface="SimSun"/>
              </a:rPr>
              <a:t>：</a:t>
            </a:r>
            <a:r>
              <a:rPr lang="en-US" altLang="zh-CN" sz="1600" dirty="0" err="1">
                <a:ea typeface="微软雅黑"/>
                <a:cs typeface="SimSun"/>
              </a:rPr>
              <a:t>销售、活动、产品和服务更新</a:t>
            </a:r>
            <a:endParaRPr lang="en-US" sz="1600" dirty="0" smtClean="0">
              <a:ea typeface="微软雅黑"/>
              <a:cs typeface="SimSun" panose="02010600030101010101" pitchFamily="2" charset="-122"/>
            </a:endParaRPr>
          </a:p>
          <a:p>
            <a:pPr marL="171450" indent="-171450">
              <a:buFont typeface="Arial" panose="020B0604020202020204" pitchFamily="34" charset="0"/>
              <a:buChar char="•"/>
            </a:pPr>
            <a:r>
              <a:rPr lang="en-US" altLang="zh-CN" sz="1600" dirty="0" smtClean="0">
                <a:ea typeface="微软雅黑"/>
                <a:cs typeface="SimSun"/>
              </a:rPr>
              <a:t>帮助</a:t>
            </a:r>
            <a:r>
              <a:rPr lang="zh-CN" altLang="en-US" sz="1600" dirty="0">
                <a:ea typeface="微软雅黑"/>
                <a:cs typeface="SimSun"/>
              </a:rPr>
              <a:t>制定</a:t>
            </a:r>
            <a:r>
              <a:rPr lang="en-US" altLang="zh-CN" sz="1600" dirty="0" err="1">
                <a:ea typeface="微软雅黑"/>
                <a:cs typeface="SimSun"/>
              </a:rPr>
              <a:t>促销和激励</a:t>
            </a:r>
            <a:r>
              <a:rPr lang="zh-CN" altLang="en-US" sz="1600" dirty="0" smtClean="0">
                <a:ea typeface="微软雅黑"/>
                <a:cs typeface="SimSun"/>
              </a:rPr>
              <a:t>计划</a:t>
            </a:r>
            <a:endParaRPr lang="en-US" sz="1600" dirty="0" smtClean="0">
              <a:ea typeface="微软雅黑"/>
              <a:cs typeface="SimSun" panose="02010600030101010101" pitchFamily="2" charset="-122"/>
            </a:endParaRPr>
          </a:p>
          <a:p>
            <a:pPr marL="171450" indent="-171450">
              <a:buFont typeface="Arial" panose="020B0604020202020204" pitchFamily="34" charset="0"/>
              <a:buChar char="•"/>
            </a:pPr>
            <a:r>
              <a:rPr lang="en-US" altLang="zh-CN" sz="1600" dirty="0" smtClean="0">
                <a:ea typeface="微软雅黑"/>
                <a:cs typeface="SimSun"/>
              </a:rPr>
              <a:t>与</a:t>
            </a:r>
            <a:r>
              <a:rPr lang="en-US" altLang="zh-CN" sz="1600" dirty="0">
                <a:ea typeface="微软雅黑"/>
                <a:cs typeface="SimSun"/>
              </a:rPr>
              <a:t>工程</a:t>
            </a:r>
            <a:r>
              <a:rPr lang="zh-CN" altLang="en-US" sz="1600" dirty="0">
                <a:ea typeface="微软雅黑"/>
                <a:cs typeface="SimSun"/>
              </a:rPr>
              <a:t>部门协作，</a:t>
            </a:r>
            <a:r>
              <a:rPr lang="en-US" altLang="zh-CN" sz="1600" dirty="0" err="1">
                <a:ea typeface="微软雅黑"/>
                <a:cs typeface="SimSun"/>
              </a:rPr>
              <a:t>更新所有零部件和</a:t>
            </a:r>
            <a:r>
              <a:rPr lang="zh-CN" altLang="en-US" sz="1600" dirty="0">
                <a:ea typeface="微软雅黑"/>
                <a:cs typeface="SimSun"/>
              </a:rPr>
              <a:t>维修</a:t>
            </a:r>
            <a:r>
              <a:rPr lang="en-US" altLang="zh-CN" sz="1600" dirty="0" err="1" smtClean="0">
                <a:ea typeface="微软雅黑"/>
                <a:cs typeface="SimSun"/>
              </a:rPr>
              <a:t>手册</a:t>
            </a:r>
            <a:endParaRPr lang="en-US" sz="1600" dirty="0" smtClean="0">
              <a:ea typeface="微软雅黑"/>
              <a:cs typeface="SimSun" panose="02010600030101010101" pitchFamily="2" charset="-122"/>
            </a:endParaRPr>
          </a:p>
          <a:p>
            <a:pPr marL="171450" indent="-171450">
              <a:buFont typeface="Arial" panose="020B0604020202020204" pitchFamily="34" charset="0"/>
              <a:buChar char="•"/>
            </a:pPr>
            <a:r>
              <a:rPr lang="en-US" altLang="zh-CN" sz="1600" dirty="0" smtClean="0">
                <a:ea typeface="微软雅黑"/>
                <a:cs typeface="SimSun"/>
              </a:rPr>
              <a:t>制作</a:t>
            </a:r>
            <a:r>
              <a:rPr lang="en-US" altLang="zh-CN" sz="1600" dirty="0">
                <a:ea typeface="微软雅黑"/>
                <a:cs typeface="SimSun"/>
              </a:rPr>
              <a:t>培训和</a:t>
            </a:r>
            <a:r>
              <a:rPr lang="zh-CN" altLang="en-US" sz="1600" dirty="0">
                <a:ea typeface="微软雅黑"/>
                <a:cs typeface="SimSun"/>
              </a:rPr>
              <a:t>操作</a:t>
            </a:r>
            <a:r>
              <a:rPr lang="en-US" altLang="zh-CN" sz="1600" dirty="0" err="1" smtClean="0">
                <a:ea typeface="微软雅黑"/>
                <a:cs typeface="SimSun"/>
              </a:rPr>
              <a:t>视频</a:t>
            </a:r>
            <a:endParaRPr lang="en-US" sz="1600" dirty="0" smtClean="0">
              <a:ea typeface="微软雅黑"/>
              <a:cs typeface="SimSun" panose="02010600030101010101" pitchFamily="2" charset="-122"/>
            </a:endParaRPr>
          </a:p>
          <a:p>
            <a:pPr marL="171450" indent="-171450">
              <a:buFont typeface="Arial" panose="020B0604020202020204" pitchFamily="34" charset="0"/>
              <a:buChar char="•"/>
            </a:pPr>
            <a:r>
              <a:rPr lang="zh-CN" altLang="en-US" sz="1600" dirty="0" smtClean="0">
                <a:ea typeface="微软雅黑"/>
                <a:cs typeface="SimSun"/>
              </a:rPr>
              <a:t>利用</a:t>
            </a:r>
            <a:r>
              <a:rPr lang="en-US" altLang="zh-CN" sz="1600" dirty="0" smtClean="0">
                <a:ea typeface="微软雅黑"/>
                <a:cs typeface="SimSun"/>
              </a:rPr>
              <a:t>在线应用发布图纸和图表</a:t>
            </a:r>
            <a:endParaRPr lang="en-US" sz="1600" dirty="0" smtClean="0">
              <a:ea typeface="微软雅黑"/>
              <a:cs typeface="SimSun" panose="02010600030101010101" pitchFamily="2" charset="-122"/>
            </a:endParaRPr>
          </a:p>
          <a:p>
            <a:pPr marL="171450" indent="-171450">
              <a:buFont typeface="Arial" panose="020B0604020202020204" pitchFamily="34" charset="0"/>
              <a:buChar char="•"/>
            </a:pPr>
            <a:endParaRPr lang="en-US" sz="1600" b="1" dirty="0" smtClean="0">
              <a:ea typeface="微软雅黑"/>
              <a:cs typeface="SimSun" panose="02010600030101010101" pitchFamily="2" charset="-122"/>
            </a:endParaRPr>
          </a:p>
          <a:p>
            <a:endParaRPr lang="en-US" sz="1600" b="1" dirty="0">
              <a:ea typeface="微软雅黑"/>
              <a:cs typeface="SimSun" panose="02010600030101010101" pitchFamily="2" charset="-122"/>
            </a:endParaRPr>
          </a:p>
          <a:p>
            <a:r>
              <a:rPr lang="en-US" altLang="zh-CN" sz="1600" b="1" dirty="0" err="1" smtClean="0">
                <a:ea typeface="微软雅黑"/>
                <a:cs typeface="SimSun"/>
              </a:rPr>
              <a:t>角色</a:t>
            </a:r>
            <a:r>
              <a:rPr lang="en-US" altLang="zh-CN" sz="1600" b="1" dirty="0" err="1">
                <a:ea typeface="微软雅黑"/>
                <a:cs typeface="SimSun"/>
              </a:rPr>
              <a:t>：工程</a:t>
            </a:r>
            <a:r>
              <a:rPr lang="zh-CN" altLang="en-US" sz="1600" b="1" dirty="0" smtClean="0">
                <a:ea typeface="微软雅黑"/>
                <a:cs typeface="SimSun"/>
              </a:rPr>
              <a:t>部门</a:t>
            </a:r>
            <a:endParaRPr lang="en-US" altLang="zh-CN" sz="1600" b="1" dirty="0" smtClean="0">
              <a:ea typeface="微软雅黑"/>
              <a:cs typeface="SimSun"/>
            </a:endParaRPr>
          </a:p>
          <a:p>
            <a:endParaRPr lang="en-US" sz="1600" b="1" dirty="0">
              <a:ea typeface="微软雅黑"/>
              <a:cs typeface="SimSun" panose="02010600030101010101" pitchFamily="2" charset="-122"/>
            </a:endParaRPr>
          </a:p>
          <a:p>
            <a:pPr marL="171450" indent="-171450">
              <a:buFont typeface="Arial" panose="020B0604020202020204" pitchFamily="34" charset="0"/>
              <a:buChar char="•"/>
            </a:pPr>
            <a:r>
              <a:rPr lang="en-US" altLang="zh-CN" sz="1600" dirty="0" smtClean="0">
                <a:ea typeface="微软雅黑"/>
                <a:cs typeface="SimSun"/>
              </a:rPr>
              <a:t>确定</a:t>
            </a:r>
            <a:r>
              <a:rPr lang="zh-CN" altLang="en-US" sz="1600" dirty="0">
                <a:ea typeface="微软雅黑"/>
                <a:cs typeface="SimSun"/>
              </a:rPr>
              <a:t>设备</a:t>
            </a:r>
            <a:r>
              <a:rPr lang="en-US" altLang="zh-CN" sz="1600" dirty="0" err="1" smtClean="0">
                <a:ea typeface="微软雅黑"/>
                <a:cs typeface="SimSun"/>
              </a:rPr>
              <a:t>的可售和不可售零部件</a:t>
            </a:r>
            <a:endParaRPr lang="en-US" sz="1600" dirty="0" smtClean="0">
              <a:ea typeface="微软雅黑"/>
              <a:cs typeface="SimSun" panose="02010600030101010101" pitchFamily="2" charset="-122"/>
            </a:endParaRPr>
          </a:p>
          <a:p>
            <a:pPr marL="171450" indent="-171450">
              <a:buFont typeface="Arial" panose="020B0604020202020204" pitchFamily="34" charset="0"/>
              <a:buChar char="•"/>
            </a:pPr>
            <a:r>
              <a:rPr lang="en-US" altLang="zh-CN" sz="1600" dirty="0" smtClean="0">
                <a:ea typeface="微软雅黑"/>
                <a:cs typeface="SimSun"/>
              </a:rPr>
              <a:t>掌握</a:t>
            </a:r>
            <a:r>
              <a:rPr lang="en-US" altLang="zh-CN" sz="1600" dirty="0">
                <a:ea typeface="微软雅黑"/>
                <a:cs typeface="SimSun"/>
              </a:rPr>
              <a:t>与物料清单、</a:t>
            </a:r>
            <a:r>
              <a:rPr lang="zh-CN" altLang="en-US" sz="1600" dirty="0">
                <a:ea typeface="微软雅黑"/>
                <a:cs typeface="SimSun"/>
              </a:rPr>
              <a:t>替换零部件</a:t>
            </a:r>
            <a:r>
              <a:rPr lang="en-US" altLang="zh-CN" sz="1600" dirty="0">
                <a:ea typeface="微软雅黑"/>
                <a:cs typeface="SimSun"/>
              </a:rPr>
              <a:t>、</a:t>
            </a:r>
            <a:r>
              <a:rPr lang="en-US" altLang="zh-CN" sz="1600" dirty="0" err="1">
                <a:ea typeface="微软雅黑"/>
                <a:cs typeface="SimSun"/>
              </a:rPr>
              <a:t>序列号中断和新</a:t>
            </a:r>
            <a:r>
              <a:rPr lang="zh-CN" altLang="en-US" sz="1600" dirty="0">
                <a:ea typeface="微软雅黑"/>
                <a:cs typeface="SimSun"/>
              </a:rPr>
              <a:t>设备</a:t>
            </a:r>
            <a:r>
              <a:rPr lang="en-US" altLang="zh-CN" sz="1600" dirty="0" err="1">
                <a:ea typeface="微软雅黑"/>
                <a:cs typeface="SimSun"/>
              </a:rPr>
              <a:t>相关的所有</a:t>
            </a:r>
            <a:r>
              <a:rPr lang="zh-CN" altLang="en-US" sz="1600" dirty="0">
                <a:ea typeface="微软雅黑"/>
                <a:cs typeface="SimSun"/>
              </a:rPr>
              <a:t>变更</a:t>
            </a:r>
            <a:r>
              <a:rPr lang="en-US" altLang="zh-CN" sz="1600" dirty="0">
                <a:ea typeface="微软雅黑"/>
                <a:cs typeface="SimSun"/>
              </a:rPr>
              <a:t> </a:t>
            </a:r>
            <a:endParaRPr lang="en-US" sz="1600" dirty="0" smtClean="0">
              <a:ea typeface="微软雅黑"/>
              <a:cs typeface="SimSun" panose="02010600030101010101" pitchFamily="2" charset="-122"/>
            </a:endParaRPr>
          </a:p>
          <a:p>
            <a:pPr marL="171450" indent="-171450">
              <a:buFont typeface="Arial" panose="020B0604020202020204" pitchFamily="34" charset="0"/>
              <a:buChar char="•"/>
            </a:pPr>
            <a:r>
              <a:rPr lang="zh-CN" altLang="en-US" sz="1600" dirty="0" smtClean="0">
                <a:ea typeface="微软雅黑"/>
                <a:cs typeface="SimSun"/>
              </a:rPr>
              <a:t>保管</a:t>
            </a:r>
            <a:r>
              <a:rPr lang="en-US" altLang="zh-CN" sz="1600" dirty="0" smtClean="0">
                <a:ea typeface="微软雅黑"/>
                <a:cs typeface="SimSun"/>
              </a:rPr>
              <a:t>工程变</a:t>
            </a:r>
            <a:r>
              <a:rPr lang="en-US" altLang="zh-CN" sz="1600" dirty="0">
                <a:ea typeface="微软雅黑"/>
                <a:cs typeface="SimSun"/>
              </a:rPr>
              <a:t>更通知</a:t>
            </a:r>
            <a:r>
              <a:rPr lang="zh-CN" altLang="en-US" sz="1600" dirty="0">
                <a:ea typeface="微软雅黑"/>
                <a:cs typeface="SimSun"/>
              </a:rPr>
              <a:t>，</a:t>
            </a:r>
            <a:r>
              <a:rPr lang="en-US" altLang="zh-CN" sz="1600" dirty="0">
                <a:ea typeface="微软雅黑"/>
                <a:cs typeface="SimSun"/>
              </a:rPr>
              <a:t>并</a:t>
            </a:r>
            <a:r>
              <a:rPr lang="zh-CN" altLang="en-US" sz="1600" dirty="0">
                <a:ea typeface="微软雅黑"/>
                <a:cs typeface="SimSun"/>
              </a:rPr>
              <a:t>将变更情况传达给</a:t>
            </a:r>
            <a:r>
              <a:rPr lang="en-US" altLang="zh-CN" sz="1600" dirty="0" err="1" smtClean="0">
                <a:ea typeface="微软雅黑"/>
                <a:cs typeface="SimSun"/>
              </a:rPr>
              <a:t>售后</a:t>
            </a:r>
            <a:r>
              <a:rPr lang="zh-CN" altLang="en-US" sz="1600" dirty="0" smtClean="0">
                <a:ea typeface="微软雅黑"/>
                <a:cs typeface="SimSun"/>
              </a:rPr>
              <a:t>市场的</a:t>
            </a:r>
            <a:r>
              <a:rPr lang="en-US" altLang="zh-CN" sz="1600" dirty="0" err="1" smtClean="0">
                <a:ea typeface="微软雅黑"/>
                <a:cs typeface="SimSun"/>
              </a:rPr>
              <a:t>营销</a:t>
            </a:r>
            <a:r>
              <a:rPr lang="zh-CN" altLang="en-US" sz="1600" dirty="0">
                <a:ea typeface="微软雅黑"/>
                <a:cs typeface="SimSun"/>
              </a:rPr>
              <a:t>部门</a:t>
            </a:r>
            <a:r>
              <a:rPr lang="en-US" altLang="zh-CN" sz="1600" dirty="0">
                <a:ea typeface="微软雅黑"/>
                <a:cs typeface="SimSun"/>
              </a:rPr>
              <a:t> </a:t>
            </a:r>
            <a:r>
              <a:rPr lang="en-US" sz="1600" dirty="0" smtClean="0">
                <a:ea typeface="微软雅黑"/>
                <a:cs typeface="SimSun" panose="02010600030101010101" pitchFamily="2" charset="-122"/>
              </a:rPr>
              <a:t> </a:t>
            </a:r>
          </a:p>
          <a:p>
            <a:pPr marL="171450" indent="-171450">
              <a:buFont typeface="Arial" panose="020B0604020202020204" pitchFamily="34" charset="0"/>
              <a:buChar char="•"/>
            </a:pPr>
            <a:r>
              <a:rPr lang="en-US" altLang="zh-CN" sz="1600" dirty="0" smtClean="0">
                <a:ea typeface="微软雅黑"/>
                <a:cs typeface="SimSun"/>
              </a:rPr>
              <a:t>根据</a:t>
            </a:r>
            <a:r>
              <a:rPr lang="en-US" altLang="zh-CN" sz="1600" dirty="0">
                <a:ea typeface="微软雅黑"/>
                <a:cs typeface="SimSun"/>
              </a:rPr>
              <a:t>需要</a:t>
            </a:r>
            <a:r>
              <a:rPr lang="zh-CN" altLang="en-US" sz="1600" dirty="0">
                <a:ea typeface="微软雅黑"/>
                <a:cs typeface="SimSun"/>
              </a:rPr>
              <a:t>对内容进行</a:t>
            </a:r>
            <a:r>
              <a:rPr lang="zh-CN" altLang="en-US" sz="1600" dirty="0" smtClean="0">
                <a:ea typeface="微软雅黑"/>
                <a:cs typeface="SimSun"/>
              </a:rPr>
              <a:t>审批</a:t>
            </a:r>
            <a:endParaRPr lang="en-US" sz="1600" dirty="0" smtClean="0">
              <a:ea typeface="微软雅黑"/>
              <a:cs typeface="SimSun" panose="02010600030101010101" pitchFamily="2" charset="-122"/>
            </a:endParaRPr>
          </a:p>
          <a:p>
            <a:endParaRPr lang="en-US" sz="1600" dirty="0" smtClean="0">
              <a:ea typeface="微软雅黑"/>
              <a:cs typeface="SimSun" panose="02010600030101010101" pitchFamily="2" charset="-122"/>
            </a:endParaRPr>
          </a:p>
          <a:p>
            <a:pPr marL="171450" indent="-171450">
              <a:buFont typeface="Arial" panose="020B0604020202020204" pitchFamily="34" charset="0"/>
              <a:buChar char="•"/>
            </a:pPr>
            <a:endParaRPr lang="en-US" sz="1600" dirty="0">
              <a:ea typeface="微软雅黑"/>
              <a:cs typeface="SimSun" panose="02010600030101010101" pitchFamily="2" charset="-122"/>
            </a:endParaRPr>
          </a:p>
        </p:txBody>
      </p:sp>
    </p:spTree>
    <p:extLst>
      <p:ext uri="{BB962C8B-B14F-4D97-AF65-F5344CB8AC3E}">
        <p14:creationId xmlns:p14="http://schemas.microsoft.com/office/powerpoint/2010/main" val="9459614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z="3200" dirty="0" smtClean="0">
                <a:latin typeface="微软雅黑" pitchFamily="34" charset="-122"/>
              </a:rPr>
              <a:t>价值：应用</a:t>
            </a:r>
            <a:r>
              <a:rPr lang="en-US" altLang="zh-CN" sz="3200" dirty="0" smtClean="0">
                <a:latin typeface="微软雅黑" pitchFamily="34" charset="-122"/>
              </a:rPr>
              <a:t>SAP </a:t>
            </a:r>
            <a:r>
              <a:rPr lang="en-US" altLang="zh-CN" sz="3200" dirty="0" err="1" smtClean="0">
                <a:latin typeface="微软雅黑" pitchFamily="34" charset="-122"/>
              </a:rPr>
              <a:t>Hybirs</a:t>
            </a:r>
            <a:r>
              <a:rPr lang="zh-CN" altLang="en-US" sz="3200" dirty="0" smtClean="0">
                <a:latin typeface="微软雅黑" pitchFamily="34" charset="-122"/>
              </a:rPr>
              <a:t>电商</a:t>
            </a:r>
            <a:r>
              <a:rPr lang="zh-CN" altLang="en-US" sz="3200" smtClean="0">
                <a:latin typeface="微软雅黑" pitchFamily="34" charset="-122"/>
              </a:rPr>
              <a:t>平台实现售后配件全渠道营销</a:t>
            </a:r>
            <a:endParaRPr lang="en-US" sz="3200" dirty="0">
              <a:latin typeface="微软雅黑" pitchFamily="34" charset="-122"/>
            </a:endParaRP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t="918" b="918"/>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2918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寻求更优质的业务增长 </a:t>
            </a:r>
            <a:r>
              <a:rPr lang="en-US" altLang="zh-CN" dirty="0" smtClean="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合力</a:t>
            </a:r>
            <a:r>
              <a:rPr lang="zh-CN" altLang="en-US" dirty="0" smtClean="0">
                <a:latin typeface="微软雅黑" panose="020B0503020204020204" pitchFamily="34" charset="-122"/>
                <a:ea typeface="微软雅黑" panose="020B0503020204020204" pitchFamily="34" charset="-122"/>
              </a:rPr>
              <a:t>售后配件业务目前存在的问题分析</a:t>
            </a:r>
            <a:endParaRPr lang="en-US" dirty="0">
              <a:latin typeface="微软雅黑" panose="020B0503020204020204" pitchFamily="34" charset="-122"/>
              <a:ea typeface="微软雅黑" panose="020B0503020204020204" pitchFamily="34" charset="-122"/>
            </a:endParaRPr>
          </a:p>
        </p:txBody>
      </p:sp>
      <p:graphicFrame>
        <p:nvGraphicFramePr>
          <p:cNvPr id="4" name="Chart 3"/>
          <p:cNvGraphicFramePr>
            <a:graphicFrameLocks/>
          </p:cNvGraphicFramePr>
          <p:nvPr>
            <p:extLst>
              <p:ext uri="{D42A27DB-BD31-4B8C-83A1-F6EECF244321}">
                <p14:modId xmlns:p14="http://schemas.microsoft.com/office/powerpoint/2010/main" val="1542742242"/>
              </p:ext>
            </p:extLst>
          </p:nvPr>
        </p:nvGraphicFramePr>
        <p:xfrm>
          <a:off x="392635" y="1526512"/>
          <a:ext cx="6987879" cy="4607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6"/>
          <p:cNvSpPr txBox="1">
            <a:spLocks/>
          </p:cNvSpPr>
          <p:nvPr/>
        </p:nvSpPr>
        <p:spPr bwMode="gray">
          <a:xfrm>
            <a:off x="2435829" y="1490228"/>
            <a:ext cx="3960000" cy="1169551"/>
          </a:xfrm>
          <a:prstGeom prst="rect">
            <a:avLst/>
          </a:prstGeom>
        </p:spPr>
        <p:style>
          <a:lnRef idx="3">
            <a:schemeClr val="lt1"/>
          </a:lnRef>
          <a:fillRef idx="1">
            <a:schemeClr val="accent1"/>
          </a:fillRef>
          <a:effectRef idx="1">
            <a:schemeClr val="accent1"/>
          </a:effectRef>
          <a:fontRef idx="minor">
            <a:schemeClr val="lt1"/>
          </a:fontRef>
        </p:style>
        <p:txBody>
          <a:bodyPr lIns="0" rIns="0">
            <a:spAutoFit/>
          </a:bodyPr>
          <a:lstStyle/>
          <a:p>
            <a:pPr marL="119063" lvl="1" indent="-119063">
              <a:spcBef>
                <a:spcPts val="400"/>
              </a:spcBef>
              <a:buClr>
                <a:schemeClr val="accent1"/>
              </a:buClr>
              <a:buFont typeface="Wingdings" pitchFamily="2" charset="2"/>
              <a:buChar char=""/>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合力叉车虽然连续</a:t>
            </a:r>
            <a:r>
              <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22</a:t>
            </a: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年国内排名第一</a:t>
            </a:r>
            <a:r>
              <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a:t>
            </a: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 但也受到整体市场下降所拖累</a:t>
            </a:r>
            <a:r>
              <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a:t>
            </a: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 收入与利润也下降</a:t>
            </a:r>
            <a:r>
              <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a:t>
            </a: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 面对激烈的市场竞争，除了继续加强产品和管理，如何获取</a:t>
            </a:r>
            <a:r>
              <a:rPr lang="zh-CN" altLang="en-US" sz="1400" b="1" dirty="0" smtClean="0">
                <a:solidFill>
                  <a:srgbClr val="000000"/>
                </a:solidFill>
                <a:latin typeface="微软雅黑" panose="020B0503020204020204" pitchFamily="34" charset="-122"/>
                <a:ea typeface="微软雅黑" panose="020B0503020204020204" pitchFamily="34" charset="-122"/>
                <a:cs typeface="Arial Unicode MS" pitchFamily="34" charset="-128"/>
              </a:rPr>
              <a:t>更优质的业务增长</a:t>
            </a: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已成为管理层面对的最大挑战</a:t>
            </a:r>
            <a:endPar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7" name="Text Placeholder 6"/>
          <p:cNvSpPr txBox="1">
            <a:spLocks/>
          </p:cNvSpPr>
          <p:nvPr/>
        </p:nvSpPr>
        <p:spPr bwMode="gray">
          <a:xfrm>
            <a:off x="7539249" y="1634721"/>
            <a:ext cx="4193571" cy="1590179"/>
          </a:xfrm>
          <a:prstGeom prst="rect">
            <a:avLst/>
          </a:prstGeom>
        </p:spPr>
        <p:style>
          <a:lnRef idx="3">
            <a:schemeClr val="lt1"/>
          </a:lnRef>
          <a:fillRef idx="1">
            <a:schemeClr val="accent1"/>
          </a:fillRef>
          <a:effectRef idx="1">
            <a:schemeClr val="accent1"/>
          </a:effectRef>
          <a:fontRef idx="minor">
            <a:schemeClr val="lt1"/>
          </a:fontRef>
        </p:style>
        <p:txBody>
          <a:bodyPr wrap="square" lIns="0" rIns="0">
            <a:spAutoFit/>
          </a:bodyPr>
          <a:lstStyle/>
          <a:p>
            <a:pPr marL="119063" lvl="1" indent="-119063">
              <a:spcBef>
                <a:spcPts val="400"/>
              </a:spcBef>
              <a:buClr>
                <a:schemeClr val="accent1"/>
              </a:buClr>
              <a:buFont typeface="Wingdings" pitchFamily="2" charset="2"/>
              <a:buChar char=""/>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几乎所有的中国装备行业都面临</a:t>
            </a:r>
            <a:r>
              <a:rPr lang="zh-CN" altLang="en-US" sz="1400" dirty="0">
                <a:solidFill>
                  <a:srgbClr val="000000"/>
                </a:solidFill>
                <a:latin typeface="微软雅黑" panose="020B0503020204020204" pitchFamily="34" charset="-122"/>
                <a:ea typeface="微软雅黑" panose="020B0503020204020204" pitchFamily="34" charset="-122"/>
                <a:cs typeface="Arial Unicode MS" pitchFamily="34" charset="-128"/>
              </a:rPr>
              <a:t>产能过剩的问题</a:t>
            </a:r>
            <a:r>
              <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a:t>
            </a:r>
          </a:p>
          <a:p>
            <a:pPr marL="119063" lvl="1" indent="-119063">
              <a:spcBef>
                <a:spcPts val="400"/>
              </a:spcBef>
              <a:buClr>
                <a:schemeClr val="accent1"/>
              </a:buClr>
              <a:buFont typeface="Wingdings" pitchFamily="2" charset="2"/>
              <a:buChar char=""/>
              <a:defRPr/>
            </a:pPr>
            <a:r>
              <a:rPr lang="zh-CN" altLang="en-US" sz="1400" dirty="0">
                <a:solidFill>
                  <a:srgbClr val="000000"/>
                </a:solidFill>
                <a:latin typeface="微软雅黑" panose="020B0503020204020204" pitchFamily="34" charset="-122"/>
                <a:ea typeface="微软雅黑" panose="020B0503020204020204" pitchFamily="34" charset="-122"/>
                <a:cs typeface="Arial Unicode MS" pitchFamily="34" charset="-128"/>
              </a:rPr>
              <a:t>市场竞争激烈</a:t>
            </a:r>
            <a:r>
              <a:rPr lang="en-US" altLang="zh-CN" sz="1400" dirty="0">
                <a:solidFill>
                  <a:srgbClr val="000000"/>
                </a:solidFill>
                <a:latin typeface="微软雅黑" panose="020B0503020204020204" pitchFamily="34" charset="-122"/>
                <a:ea typeface="微软雅黑" panose="020B0503020204020204" pitchFamily="34" charset="-122"/>
                <a:cs typeface="Arial Unicode MS" pitchFamily="34" charset="-128"/>
              </a:rPr>
              <a:t>,</a:t>
            </a:r>
            <a:r>
              <a:rPr lang="zh-CN" altLang="en-US" sz="1400" dirty="0">
                <a:solidFill>
                  <a:srgbClr val="000000"/>
                </a:solidFill>
                <a:latin typeface="微软雅黑" panose="020B0503020204020204" pitchFamily="34" charset="-122"/>
                <a:ea typeface="微软雅黑" panose="020B0503020204020204" pitchFamily="34" charset="-122"/>
                <a:cs typeface="Arial Unicode MS" pitchFamily="34" charset="-128"/>
              </a:rPr>
              <a:t> 导致利润大幅下降</a:t>
            </a:r>
            <a:endParaRPr lang="en-US" altLang="zh-CN" sz="1400" dirty="0">
              <a:solidFill>
                <a:srgbClr val="000000"/>
              </a:solidFill>
              <a:latin typeface="微软雅黑" panose="020B0503020204020204" pitchFamily="34" charset="-122"/>
              <a:ea typeface="微软雅黑" panose="020B0503020204020204" pitchFamily="34" charset="-122"/>
              <a:cs typeface="Arial Unicode MS" pitchFamily="34" charset="-128"/>
            </a:endParaRPr>
          </a:p>
          <a:p>
            <a:pPr marL="119063" lvl="1" indent="-119063">
              <a:spcBef>
                <a:spcPts val="400"/>
              </a:spcBef>
              <a:buClr>
                <a:schemeClr val="accent1"/>
              </a:buClr>
              <a:buFont typeface="Wingdings" pitchFamily="2" charset="2"/>
              <a:buChar char=""/>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人口</a:t>
            </a:r>
            <a:r>
              <a:rPr lang="zh-CN" altLang="en-US" sz="1400" dirty="0">
                <a:solidFill>
                  <a:srgbClr val="000000"/>
                </a:solidFill>
                <a:latin typeface="微软雅黑" panose="020B0503020204020204" pitchFamily="34" charset="-122"/>
                <a:ea typeface="微软雅黑" panose="020B0503020204020204" pitchFamily="34" charset="-122"/>
                <a:cs typeface="Arial Unicode MS" pitchFamily="34" charset="-128"/>
              </a:rPr>
              <a:t>红利消失</a:t>
            </a: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a:t>
            </a:r>
            <a:r>
              <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2013</a:t>
            </a:r>
            <a:r>
              <a:rPr lang="zh-CN" altLang="en-US" sz="1400" dirty="0">
                <a:solidFill>
                  <a:srgbClr val="000000"/>
                </a:solidFill>
                <a:latin typeface="微软雅黑" panose="020B0503020204020204" pitchFamily="34" charset="-122"/>
                <a:ea typeface="微软雅黑" panose="020B0503020204020204" pitchFamily="34" charset="-122"/>
                <a:cs typeface="Arial Unicode MS" pitchFamily="34" charset="-128"/>
              </a:rPr>
              <a:t>首次</a:t>
            </a: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出现</a:t>
            </a:r>
            <a:r>
              <a:rPr lang="zh-CN" altLang="en-US" sz="1400" dirty="0">
                <a:solidFill>
                  <a:srgbClr val="000000"/>
                </a:solidFill>
                <a:latin typeface="微软雅黑" panose="020B0503020204020204" pitchFamily="34" charset="-122"/>
                <a:ea typeface="微软雅黑" panose="020B0503020204020204" pitchFamily="34" charset="-122"/>
                <a:cs typeface="Arial Unicode MS" pitchFamily="34" charset="-128"/>
              </a:rPr>
              <a:t>拐点</a:t>
            </a:r>
            <a:endPar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endParaRPr>
          </a:p>
          <a:p>
            <a:pPr marL="119063" lvl="1" indent="-119063">
              <a:spcBef>
                <a:spcPts val="400"/>
              </a:spcBef>
              <a:buClr>
                <a:schemeClr val="accent1"/>
              </a:buClr>
              <a:buFont typeface="Wingdings" pitchFamily="2" charset="2"/>
              <a:buChar char=""/>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人民币</a:t>
            </a:r>
            <a:r>
              <a:rPr lang="zh-CN" altLang="en-US" sz="1400" dirty="0">
                <a:solidFill>
                  <a:srgbClr val="000000"/>
                </a:solidFill>
                <a:latin typeface="微软雅黑" panose="020B0503020204020204" pitchFamily="34" charset="-122"/>
                <a:ea typeface="微软雅黑" panose="020B0503020204020204" pitchFamily="34" charset="-122"/>
                <a:cs typeface="Arial Unicode MS" pitchFamily="34" charset="-128"/>
              </a:rPr>
              <a:t>升值和主要</a:t>
            </a: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发达国家建立贸易壁垒</a:t>
            </a:r>
            <a:r>
              <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a:t>
            </a: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 出口业务面对很大困难</a:t>
            </a:r>
            <a:endPar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endParaRPr>
          </a:p>
          <a:p>
            <a:pPr marL="119063" lvl="1" indent="-119063">
              <a:spcBef>
                <a:spcPts val="400"/>
              </a:spcBef>
              <a:buClr>
                <a:schemeClr val="accent1"/>
              </a:buClr>
              <a:buFont typeface="Wingdings" pitchFamily="2" charset="2"/>
              <a:buChar char=""/>
              <a:defRPr/>
            </a:pPr>
            <a:r>
              <a:rPr lang="zh-CN" altLang="en-US" sz="1400" dirty="0" smtClean="0">
                <a:solidFill>
                  <a:srgbClr val="000000"/>
                </a:solidFill>
                <a:latin typeface="微软雅黑" panose="020B0503020204020204" pitchFamily="34" charset="-122"/>
                <a:ea typeface="微软雅黑" panose="020B0503020204020204" pitchFamily="34" charset="-122"/>
                <a:cs typeface="Arial Unicode MS" pitchFamily="34" charset="-128"/>
              </a:rPr>
              <a:t>财务及营运成本不断上升，以产定销难以为继</a:t>
            </a:r>
            <a:endParaRPr lang="en-US" altLang="zh-CN" sz="1400" dirty="0" smtClean="0">
              <a:solidFill>
                <a:srgbClr val="000000"/>
              </a:solidFill>
              <a:latin typeface="微软雅黑" panose="020B0503020204020204" pitchFamily="34" charset="-122"/>
              <a:ea typeface="微软雅黑" panose="020B0503020204020204" pitchFamily="34" charset="-122"/>
              <a:cs typeface="Arial Unicode MS" pitchFamily="34" charset="-128"/>
            </a:endParaRPr>
          </a:p>
        </p:txBody>
      </p:sp>
      <p:sp>
        <p:nvSpPr>
          <p:cNvPr id="8" name="TextBox 7"/>
          <p:cNvSpPr txBox="1"/>
          <p:nvPr/>
        </p:nvSpPr>
        <p:spPr>
          <a:xfrm>
            <a:off x="7539250" y="1323163"/>
            <a:ext cx="1846659"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zh-CN" altLang="en-US" sz="1800" kern="0" dirty="0" smtClean="0">
                <a:ea typeface="Arial Unicode MS" pitchFamily="34" charset="-128"/>
                <a:cs typeface="Arial Unicode MS" pitchFamily="34" charset="-128"/>
              </a:rPr>
              <a:t>中国制造业的挑战</a:t>
            </a:r>
            <a:endParaRPr lang="en-US" sz="1800" kern="0" dirty="0" err="1" smtClean="0">
              <a:ea typeface="Arial Unicode MS" pitchFamily="34" charset="-128"/>
              <a:cs typeface="Arial Unicode MS" pitchFamily="34" charset="-128"/>
            </a:endParaRPr>
          </a:p>
        </p:txBody>
      </p:sp>
      <p:sp>
        <p:nvSpPr>
          <p:cNvPr id="10" name="TextBox 9"/>
          <p:cNvSpPr txBox="1"/>
          <p:nvPr/>
        </p:nvSpPr>
        <p:spPr>
          <a:xfrm>
            <a:off x="7539250" y="3748773"/>
            <a:ext cx="4193570" cy="2677656"/>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spAutoFit/>
          </a:bodyPr>
          <a:lstStyle/>
          <a:p>
            <a:pPr marL="87312" fontAlgn="base">
              <a:spcBef>
                <a:spcPts val="600"/>
              </a:spcBef>
              <a:spcAft>
                <a:spcPct val="0"/>
              </a:spcAft>
              <a:buClr>
                <a:schemeClr val="bg1"/>
              </a:buClr>
              <a:buSzPct val="80000"/>
            </a:pPr>
            <a:r>
              <a:rPr lang="zh-CN" altLang="en-US"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rPr>
              <a:t>市场约有</a:t>
            </a:r>
            <a:r>
              <a:rPr lang="en-US" altLang="zh-CN"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rPr>
              <a:t>60</a:t>
            </a:r>
            <a:r>
              <a:rPr lang="zh-CN" altLang="en-US"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rPr>
              <a:t>万台合力产品的保有量需要优质的售后服务</a:t>
            </a:r>
            <a:endParaRPr lang="en-US" altLang="zh-CN"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endParaRPr>
          </a:p>
          <a:p>
            <a:pPr marL="87312" fontAlgn="base">
              <a:spcBef>
                <a:spcPts val="600"/>
              </a:spcBef>
              <a:spcAft>
                <a:spcPct val="0"/>
              </a:spcAft>
              <a:buClr>
                <a:schemeClr val="bg1"/>
              </a:buClr>
              <a:buSzPct val="80000"/>
            </a:pPr>
            <a:r>
              <a:rPr lang="zh-CN" altLang="en-US"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rPr>
              <a:t>网点目前不能够快速地得到公司对于售后服务的响应和支持</a:t>
            </a:r>
            <a:endParaRPr lang="en-US" altLang="zh-CN"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endParaRPr>
          </a:p>
          <a:p>
            <a:pPr marL="87312" fontAlgn="base">
              <a:spcBef>
                <a:spcPts val="600"/>
              </a:spcBef>
              <a:spcAft>
                <a:spcPct val="0"/>
              </a:spcAft>
              <a:buClr>
                <a:schemeClr val="bg1"/>
              </a:buClr>
              <a:buSzPct val="80000"/>
            </a:pPr>
            <a:r>
              <a:rPr lang="zh-CN" altLang="en-US"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rPr>
              <a:t>尤其体现在售后配件的销售存在信息不对称，需求传递不及时，要货困难等问题影响了网点销售计划与执行</a:t>
            </a:r>
            <a:endParaRPr lang="en-US" altLang="zh-CN"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endParaRPr>
          </a:p>
          <a:p>
            <a:pPr marL="87312" fontAlgn="base">
              <a:spcBef>
                <a:spcPts val="600"/>
              </a:spcBef>
              <a:spcAft>
                <a:spcPct val="0"/>
              </a:spcAft>
              <a:buClr>
                <a:schemeClr val="bg1"/>
              </a:buClr>
              <a:buSzPct val="80000"/>
            </a:pPr>
            <a:r>
              <a:rPr lang="zh-CN" altLang="en-US"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rPr>
              <a:t>网点对于原厂配件销售态度并不坚决，部分配件可以用更经济的副厂件代替销售</a:t>
            </a:r>
            <a:endParaRPr lang="en-US" altLang="zh-CN"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endParaRPr>
          </a:p>
          <a:p>
            <a:pPr marL="87312" fontAlgn="base">
              <a:spcBef>
                <a:spcPts val="600"/>
              </a:spcBef>
              <a:spcAft>
                <a:spcPct val="0"/>
              </a:spcAft>
              <a:buClr>
                <a:schemeClr val="bg1"/>
              </a:buClr>
              <a:buSzPct val="80000"/>
            </a:pPr>
            <a:r>
              <a:rPr lang="zh-CN" altLang="en-US"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rPr>
              <a:t>公司后台对于售后配件与整车销售并无协同管理，没有服务</a:t>
            </a:r>
            <a:r>
              <a:rPr lang="en-US" altLang="zh-CN"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rPr>
              <a:t>BOM</a:t>
            </a:r>
            <a:r>
              <a:rPr lang="zh-CN" altLang="en-US"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rPr>
              <a:t>的搭建，网点很难买到正确的配件</a:t>
            </a:r>
            <a:endParaRPr lang="en-US" altLang="zh-CN" sz="1400" kern="0" dirty="0" smtClean="0">
              <a:solidFill>
                <a:schemeClr val="tx1"/>
              </a:solidFill>
              <a:latin typeface="微软雅黑" panose="020B0503020204020204" pitchFamily="34" charset="-122"/>
              <a:ea typeface="微软雅黑" panose="020B0503020204020204" pitchFamily="34" charset="-122"/>
              <a:cs typeface="Arial Unicode MS" pitchFamily="34" charset="-128"/>
            </a:endParaRPr>
          </a:p>
        </p:txBody>
      </p:sp>
      <p:sp>
        <p:nvSpPr>
          <p:cNvPr id="11" name="Rectangle 10"/>
          <p:cNvSpPr/>
          <p:nvPr/>
        </p:nvSpPr>
        <p:spPr>
          <a:xfrm>
            <a:off x="7515500" y="3335825"/>
            <a:ext cx="3647152" cy="369332"/>
          </a:xfrm>
          <a:prstGeom prst="rect">
            <a:avLst/>
          </a:prstGeom>
        </p:spPr>
        <p:txBody>
          <a:bodyPr wrap="none">
            <a:spAutoFit/>
          </a:bodyPr>
          <a:lstStyle/>
          <a:p>
            <a:r>
              <a:rPr lang="zh-CN" altLang="en-US" sz="1800" kern="0" dirty="0" smtClean="0">
                <a:ea typeface="Arial Unicode MS" pitchFamily="34" charset="-128"/>
                <a:cs typeface="Arial Unicode MS" pitchFamily="34" charset="-128"/>
              </a:rPr>
              <a:t>服务是最贴近客户需求的业务内容</a:t>
            </a:r>
            <a:endParaRPr lang="en-US" sz="1800"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2339096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r>
              <a:rPr lang="en-US" altLang="zh-CN" sz="2800" dirty="0" smtClean="0">
                <a:solidFill>
                  <a:schemeClr val="tx1"/>
                </a:solidFill>
                <a:latin typeface="微软雅黑" panose="020B0503020204020204" pitchFamily="34" charset="-122"/>
                <a:ea typeface="微软雅黑" panose="020B0503020204020204" pitchFamily="34" charset="-122"/>
              </a:rPr>
              <a:t>SAP </a:t>
            </a:r>
            <a:r>
              <a:rPr lang="en-US" altLang="zh-CN" sz="2800" dirty="0" err="1" smtClean="0">
                <a:solidFill>
                  <a:schemeClr val="tx1"/>
                </a:solidFill>
                <a:latin typeface="微软雅黑" panose="020B0503020204020204" pitchFamily="34" charset="-122"/>
                <a:ea typeface="微软雅黑" panose="020B0503020204020204" pitchFamily="34" charset="-122"/>
              </a:rPr>
              <a:t>Hybris</a:t>
            </a:r>
            <a:r>
              <a:rPr lang="zh-CN" altLang="en-US" sz="2800" dirty="0" smtClean="0">
                <a:solidFill>
                  <a:schemeClr val="tx1"/>
                </a:solidFill>
                <a:latin typeface="微软雅黑" panose="020B0503020204020204" pitchFamily="34" charset="-122"/>
                <a:ea typeface="微软雅黑" panose="020B0503020204020204" pitchFamily="34" charset="-122"/>
              </a:rPr>
              <a:t>全渠道电商平台能为合力提供</a:t>
            </a:r>
            <a:endParaRPr lang="en-US" sz="2800" dirty="0">
              <a:solidFill>
                <a:schemeClr val="tx1"/>
              </a:solidFill>
              <a:latin typeface="微软雅黑" panose="020B0503020204020204" pitchFamily="34" charset="-122"/>
              <a:ea typeface="微软雅黑" panose="020B0503020204020204" pitchFamily="34" charset="-122"/>
            </a:endParaRPr>
          </a:p>
        </p:txBody>
      </p:sp>
      <p:cxnSp>
        <p:nvCxnSpPr>
          <p:cNvPr id="7" name="Gerade Verbindung 27"/>
          <p:cNvCxnSpPr/>
          <p:nvPr/>
        </p:nvCxnSpPr>
        <p:spPr>
          <a:xfrm>
            <a:off x="1455826" y="2436927"/>
            <a:ext cx="2506133"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Gerade Verbindung 28"/>
          <p:cNvCxnSpPr/>
          <p:nvPr/>
        </p:nvCxnSpPr>
        <p:spPr>
          <a:xfrm>
            <a:off x="4423395" y="2436927"/>
            <a:ext cx="2506133"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Gerade Verbindung 29"/>
          <p:cNvCxnSpPr/>
          <p:nvPr/>
        </p:nvCxnSpPr>
        <p:spPr>
          <a:xfrm>
            <a:off x="7390962" y="2436927"/>
            <a:ext cx="2506133"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feld 30"/>
          <p:cNvSpPr txBox="1"/>
          <p:nvPr/>
        </p:nvSpPr>
        <p:spPr>
          <a:xfrm>
            <a:off x="1464294" y="2538530"/>
            <a:ext cx="2650065" cy="1261884"/>
          </a:xfrm>
          <a:prstGeom prst="rect">
            <a:avLst/>
          </a:prstGeom>
          <a:noFill/>
        </p:spPr>
        <p:txBody>
          <a:bodyPr wrap="square" lIns="0" tIns="0" rIns="0" bIns="0" rtlCol="0">
            <a:spAutoFit/>
          </a:bodyPr>
          <a:lstStyle/>
          <a:p>
            <a:pPr marL="0" lvl="2" indent="0">
              <a:buNone/>
            </a:pPr>
            <a:r>
              <a:rPr lang="zh-CN" altLang="en-US" sz="1600" b="1" dirty="0" smtClean="0">
                <a:cs typeface="Arial"/>
              </a:rPr>
              <a:t>单一架构</a:t>
            </a:r>
            <a:endParaRPr lang="en-US" altLang="en-US" sz="1600" b="1" dirty="0" smtClean="0">
              <a:cs typeface="Arial"/>
            </a:endParaRPr>
          </a:p>
          <a:p>
            <a:pPr marL="0" lvl="2">
              <a:buNone/>
            </a:pPr>
            <a:r>
              <a:rPr lang="zh-CN" altLang="en-US" sz="1600" dirty="0" smtClean="0"/>
              <a:t>业界唯一的单一架构商务平台：现代，可扩展，灵活，稳定，使用开源框架</a:t>
            </a:r>
            <a:endParaRPr lang="en-US" sz="1600" dirty="0"/>
          </a:p>
          <a:p>
            <a:pPr marL="0" lvl="2" indent="0">
              <a:buNone/>
            </a:pPr>
            <a:endParaRPr lang="en-US" altLang="en-US" sz="1800" dirty="0">
              <a:cs typeface="Arial"/>
            </a:endParaRPr>
          </a:p>
        </p:txBody>
      </p:sp>
      <p:sp>
        <p:nvSpPr>
          <p:cNvPr id="11" name="Textfeld 31"/>
          <p:cNvSpPr txBox="1"/>
          <p:nvPr/>
        </p:nvSpPr>
        <p:spPr>
          <a:xfrm>
            <a:off x="4419154" y="2538536"/>
            <a:ext cx="2514598" cy="1231106"/>
          </a:xfrm>
          <a:prstGeom prst="rect">
            <a:avLst/>
          </a:prstGeom>
          <a:noFill/>
        </p:spPr>
        <p:txBody>
          <a:bodyPr wrap="square" lIns="0" tIns="0" rIns="0" bIns="0" rtlCol="0">
            <a:spAutoFit/>
          </a:bodyPr>
          <a:lstStyle/>
          <a:p>
            <a:pPr marL="0" lvl="2" indent="0">
              <a:buNone/>
            </a:pPr>
            <a:r>
              <a:rPr lang="en-US" altLang="en-US" sz="1600" b="1" dirty="0" smtClean="0">
                <a:cs typeface="Arial"/>
              </a:rPr>
              <a:t>Configure, Price &amp; Quote </a:t>
            </a:r>
          </a:p>
          <a:p>
            <a:pPr marL="0" lvl="2">
              <a:buNone/>
            </a:pPr>
            <a:r>
              <a:rPr lang="zh-CN" altLang="en-US" sz="1600" dirty="0" smtClean="0"/>
              <a:t>减少询价到订单周期的时间，从卖产品到卖解决方案的转变可以提升利润</a:t>
            </a:r>
            <a:endParaRPr lang="en-US" sz="1600" b="1" kern="0" dirty="0">
              <a:ea typeface="Arial Unicode MS" pitchFamily="34" charset="-128"/>
              <a:cs typeface="Arial Unicode MS" pitchFamily="34" charset="-128"/>
              <a:sym typeface="Wingdings"/>
            </a:endParaRPr>
          </a:p>
          <a:p>
            <a:pPr marL="0" lvl="2" indent="0">
              <a:buNone/>
            </a:pPr>
            <a:endParaRPr lang="en-US" altLang="ko-KR" sz="1600" dirty="0">
              <a:ea typeface="Gulim" panose="020B0600000101010101" pitchFamily="34" charset="-127"/>
              <a:cs typeface="Arial"/>
            </a:endParaRPr>
          </a:p>
        </p:txBody>
      </p:sp>
      <p:sp>
        <p:nvSpPr>
          <p:cNvPr id="12" name="Textfeld 32"/>
          <p:cNvSpPr txBox="1"/>
          <p:nvPr/>
        </p:nvSpPr>
        <p:spPr>
          <a:xfrm>
            <a:off x="7390954" y="2538529"/>
            <a:ext cx="2514600" cy="1231106"/>
          </a:xfrm>
          <a:prstGeom prst="rect">
            <a:avLst/>
          </a:prstGeom>
          <a:noFill/>
        </p:spPr>
        <p:txBody>
          <a:bodyPr wrap="square" lIns="0" tIns="0" rIns="0" bIns="0" rtlCol="0">
            <a:spAutoFit/>
          </a:bodyPr>
          <a:lstStyle/>
          <a:p>
            <a:pPr marL="0" lvl="2" indent="0">
              <a:buNone/>
            </a:pPr>
            <a:r>
              <a:rPr lang="zh-CN" altLang="en-US" sz="1600" b="1" dirty="0" smtClean="0">
                <a:cs typeface="Arial"/>
              </a:rPr>
              <a:t>多渠道商务</a:t>
            </a:r>
            <a:endParaRPr lang="en-US" altLang="en-US" sz="1600" b="1" dirty="0" smtClean="0">
              <a:cs typeface="Arial"/>
            </a:endParaRPr>
          </a:p>
          <a:p>
            <a:pPr marL="0" lvl="2">
              <a:buNone/>
            </a:pPr>
            <a:r>
              <a:rPr lang="zh-CN" altLang="en-US" sz="1600" dirty="0" smtClean="0"/>
              <a:t>在同一平台提供最好的</a:t>
            </a:r>
            <a:r>
              <a:rPr lang="en-US" altLang="zh-CN" sz="1600" dirty="0" smtClean="0"/>
              <a:t>B2C</a:t>
            </a:r>
            <a:r>
              <a:rPr lang="zh-CN" altLang="en-US" sz="1600" dirty="0" smtClean="0"/>
              <a:t>功能，以及拥有</a:t>
            </a:r>
            <a:r>
              <a:rPr lang="en-US" altLang="zh-CN" sz="1600" dirty="0" smtClean="0"/>
              <a:t>B2C</a:t>
            </a:r>
            <a:r>
              <a:rPr lang="zh-CN" altLang="en-US" sz="1600" dirty="0" smtClean="0"/>
              <a:t>良好体验的</a:t>
            </a:r>
            <a:r>
              <a:rPr lang="en-US" altLang="zh-CN" sz="1600" dirty="0" smtClean="0"/>
              <a:t>B2B</a:t>
            </a:r>
            <a:r>
              <a:rPr lang="zh-CN" altLang="en-US" sz="1600" dirty="0" smtClean="0"/>
              <a:t>功能</a:t>
            </a:r>
            <a:endParaRPr lang="en-US" sz="1600" dirty="0"/>
          </a:p>
          <a:p>
            <a:pPr marL="0" lvl="2" indent="0">
              <a:buNone/>
            </a:pPr>
            <a:r>
              <a:rPr lang="en-US" altLang="en-US" sz="1600" dirty="0" smtClean="0">
                <a:cs typeface="Arial"/>
              </a:rPr>
              <a:t> </a:t>
            </a:r>
            <a:endParaRPr lang="en-US" altLang="en-US" sz="1600" dirty="0">
              <a:cs typeface="Arial"/>
            </a:endParaRPr>
          </a:p>
        </p:txBody>
      </p:sp>
      <p:cxnSp>
        <p:nvCxnSpPr>
          <p:cNvPr id="13" name="Gerade Verbindung 33"/>
          <p:cNvCxnSpPr/>
          <p:nvPr/>
        </p:nvCxnSpPr>
        <p:spPr>
          <a:xfrm>
            <a:off x="1455826" y="5036195"/>
            <a:ext cx="2506133"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feld 34"/>
          <p:cNvSpPr txBox="1"/>
          <p:nvPr/>
        </p:nvSpPr>
        <p:spPr>
          <a:xfrm>
            <a:off x="1464287" y="5137802"/>
            <a:ext cx="2514600" cy="984885"/>
          </a:xfrm>
          <a:prstGeom prst="rect">
            <a:avLst/>
          </a:prstGeom>
          <a:noFill/>
        </p:spPr>
        <p:txBody>
          <a:bodyPr wrap="square" lIns="0" tIns="0" rIns="0" bIns="0" rtlCol="0">
            <a:spAutoFit/>
          </a:bodyPr>
          <a:lstStyle/>
          <a:p>
            <a:pPr marL="0" lvl="2" indent="0">
              <a:buNone/>
            </a:pPr>
            <a:r>
              <a:rPr lang="zh-CN" altLang="en-US" sz="1600" b="1" dirty="0" smtClean="0">
                <a:cs typeface="Arial"/>
              </a:rPr>
              <a:t>提升销售流程自动化程度</a:t>
            </a:r>
            <a:endParaRPr lang="en-US" altLang="en-US" sz="1600" b="1" dirty="0" smtClean="0">
              <a:cs typeface="Arial"/>
            </a:endParaRPr>
          </a:p>
          <a:p>
            <a:pPr marL="0" lvl="2">
              <a:buNone/>
            </a:pPr>
            <a:r>
              <a:rPr lang="zh-CN" altLang="en-US" sz="1600" kern="0" dirty="0" smtClean="0">
                <a:ea typeface="Arial Unicode MS" pitchFamily="34" charset="-128"/>
                <a:cs typeface="Arial Unicode MS" pitchFamily="34" charset="-128"/>
                <a:sym typeface="Wingdings"/>
              </a:rPr>
              <a:t>提升赢单率，增加销售团队使用自动化工具的比率</a:t>
            </a:r>
            <a:endParaRPr lang="en-US" sz="1600" kern="0" dirty="0">
              <a:ea typeface="Arial Unicode MS" pitchFamily="34" charset="-128"/>
              <a:cs typeface="Arial Unicode MS" pitchFamily="34" charset="-128"/>
              <a:sym typeface="Wingdings"/>
            </a:endParaRPr>
          </a:p>
          <a:p>
            <a:pPr marL="0" lvl="2" indent="0">
              <a:buNone/>
            </a:pPr>
            <a:r>
              <a:rPr lang="en-US" altLang="en-US" sz="1600" dirty="0" smtClean="0">
                <a:cs typeface="Arial"/>
              </a:rPr>
              <a:t> </a:t>
            </a:r>
            <a:endParaRPr lang="en-US" altLang="en-US" sz="1600" dirty="0">
              <a:cs typeface="Arial"/>
            </a:endParaRPr>
          </a:p>
        </p:txBody>
      </p:sp>
      <p:cxnSp>
        <p:nvCxnSpPr>
          <p:cNvPr id="15" name="Gerade Verbindung 38"/>
          <p:cNvCxnSpPr/>
          <p:nvPr/>
        </p:nvCxnSpPr>
        <p:spPr>
          <a:xfrm>
            <a:off x="4410695" y="5036195"/>
            <a:ext cx="2506133"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feld 39"/>
          <p:cNvSpPr txBox="1"/>
          <p:nvPr/>
        </p:nvSpPr>
        <p:spPr>
          <a:xfrm>
            <a:off x="4419153" y="5137802"/>
            <a:ext cx="2514600" cy="984885"/>
          </a:xfrm>
          <a:prstGeom prst="rect">
            <a:avLst/>
          </a:prstGeom>
          <a:noFill/>
        </p:spPr>
        <p:txBody>
          <a:bodyPr wrap="square" lIns="0" tIns="0" rIns="0" bIns="0" rtlCol="0">
            <a:spAutoFit/>
          </a:bodyPr>
          <a:lstStyle/>
          <a:p>
            <a:pPr marL="0" lvl="2" indent="0">
              <a:buNone/>
            </a:pPr>
            <a:r>
              <a:rPr lang="zh-CN" altLang="en-US" sz="1600" b="1" dirty="0" smtClean="0">
                <a:cs typeface="Arial"/>
              </a:rPr>
              <a:t>良好的集成架构</a:t>
            </a:r>
            <a:endParaRPr lang="en-US" altLang="en-US" sz="1600" b="1" dirty="0" smtClean="0">
              <a:cs typeface="Arial"/>
            </a:endParaRPr>
          </a:p>
          <a:p>
            <a:pPr marL="0" lvl="2">
              <a:buNone/>
            </a:pPr>
            <a:r>
              <a:rPr lang="zh-CN" altLang="en-US" sz="1600" dirty="0" smtClean="0"/>
              <a:t>无缝集成</a:t>
            </a:r>
            <a:r>
              <a:rPr lang="en-US" sz="1600" dirty="0" smtClean="0"/>
              <a:t> </a:t>
            </a:r>
            <a:r>
              <a:rPr lang="en-US" sz="1600" dirty="0"/>
              <a:t>SAP ERP &amp; SAP CRM, </a:t>
            </a:r>
            <a:r>
              <a:rPr lang="zh-CN" altLang="en-US" sz="1600" dirty="0" smtClean="0"/>
              <a:t>或其他的后台应用</a:t>
            </a:r>
            <a:endParaRPr lang="en-US" sz="1600" dirty="0"/>
          </a:p>
          <a:p>
            <a:pPr marL="0" lvl="2" indent="0">
              <a:buNone/>
            </a:pPr>
            <a:endParaRPr lang="en-US" altLang="en-US" sz="1600" dirty="0">
              <a:cs typeface="Arial"/>
            </a:endParaRPr>
          </a:p>
        </p:txBody>
      </p:sp>
      <p:cxnSp>
        <p:nvCxnSpPr>
          <p:cNvPr id="17" name="Gerade Verbindung 42"/>
          <p:cNvCxnSpPr/>
          <p:nvPr/>
        </p:nvCxnSpPr>
        <p:spPr>
          <a:xfrm>
            <a:off x="7390962" y="5036195"/>
            <a:ext cx="2506133"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feld 43"/>
          <p:cNvSpPr txBox="1"/>
          <p:nvPr/>
        </p:nvSpPr>
        <p:spPr>
          <a:xfrm>
            <a:off x="7399420" y="5137802"/>
            <a:ext cx="2514600" cy="984885"/>
          </a:xfrm>
          <a:prstGeom prst="rect">
            <a:avLst/>
          </a:prstGeom>
          <a:noFill/>
        </p:spPr>
        <p:txBody>
          <a:bodyPr wrap="square" lIns="0" tIns="0" rIns="0" bIns="0" rtlCol="0">
            <a:spAutoFit/>
          </a:bodyPr>
          <a:lstStyle/>
          <a:p>
            <a:pPr marL="0" lvl="2" indent="0">
              <a:buNone/>
            </a:pPr>
            <a:r>
              <a:rPr lang="zh-CN" altLang="en-US" sz="1600" b="1" dirty="0" smtClean="0">
                <a:cs typeface="Arial"/>
              </a:rPr>
              <a:t>订单管理</a:t>
            </a:r>
            <a:endParaRPr lang="en-US" altLang="en-US" sz="1600" b="1" dirty="0" smtClean="0">
              <a:cs typeface="Arial"/>
            </a:endParaRPr>
          </a:p>
          <a:p>
            <a:pPr marL="0" lvl="2">
              <a:buNone/>
            </a:pPr>
            <a:r>
              <a:rPr lang="zh-CN" altLang="en-US" sz="1600" kern="0" dirty="0" smtClean="0">
                <a:ea typeface="Arial Unicode MS" pitchFamily="34" charset="-128"/>
                <a:cs typeface="Arial Unicode MS" pitchFamily="34" charset="-128"/>
                <a:sym typeface="Wingdings"/>
              </a:rPr>
              <a:t>减少</a:t>
            </a:r>
            <a:r>
              <a:rPr lang="en-US" altLang="zh-CN" sz="1600" kern="0" dirty="0" err="1" smtClean="0">
                <a:ea typeface="Arial Unicode MS" pitchFamily="34" charset="-128"/>
                <a:cs typeface="Arial Unicode MS" pitchFamily="34" charset="-128"/>
                <a:sym typeface="Wingdings"/>
              </a:rPr>
              <a:t>leadtime</a:t>
            </a:r>
            <a:r>
              <a:rPr lang="zh-CN" altLang="en-US" sz="1600" kern="0" dirty="0" smtClean="0">
                <a:ea typeface="Arial Unicode MS" pitchFamily="34" charset="-128"/>
                <a:cs typeface="Arial Unicode MS" pitchFamily="34" charset="-128"/>
                <a:sym typeface="Wingdings"/>
              </a:rPr>
              <a:t>，提高服务水平，增加按时送达率</a:t>
            </a:r>
            <a:endParaRPr lang="en-US" sz="1600" kern="0" dirty="0">
              <a:ea typeface="Arial Unicode MS" pitchFamily="34" charset="-128"/>
              <a:cs typeface="Arial Unicode MS" pitchFamily="34" charset="-128"/>
              <a:sym typeface="Wingdings"/>
            </a:endParaRPr>
          </a:p>
          <a:p>
            <a:pPr marL="0" lvl="2" indent="0">
              <a:buNone/>
            </a:pPr>
            <a:endParaRPr lang="en-US" altLang="en-US" sz="1600" dirty="0">
              <a:cs typeface="Arial"/>
            </a:endParaRPr>
          </a:p>
        </p:txBody>
      </p:sp>
      <p:pic>
        <p:nvPicPr>
          <p:cNvPr id="19" name="Picture 249"/>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92426" y="4057736"/>
            <a:ext cx="1032933" cy="1032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0" name="Picture 15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180974" y="4121153"/>
            <a:ext cx="965558" cy="965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1" name="Picture 73"/>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166055" y="4096369"/>
            <a:ext cx="955930" cy="955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2" name="Picture 155"/>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289708" y="1376569"/>
            <a:ext cx="1010571" cy="101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3" name="Picture 155"/>
          <p:cNvPicPr>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8138743" y="1435836"/>
            <a:ext cx="1010571" cy="101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24" name="Picture 15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313669" y="1495103"/>
            <a:ext cx="858172" cy="858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1029153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309490"/>
            <a:ext cx="10589458" cy="861774"/>
          </a:xfrm>
        </p:spPr>
        <p:txBody>
          <a:bodyPr/>
          <a:lstStyle/>
          <a:p>
            <a:pPr defTabSz="913504"/>
            <a:r>
              <a:rPr lang="en-US" altLang="zh-CN" sz="2800" dirty="0">
                <a:solidFill>
                  <a:sysClr val="windowText" lastClr="000000"/>
                </a:solidFill>
                <a:latin typeface="微软雅黑" panose="020B0503020204020204" pitchFamily="34" charset="-122"/>
                <a:ea typeface="微软雅黑" panose="020B0503020204020204" pitchFamily="34" charset="-122"/>
              </a:rPr>
              <a:t>SAP</a:t>
            </a:r>
            <a:r>
              <a:rPr lang="zh-CN" altLang="en-US" sz="2800" dirty="0">
                <a:solidFill>
                  <a:sysClr val="windowText" lastClr="000000"/>
                </a:solidFill>
                <a:latin typeface="微软雅黑" panose="020B0503020204020204" pitchFamily="34" charset="-122"/>
                <a:ea typeface="微软雅黑" panose="020B0503020204020204" pitchFamily="34" charset="-122"/>
              </a:rPr>
              <a:t>有着明确的全渠道发展视野，选择与世界级电商技术匹配的产品和服务，必将助您赢得未来！</a:t>
            </a:r>
          </a:p>
        </p:txBody>
      </p:sp>
      <p:pic>
        <p:nvPicPr>
          <p:cNvPr id="25" name="Picture 24"/>
          <p:cNvPicPr>
            <a:picLocks noChangeAspect="1"/>
          </p:cNvPicPr>
          <p:nvPr/>
        </p:nvPicPr>
        <p:blipFill>
          <a:blip r:embed="rId2"/>
          <a:stretch>
            <a:fillRect/>
          </a:stretch>
        </p:blipFill>
        <p:spPr>
          <a:xfrm>
            <a:off x="8310707" y="1529432"/>
            <a:ext cx="2532580" cy="2057722"/>
          </a:xfrm>
          <a:prstGeom prst="rect">
            <a:avLst/>
          </a:prstGeom>
        </p:spPr>
      </p:pic>
      <p:sp>
        <p:nvSpPr>
          <p:cNvPr id="26" name="Pentagon 25"/>
          <p:cNvSpPr/>
          <p:nvPr/>
        </p:nvSpPr>
        <p:spPr bwMode="gray">
          <a:xfrm>
            <a:off x="507869" y="2717171"/>
            <a:ext cx="6415445" cy="530147"/>
          </a:xfrm>
          <a:prstGeom prst="homePlate">
            <a:avLst/>
          </a:prstGeom>
          <a:solidFill>
            <a:schemeClr val="accent1"/>
          </a:solidFill>
          <a:ln w="6350" algn="ctr">
            <a:noFill/>
            <a:miter lim="800000"/>
            <a:headEnd/>
            <a:tailEnd/>
          </a:ln>
        </p:spPr>
        <p:txBody>
          <a:bodyPr lIns="79767" tIns="63814" rIns="79767" bIns="63814" rtlCol="0" anchor="ctr"/>
          <a:lstStyle/>
          <a:p>
            <a:pPr defTabSz="810433" fontAlgn="base">
              <a:spcBef>
                <a:spcPct val="50000"/>
              </a:spcBef>
              <a:spcAft>
                <a:spcPct val="0"/>
              </a:spcAft>
              <a:buClr>
                <a:srgbClr val="F0AB00"/>
              </a:buClr>
              <a:buSzPct val="80000"/>
            </a:pPr>
            <a:r>
              <a:rPr lang="en-US" altLang="zh-CN" b="1" kern="0" dirty="0" smtClean="0">
                <a:latin typeface="微软雅黑"/>
                <a:ea typeface="微软雅黑"/>
                <a:cs typeface="微软雅黑"/>
              </a:rPr>
              <a:t>2</a:t>
            </a:r>
            <a:r>
              <a:rPr lang="en-US" altLang="zh-CN" b="1" kern="0" dirty="0">
                <a:latin typeface="微软雅黑"/>
                <a:ea typeface="微软雅黑"/>
                <a:cs typeface="微软雅黑"/>
              </a:rPr>
              <a:t>. </a:t>
            </a:r>
            <a:r>
              <a:rPr lang="zh-CN" altLang="en-US" b="1" kern="0" dirty="0" smtClean="0">
                <a:latin typeface="微软雅黑"/>
                <a:ea typeface="微软雅黑"/>
                <a:cs typeface="微软雅黑"/>
              </a:rPr>
              <a:t>加速快</a:t>
            </a:r>
            <a:r>
              <a:rPr lang="zh-CN" altLang="en-US" kern="0" noProof="0" dirty="0" smtClean="0">
                <a:latin typeface="微软雅黑"/>
                <a:ea typeface="微软雅黑"/>
                <a:cs typeface="微软雅黑"/>
              </a:rPr>
              <a:t>：</a:t>
            </a:r>
            <a:r>
              <a:rPr lang="zh-CN" altLang="en-US" kern="0" dirty="0" smtClean="0">
                <a:latin typeface="微软雅黑"/>
                <a:ea typeface="微软雅黑"/>
                <a:cs typeface="微软雅黑"/>
              </a:rPr>
              <a:t>找准方向加速发展长驱直入</a:t>
            </a:r>
            <a:endParaRPr lang="zh-CN" altLang="en-US" kern="0" dirty="0">
              <a:latin typeface="微软雅黑"/>
              <a:ea typeface="微软雅黑"/>
              <a:cs typeface="微软雅黑"/>
            </a:endParaRPr>
          </a:p>
        </p:txBody>
      </p:sp>
      <p:sp>
        <p:nvSpPr>
          <p:cNvPr id="27" name="Pentagon 26"/>
          <p:cNvSpPr/>
          <p:nvPr/>
        </p:nvSpPr>
        <p:spPr bwMode="gray">
          <a:xfrm>
            <a:off x="506464" y="1551971"/>
            <a:ext cx="6415445" cy="530147"/>
          </a:xfrm>
          <a:prstGeom prst="homePlate">
            <a:avLst/>
          </a:prstGeom>
          <a:solidFill>
            <a:schemeClr val="accent1"/>
          </a:solidFill>
          <a:ln w="6350" algn="ctr">
            <a:noFill/>
            <a:miter lim="800000"/>
            <a:headEnd/>
            <a:tailEnd/>
          </a:ln>
        </p:spPr>
        <p:txBody>
          <a:bodyPr lIns="79767" tIns="63814" rIns="79767" bIns="63814" rtlCol="0" anchor="ctr"/>
          <a:lstStyle/>
          <a:p>
            <a:pPr defTabSz="810433" fontAlgn="base">
              <a:spcBef>
                <a:spcPct val="50000"/>
              </a:spcBef>
              <a:spcAft>
                <a:spcPct val="0"/>
              </a:spcAft>
              <a:buClr>
                <a:srgbClr val="F0AB00"/>
              </a:buClr>
              <a:buSzPct val="80000"/>
            </a:pPr>
            <a:r>
              <a:rPr lang="en-US" altLang="zh-CN" b="1" kern="0" dirty="0">
                <a:latin typeface="微软雅黑"/>
                <a:ea typeface="微软雅黑"/>
                <a:cs typeface="微软雅黑"/>
              </a:rPr>
              <a:t>1</a:t>
            </a:r>
            <a:r>
              <a:rPr lang="en-US" altLang="zh-CN" b="1" kern="0" dirty="0" smtClean="0">
                <a:latin typeface="微软雅黑"/>
                <a:ea typeface="微软雅黑"/>
                <a:cs typeface="微软雅黑"/>
              </a:rPr>
              <a:t>.</a:t>
            </a:r>
            <a:r>
              <a:rPr lang="zh-CN" altLang="en-US" b="1" kern="0" dirty="0" smtClean="0">
                <a:latin typeface="微软雅黑"/>
                <a:ea typeface="微软雅黑"/>
                <a:cs typeface="微软雅黑"/>
              </a:rPr>
              <a:t>起步稳：</a:t>
            </a:r>
            <a:r>
              <a:rPr lang="zh-CN" altLang="en-US" kern="0" dirty="0" smtClean="0">
                <a:latin typeface="微软雅黑"/>
                <a:ea typeface="微软雅黑"/>
                <a:cs typeface="微软雅黑"/>
              </a:rPr>
              <a:t>从突破点出发试点开展业务</a:t>
            </a:r>
            <a:endParaRPr lang="zh-CN" altLang="en-US" kern="0" dirty="0">
              <a:latin typeface="微软雅黑"/>
              <a:ea typeface="微软雅黑"/>
              <a:cs typeface="微软雅黑"/>
            </a:endParaRPr>
          </a:p>
        </p:txBody>
      </p:sp>
      <p:sp>
        <p:nvSpPr>
          <p:cNvPr id="28" name="Pentagon 27"/>
          <p:cNvSpPr/>
          <p:nvPr/>
        </p:nvSpPr>
        <p:spPr bwMode="gray">
          <a:xfrm>
            <a:off x="517844" y="3887366"/>
            <a:ext cx="6415445" cy="530147"/>
          </a:xfrm>
          <a:prstGeom prst="homePlate">
            <a:avLst/>
          </a:prstGeom>
          <a:solidFill>
            <a:schemeClr val="accent1"/>
          </a:solidFill>
          <a:ln w="6350" algn="ctr">
            <a:noFill/>
            <a:miter lim="800000"/>
            <a:headEnd/>
            <a:tailEnd/>
          </a:ln>
        </p:spPr>
        <p:txBody>
          <a:bodyPr lIns="79767" tIns="63814" rIns="79767" bIns="63814" rtlCol="0" anchor="ctr"/>
          <a:lstStyle/>
          <a:p>
            <a:pPr defTabSz="810433" fontAlgn="base">
              <a:spcBef>
                <a:spcPct val="50000"/>
              </a:spcBef>
              <a:spcAft>
                <a:spcPct val="0"/>
              </a:spcAft>
              <a:buClr>
                <a:srgbClr val="F0AB00"/>
              </a:buClr>
              <a:buSzPct val="80000"/>
            </a:pPr>
            <a:r>
              <a:rPr lang="en-US" altLang="zh-CN" b="1" kern="0" dirty="0" smtClean="0">
                <a:latin typeface="微软雅黑"/>
                <a:ea typeface="微软雅黑"/>
                <a:cs typeface="微软雅黑"/>
              </a:rPr>
              <a:t>3. </a:t>
            </a:r>
            <a:r>
              <a:rPr lang="zh-CN" altLang="en-US" b="1" kern="0" dirty="0" smtClean="0">
                <a:latin typeface="微软雅黑"/>
                <a:ea typeface="微软雅黑"/>
                <a:cs typeface="微软雅黑"/>
              </a:rPr>
              <a:t>底盘实</a:t>
            </a:r>
            <a:r>
              <a:rPr lang="zh-CN" altLang="en-US" kern="0" dirty="0" smtClean="0">
                <a:latin typeface="微软雅黑"/>
                <a:ea typeface="微软雅黑"/>
                <a:cs typeface="微软雅黑"/>
              </a:rPr>
              <a:t>：</a:t>
            </a:r>
            <a:r>
              <a:rPr lang="en-US" altLang="zh-CN" kern="0" dirty="0" smtClean="0">
                <a:latin typeface="微软雅黑"/>
                <a:ea typeface="微软雅黑"/>
                <a:cs typeface="微软雅黑"/>
              </a:rPr>
              <a:t>SAP</a:t>
            </a:r>
            <a:r>
              <a:rPr lang="zh-CN" altLang="en-US" kern="0" dirty="0" smtClean="0">
                <a:latin typeface="微软雅黑"/>
                <a:ea typeface="微软雅黑"/>
                <a:cs typeface="微软雅黑"/>
              </a:rPr>
              <a:t>一体化全集成优势</a:t>
            </a:r>
            <a:endParaRPr lang="zh-CN" altLang="en-US" kern="0" dirty="0">
              <a:latin typeface="微软雅黑"/>
              <a:ea typeface="微软雅黑"/>
              <a:cs typeface="微软雅黑"/>
            </a:endParaRPr>
          </a:p>
        </p:txBody>
      </p:sp>
      <p:sp>
        <p:nvSpPr>
          <p:cNvPr id="29" name="Pentagon 28"/>
          <p:cNvSpPr/>
          <p:nvPr/>
        </p:nvSpPr>
        <p:spPr bwMode="gray">
          <a:xfrm>
            <a:off x="519253" y="5088593"/>
            <a:ext cx="6415445" cy="530147"/>
          </a:xfrm>
          <a:prstGeom prst="homePlate">
            <a:avLst/>
          </a:prstGeom>
          <a:solidFill>
            <a:schemeClr val="accent1"/>
          </a:solidFill>
          <a:ln w="6350" algn="ctr">
            <a:noFill/>
            <a:miter lim="800000"/>
            <a:headEnd/>
            <a:tailEnd/>
          </a:ln>
        </p:spPr>
        <p:txBody>
          <a:bodyPr lIns="79767" tIns="63814" rIns="79767" bIns="63814" rtlCol="0" anchor="ctr"/>
          <a:lstStyle/>
          <a:p>
            <a:pPr defTabSz="810433" fontAlgn="base">
              <a:spcBef>
                <a:spcPct val="50000"/>
              </a:spcBef>
              <a:spcAft>
                <a:spcPct val="0"/>
              </a:spcAft>
              <a:buClr>
                <a:srgbClr val="F0AB00"/>
              </a:buClr>
              <a:buSzPct val="80000"/>
            </a:pPr>
            <a:r>
              <a:rPr lang="en-US" altLang="zh-CN" b="1" kern="0" dirty="0" smtClean="0">
                <a:latin typeface="微软雅黑"/>
                <a:ea typeface="微软雅黑"/>
                <a:cs typeface="微软雅黑"/>
              </a:rPr>
              <a:t>4. </a:t>
            </a:r>
            <a:r>
              <a:rPr lang="zh-CN" altLang="en-US" b="1" kern="0" dirty="0" smtClean="0">
                <a:latin typeface="微软雅黑"/>
                <a:ea typeface="微软雅黑"/>
                <a:cs typeface="微软雅黑"/>
              </a:rPr>
              <a:t>性能优：</a:t>
            </a:r>
            <a:r>
              <a:rPr lang="zh-CN" altLang="en-US" kern="0" dirty="0" smtClean="0">
                <a:latin typeface="微软雅黑"/>
                <a:ea typeface="微软雅黑"/>
                <a:cs typeface="微软雅黑"/>
              </a:rPr>
              <a:t>强大中台提供互联网业务支撑</a:t>
            </a:r>
            <a:endParaRPr lang="zh-CN" altLang="en-US" kern="0" dirty="0">
              <a:latin typeface="微软雅黑"/>
              <a:ea typeface="微软雅黑"/>
              <a:cs typeface="微软雅黑"/>
            </a:endParaRPr>
          </a:p>
        </p:txBody>
      </p:sp>
      <p:sp>
        <p:nvSpPr>
          <p:cNvPr id="30" name="TextBox 29"/>
          <p:cNvSpPr txBox="1"/>
          <p:nvPr/>
        </p:nvSpPr>
        <p:spPr>
          <a:xfrm>
            <a:off x="483699" y="3259643"/>
            <a:ext cx="5754849" cy="543500"/>
          </a:xfrm>
          <a:prstGeom prst="rect">
            <a:avLst/>
          </a:prstGeom>
          <a:noFill/>
        </p:spPr>
        <p:txBody>
          <a:bodyPr wrap="square" lIns="81043" tIns="40522" rIns="81043" bIns="40522" rtlCol="0">
            <a:spAutoFit/>
          </a:bodyPr>
          <a:lstStyle/>
          <a:p>
            <a:pPr fontAlgn="base">
              <a:spcBef>
                <a:spcPct val="50000"/>
              </a:spcBef>
              <a:spcAft>
                <a:spcPct val="0"/>
              </a:spcAft>
              <a:buClr>
                <a:srgbClr val="F0AB00"/>
              </a:buClr>
              <a:buSzPct val="80000"/>
            </a:pPr>
            <a:r>
              <a:rPr kumimoji="1" lang="zh-CN" altLang="en-US" sz="1200" kern="0" dirty="0" smtClean="0">
                <a:latin typeface="微软雅黑"/>
                <a:ea typeface="微软雅黑"/>
                <a:cs typeface="微软雅黑"/>
              </a:rPr>
              <a:t>开放性平台架构优势，易学易运维，易于扩展，易于定制</a:t>
            </a:r>
            <a:endParaRPr kumimoji="1" lang="en-US" altLang="zh-CN" sz="1200" kern="0" dirty="0" smtClean="0">
              <a:latin typeface="微软雅黑"/>
              <a:ea typeface="微软雅黑"/>
              <a:cs typeface="微软雅黑"/>
            </a:endParaRPr>
          </a:p>
          <a:p>
            <a:pPr fontAlgn="base">
              <a:spcBef>
                <a:spcPct val="50000"/>
              </a:spcBef>
              <a:spcAft>
                <a:spcPct val="0"/>
              </a:spcAft>
              <a:buClr>
                <a:srgbClr val="F0AB00"/>
              </a:buClr>
              <a:buSzPct val="80000"/>
            </a:pPr>
            <a:r>
              <a:rPr kumimoji="1" lang="zh-CN" altLang="en-US" sz="1200" kern="0" dirty="0" smtClean="0">
                <a:latin typeface="微软雅黑"/>
                <a:ea typeface="微软雅黑"/>
                <a:cs typeface="微软雅黑"/>
              </a:rPr>
              <a:t>不论未来合力的业务往哪个方向发展，都可以全面支撑</a:t>
            </a:r>
            <a:endParaRPr kumimoji="1" lang="zh-CN" altLang="en-US" sz="1200" kern="0" dirty="0">
              <a:latin typeface="微软雅黑"/>
              <a:ea typeface="微软雅黑"/>
              <a:cs typeface="微软雅黑"/>
            </a:endParaRPr>
          </a:p>
        </p:txBody>
      </p:sp>
      <p:sp>
        <p:nvSpPr>
          <p:cNvPr id="31" name="TextBox 30"/>
          <p:cNvSpPr txBox="1"/>
          <p:nvPr/>
        </p:nvSpPr>
        <p:spPr>
          <a:xfrm>
            <a:off x="517844" y="2086224"/>
            <a:ext cx="5975649" cy="543500"/>
          </a:xfrm>
          <a:prstGeom prst="rect">
            <a:avLst/>
          </a:prstGeom>
          <a:noFill/>
        </p:spPr>
        <p:txBody>
          <a:bodyPr wrap="square" lIns="81043" tIns="40522" rIns="81043" bIns="40522" rtlCol="0">
            <a:spAutoFit/>
          </a:bodyPr>
          <a:lstStyle/>
          <a:p>
            <a:pPr fontAlgn="base">
              <a:spcBef>
                <a:spcPct val="50000"/>
              </a:spcBef>
              <a:spcAft>
                <a:spcPct val="0"/>
              </a:spcAft>
              <a:buClr>
                <a:srgbClr val="F0AB00"/>
              </a:buClr>
              <a:buSzPct val="80000"/>
            </a:pPr>
            <a:r>
              <a:rPr kumimoji="1" lang="zh-CN" altLang="en-US" sz="1200" kern="0" dirty="0" smtClean="0">
                <a:latin typeface="微软雅黑"/>
                <a:ea typeface="微软雅黑"/>
                <a:cs typeface="微软雅黑"/>
              </a:rPr>
              <a:t>全渠道接入，</a:t>
            </a:r>
            <a:r>
              <a:rPr kumimoji="1" lang="zh-CN" altLang="en-US" sz="1200" kern="0" dirty="0">
                <a:latin typeface="微软雅黑"/>
                <a:ea typeface="微软雅黑"/>
                <a:cs typeface="微软雅黑"/>
              </a:rPr>
              <a:t>功能模块丰富</a:t>
            </a:r>
            <a:r>
              <a:rPr kumimoji="1" lang="zh-CN" altLang="en-US" sz="1200" kern="0" dirty="0" smtClean="0">
                <a:latin typeface="微软雅黑"/>
                <a:ea typeface="微软雅黑"/>
                <a:cs typeface="微软雅黑"/>
              </a:rPr>
              <a:t>，同一平台支持各种业务模式</a:t>
            </a:r>
            <a:endParaRPr kumimoji="1" lang="en-US" altLang="zh-CN" sz="1200" kern="0" dirty="0">
              <a:latin typeface="微软雅黑"/>
              <a:ea typeface="微软雅黑"/>
              <a:cs typeface="微软雅黑"/>
            </a:endParaRPr>
          </a:p>
          <a:p>
            <a:pPr fontAlgn="base">
              <a:spcBef>
                <a:spcPct val="50000"/>
              </a:spcBef>
              <a:spcAft>
                <a:spcPct val="0"/>
              </a:spcAft>
              <a:buClr>
                <a:srgbClr val="F0AB00"/>
              </a:buClr>
              <a:buSzPct val="80000"/>
            </a:pPr>
            <a:r>
              <a:rPr kumimoji="1" lang="zh-CN" altLang="en-US" sz="1200" kern="0" dirty="0" smtClean="0">
                <a:latin typeface="微软雅黑"/>
                <a:ea typeface="微软雅黑"/>
                <a:cs typeface="微软雅黑"/>
              </a:rPr>
              <a:t>可插拔结构，支持快速迭代，帮助合力小步快跑，抢占先</a:t>
            </a:r>
            <a:r>
              <a:rPr kumimoji="1" lang="zh-CN" altLang="en-US" sz="1200" kern="0" dirty="0">
                <a:latin typeface="微软雅黑"/>
                <a:ea typeface="微软雅黑"/>
                <a:cs typeface="微软雅黑"/>
              </a:rPr>
              <a:t>机</a:t>
            </a:r>
          </a:p>
        </p:txBody>
      </p:sp>
      <p:sp>
        <p:nvSpPr>
          <p:cNvPr id="32" name="TextBox 31"/>
          <p:cNvSpPr txBox="1"/>
          <p:nvPr/>
        </p:nvSpPr>
        <p:spPr>
          <a:xfrm>
            <a:off x="529229" y="4414927"/>
            <a:ext cx="6066743" cy="543500"/>
          </a:xfrm>
          <a:prstGeom prst="rect">
            <a:avLst/>
          </a:prstGeom>
          <a:noFill/>
        </p:spPr>
        <p:txBody>
          <a:bodyPr wrap="square" lIns="81043" tIns="40522" rIns="81043" bIns="40522" rtlCol="0">
            <a:spAutoFit/>
          </a:bodyPr>
          <a:lstStyle/>
          <a:p>
            <a:pPr fontAlgn="base">
              <a:spcBef>
                <a:spcPct val="50000"/>
              </a:spcBef>
              <a:spcAft>
                <a:spcPct val="0"/>
              </a:spcAft>
              <a:buClr>
                <a:srgbClr val="F0AB00"/>
              </a:buClr>
              <a:buSzPct val="80000"/>
            </a:pPr>
            <a:r>
              <a:rPr kumimoji="1" lang="en-US" altLang="zh-CN" sz="1200" kern="0" dirty="0">
                <a:latin typeface="微软雅黑"/>
                <a:ea typeface="微软雅黑"/>
                <a:cs typeface="微软雅黑"/>
              </a:rPr>
              <a:t>SAP </a:t>
            </a:r>
            <a:r>
              <a:rPr kumimoji="1" lang="en-US" altLang="zh-CN" sz="1200" kern="0" dirty="0" err="1">
                <a:latin typeface="微软雅黑"/>
                <a:ea typeface="微软雅黑"/>
                <a:cs typeface="微软雅黑"/>
              </a:rPr>
              <a:t>hybris</a:t>
            </a:r>
            <a:r>
              <a:rPr kumimoji="1" lang="en-US" altLang="zh-CN" sz="1200" kern="0" dirty="0">
                <a:latin typeface="微软雅黑"/>
                <a:ea typeface="微软雅黑"/>
                <a:cs typeface="微软雅黑"/>
              </a:rPr>
              <a:t> + CRM + HANA </a:t>
            </a:r>
            <a:r>
              <a:rPr kumimoji="1" lang="zh-CN" altLang="en-US" sz="1200" kern="0" dirty="0">
                <a:latin typeface="微软雅黑"/>
                <a:ea typeface="微软雅黑"/>
                <a:cs typeface="微软雅黑"/>
              </a:rPr>
              <a:t>统一产品规划体系</a:t>
            </a:r>
            <a:endParaRPr kumimoji="1" lang="en-US" altLang="zh-CN" sz="1200" kern="0" dirty="0">
              <a:latin typeface="微软雅黑"/>
              <a:ea typeface="微软雅黑"/>
              <a:cs typeface="微软雅黑"/>
            </a:endParaRPr>
          </a:p>
          <a:p>
            <a:pPr fontAlgn="base">
              <a:spcBef>
                <a:spcPct val="50000"/>
              </a:spcBef>
              <a:spcAft>
                <a:spcPct val="0"/>
              </a:spcAft>
              <a:buClr>
                <a:srgbClr val="F0AB00"/>
              </a:buClr>
              <a:buSzPct val="80000"/>
            </a:pPr>
            <a:r>
              <a:rPr kumimoji="1" lang="zh-CN" altLang="en-US" sz="1200" kern="0" dirty="0" smtClean="0">
                <a:latin typeface="微软雅黑"/>
                <a:ea typeface="微软雅黑"/>
                <a:cs typeface="微软雅黑"/>
              </a:rPr>
              <a:t>与</a:t>
            </a:r>
            <a:r>
              <a:rPr kumimoji="1" lang="en-US" altLang="zh-CN" sz="1200" kern="0" dirty="0">
                <a:latin typeface="微软雅黑"/>
                <a:ea typeface="微软雅黑"/>
                <a:cs typeface="微软雅黑"/>
              </a:rPr>
              <a:t>SAP </a:t>
            </a:r>
            <a:r>
              <a:rPr kumimoji="1" lang="en-US" altLang="zh-CN" sz="1200" kern="0" dirty="0" smtClean="0">
                <a:latin typeface="微软雅黑"/>
                <a:ea typeface="微软雅黑"/>
                <a:cs typeface="微软雅黑"/>
              </a:rPr>
              <a:t>ERP</a:t>
            </a:r>
            <a:r>
              <a:rPr kumimoji="1" lang="zh-CN" altLang="en-US" sz="1200" kern="0" dirty="0">
                <a:latin typeface="微软雅黑"/>
                <a:ea typeface="微软雅黑"/>
                <a:cs typeface="微软雅黑"/>
              </a:rPr>
              <a:t>，</a:t>
            </a:r>
            <a:r>
              <a:rPr kumimoji="1" lang="en-US" altLang="zh-CN" sz="1200" kern="0" dirty="0" smtClean="0">
                <a:latin typeface="微软雅黑"/>
                <a:ea typeface="微软雅黑"/>
                <a:cs typeface="微软雅黑"/>
              </a:rPr>
              <a:t>PLM</a:t>
            </a:r>
            <a:r>
              <a:rPr kumimoji="1" lang="zh-CN" altLang="en-US" sz="1200" kern="0" dirty="0" smtClean="0">
                <a:latin typeface="微软雅黑"/>
                <a:ea typeface="微软雅黑"/>
                <a:cs typeface="微软雅黑"/>
              </a:rPr>
              <a:t>等系统的深度集成保证无缝打造业务闭环</a:t>
            </a:r>
            <a:endParaRPr kumimoji="1" lang="zh-CN" altLang="en-US" sz="1200" kern="0" dirty="0">
              <a:latin typeface="微软雅黑"/>
              <a:ea typeface="微软雅黑"/>
              <a:cs typeface="微软雅黑"/>
            </a:endParaRPr>
          </a:p>
        </p:txBody>
      </p:sp>
      <p:sp>
        <p:nvSpPr>
          <p:cNvPr id="33" name="TextBox 32"/>
          <p:cNvSpPr txBox="1"/>
          <p:nvPr/>
        </p:nvSpPr>
        <p:spPr>
          <a:xfrm>
            <a:off x="517846" y="5631066"/>
            <a:ext cx="5975649" cy="543500"/>
          </a:xfrm>
          <a:prstGeom prst="rect">
            <a:avLst/>
          </a:prstGeom>
          <a:noFill/>
        </p:spPr>
        <p:txBody>
          <a:bodyPr wrap="square" lIns="81043" tIns="40522" rIns="81043" bIns="40522" rtlCol="0">
            <a:spAutoFit/>
          </a:bodyPr>
          <a:lstStyle/>
          <a:p>
            <a:pPr fontAlgn="base">
              <a:spcBef>
                <a:spcPct val="50000"/>
              </a:spcBef>
              <a:spcAft>
                <a:spcPct val="0"/>
              </a:spcAft>
              <a:buClr>
                <a:srgbClr val="F0AB00"/>
              </a:buClr>
              <a:buSzPct val="80000"/>
            </a:pPr>
            <a:r>
              <a:rPr kumimoji="1" lang="zh-CN" altLang="en-US" sz="1200" kern="0" dirty="0" smtClean="0">
                <a:latin typeface="微软雅黑"/>
                <a:ea typeface="微软雅黑"/>
                <a:cs typeface="微软雅黑"/>
              </a:rPr>
              <a:t>层出不穷的接入新渠道，逐步完善的复杂后台业务系统闭环</a:t>
            </a:r>
            <a:endParaRPr kumimoji="1" lang="en-US" altLang="zh-CN" sz="1200" kern="0" dirty="0" smtClean="0">
              <a:latin typeface="微软雅黑"/>
              <a:ea typeface="微软雅黑"/>
              <a:cs typeface="微软雅黑"/>
            </a:endParaRPr>
          </a:p>
          <a:p>
            <a:pPr fontAlgn="base">
              <a:spcBef>
                <a:spcPct val="50000"/>
              </a:spcBef>
              <a:spcAft>
                <a:spcPct val="0"/>
              </a:spcAft>
              <a:buClr>
                <a:srgbClr val="F0AB00"/>
              </a:buClr>
              <a:buSzPct val="80000"/>
            </a:pPr>
            <a:r>
              <a:rPr kumimoji="1" lang="zh-CN" altLang="en-US" sz="1200" kern="0" dirty="0" smtClean="0">
                <a:latin typeface="微软雅黑"/>
                <a:ea typeface="微软雅黑"/>
                <a:cs typeface="微软雅黑"/>
              </a:rPr>
              <a:t>单一架构的全渠道业务中台：完整，</a:t>
            </a:r>
            <a:r>
              <a:rPr kumimoji="1" lang="zh-CN" altLang="en-US" sz="1200" kern="0" dirty="0">
                <a:latin typeface="微软雅黑"/>
                <a:ea typeface="微软雅黑"/>
                <a:cs typeface="微软雅黑"/>
              </a:rPr>
              <a:t>可扩展，灵活，稳定</a:t>
            </a:r>
          </a:p>
        </p:txBody>
      </p:sp>
      <p:graphicFrame>
        <p:nvGraphicFramePr>
          <p:cNvPr id="34" name="Diagram 33"/>
          <p:cNvGraphicFramePr/>
          <p:nvPr>
            <p:extLst>
              <p:ext uri="{D42A27DB-BD31-4B8C-83A1-F6EECF244321}">
                <p14:modId xmlns:p14="http://schemas.microsoft.com/office/powerpoint/2010/main" val="3376162096"/>
              </p:ext>
            </p:extLst>
          </p:nvPr>
        </p:nvGraphicFramePr>
        <p:xfrm>
          <a:off x="7971271" y="3770619"/>
          <a:ext cx="3342769" cy="2344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Rectangle 34"/>
          <p:cNvSpPr/>
          <p:nvPr/>
        </p:nvSpPr>
        <p:spPr>
          <a:xfrm>
            <a:off x="9345038" y="4056664"/>
            <a:ext cx="642579" cy="512723"/>
          </a:xfrm>
          <a:prstGeom prst="rect">
            <a:avLst/>
          </a:prstGeom>
        </p:spPr>
        <p:txBody>
          <a:bodyPr wrap="none" lIns="81043" tIns="40522" rIns="81043" bIns="40522">
            <a:spAutoFit/>
          </a:bodyPr>
          <a:lstStyle/>
          <a:p>
            <a:pPr lvl="0" algn="ctr"/>
            <a:r>
              <a:rPr lang="en-US" altLang="zh-CN" sz="1400" dirty="0"/>
              <a:t>SAP</a:t>
            </a:r>
          </a:p>
          <a:p>
            <a:pPr lvl="0" algn="ctr"/>
            <a:r>
              <a:rPr lang="en-US" altLang="zh-CN" sz="1400" dirty="0" err="1"/>
              <a:t>hybris</a:t>
            </a:r>
            <a:endParaRPr lang="zh-CN" altLang="en-US" sz="1400" dirty="0"/>
          </a:p>
        </p:txBody>
      </p:sp>
      <p:sp>
        <p:nvSpPr>
          <p:cNvPr id="36" name="Rectangle 35"/>
          <p:cNvSpPr/>
          <p:nvPr/>
        </p:nvSpPr>
        <p:spPr>
          <a:xfrm>
            <a:off x="10015784" y="5198894"/>
            <a:ext cx="519673" cy="512723"/>
          </a:xfrm>
          <a:prstGeom prst="rect">
            <a:avLst/>
          </a:prstGeom>
        </p:spPr>
        <p:txBody>
          <a:bodyPr wrap="none" lIns="81043" tIns="40522" rIns="81043" bIns="40522">
            <a:spAutoFit/>
          </a:bodyPr>
          <a:lstStyle/>
          <a:p>
            <a:pPr lvl="0" algn="ctr"/>
            <a:r>
              <a:rPr lang="en-US" altLang="zh-CN" sz="1400" dirty="0"/>
              <a:t>SAP</a:t>
            </a:r>
          </a:p>
          <a:p>
            <a:pPr lvl="0" algn="ctr"/>
            <a:r>
              <a:rPr lang="en-US" altLang="zh-CN" sz="1400" dirty="0"/>
              <a:t>BO</a:t>
            </a:r>
            <a:endParaRPr lang="zh-CN" altLang="en-US" sz="1400" dirty="0"/>
          </a:p>
        </p:txBody>
      </p:sp>
      <p:sp>
        <p:nvSpPr>
          <p:cNvPr id="37" name="Rectangle 36"/>
          <p:cNvSpPr/>
          <p:nvPr/>
        </p:nvSpPr>
        <p:spPr>
          <a:xfrm>
            <a:off x="10690304" y="4846486"/>
            <a:ext cx="552723" cy="512723"/>
          </a:xfrm>
          <a:prstGeom prst="rect">
            <a:avLst/>
          </a:prstGeom>
        </p:spPr>
        <p:txBody>
          <a:bodyPr wrap="none" lIns="81043" tIns="40522" rIns="81043" bIns="40522">
            <a:spAutoFit/>
          </a:bodyPr>
          <a:lstStyle/>
          <a:p>
            <a:pPr algn="ctr"/>
            <a:r>
              <a:rPr lang="en-US" altLang="zh-CN" sz="1400" dirty="0" smtClean="0"/>
              <a:t>SAP</a:t>
            </a:r>
            <a:endParaRPr lang="en-US" altLang="zh-CN" sz="1400" dirty="0"/>
          </a:p>
          <a:p>
            <a:pPr algn="ctr"/>
            <a:r>
              <a:rPr lang="en-US" altLang="zh-CN" sz="1400" dirty="0" smtClean="0"/>
              <a:t>CPQ</a:t>
            </a:r>
            <a:endParaRPr lang="en-US" altLang="zh-CN" sz="1400" dirty="0"/>
          </a:p>
        </p:txBody>
      </p:sp>
      <p:sp>
        <p:nvSpPr>
          <p:cNvPr id="38" name="Rectangle 37"/>
          <p:cNvSpPr/>
          <p:nvPr/>
        </p:nvSpPr>
        <p:spPr>
          <a:xfrm>
            <a:off x="8095457" y="4848070"/>
            <a:ext cx="532823" cy="512723"/>
          </a:xfrm>
          <a:prstGeom prst="rect">
            <a:avLst/>
          </a:prstGeom>
        </p:spPr>
        <p:txBody>
          <a:bodyPr wrap="none" lIns="81043" tIns="40522" rIns="81043" bIns="40522">
            <a:spAutoFit/>
          </a:bodyPr>
          <a:lstStyle/>
          <a:p>
            <a:pPr lvl="0" algn="ctr"/>
            <a:r>
              <a:rPr lang="en-US" altLang="zh-CN" sz="1400" dirty="0">
                <a:solidFill>
                  <a:schemeClr val="bg1"/>
                </a:solidFill>
                <a:latin typeface="微软雅黑"/>
                <a:ea typeface="微软雅黑"/>
                <a:cs typeface="微软雅黑"/>
              </a:rPr>
              <a:t>SAP</a:t>
            </a:r>
          </a:p>
          <a:p>
            <a:pPr lvl="0" algn="ctr"/>
            <a:r>
              <a:rPr lang="en-US" altLang="zh-CN" sz="1400" dirty="0" smtClean="0">
                <a:solidFill>
                  <a:schemeClr val="bg1"/>
                </a:solidFill>
                <a:latin typeface="微软雅黑"/>
                <a:ea typeface="微软雅黑"/>
                <a:cs typeface="微软雅黑"/>
              </a:rPr>
              <a:t>PLM</a:t>
            </a:r>
          </a:p>
        </p:txBody>
      </p:sp>
    </p:spTree>
    <p:extLst>
      <p:ext uri="{BB962C8B-B14F-4D97-AF65-F5344CB8AC3E}">
        <p14:creationId xmlns:p14="http://schemas.microsoft.com/office/powerpoint/2010/main" val="3275861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2"/>
          <p:cNvSpPr txBox="1">
            <a:spLocks/>
          </p:cNvSpPr>
          <p:nvPr/>
        </p:nvSpPr>
        <p:spPr>
          <a:xfrm>
            <a:off x="5551578" y="1244046"/>
            <a:ext cx="1491298" cy="336407"/>
          </a:xfrm>
          <a:prstGeom prst="rect">
            <a:avLst/>
          </a:prstGeom>
        </p:spPr>
        <p:txBody>
          <a:bodyPr wrap="square" lIns="0" tIns="77423" rIns="0" bIns="77423" anchor="ctr" anchorCtr="0">
            <a:spAutoFit/>
          </a:bodyPr>
          <a:lstStyle>
            <a:lvl1pPr marL="0" indent="0" algn="l" defTabSz="762000" rtl="0" eaLnBrk="1" fontAlgn="base" hangingPunct="1">
              <a:lnSpc>
                <a:spcPct val="90000"/>
              </a:lnSpc>
              <a:spcBef>
                <a:spcPts val="600"/>
              </a:spcBef>
              <a:spcAft>
                <a:spcPct val="0"/>
              </a:spcAft>
              <a:buClr>
                <a:schemeClr val="tx2"/>
              </a:buClr>
              <a:buSzPct val="110000"/>
              <a:buFontTx/>
              <a:buNone/>
              <a:defRPr sz="2000" b="1">
                <a:solidFill>
                  <a:schemeClr val="tx2"/>
                </a:solidFill>
                <a:latin typeface="+mn-lt"/>
                <a:ea typeface="+mn-ea"/>
                <a:cs typeface="Arial"/>
              </a:defRPr>
            </a:lvl1pPr>
            <a:lvl2pPr marL="457200" indent="0" algn="l" defTabSz="762000" rtl="0" eaLnBrk="1" fontAlgn="base" hangingPunct="1">
              <a:lnSpc>
                <a:spcPct val="90000"/>
              </a:lnSpc>
              <a:spcBef>
                <a:spcPts val="900"/>
              </a:spcBef>
              <a:spcAft>
                <a:spcPct val="0"/>
              </a:spcAft>
              <a:buClr>
                <a:schemeClr val="tx2"/>
              </a:buClr>
              <a:buSzPct val="110000"/>
              <a:buFontTx/>
              <a:buNone/>
              <a:defRPr sz="1800" b="1">
                <a:solidFill>
                  <a:schemeClr val="tx1"/>
                </a:solidFill>
                <a:latin typeface="+mn-lt"/>
                <a:cs typeface="Arial"/>
              </a:defRPr>
            </a:lvl2pPr>
            <a:lvl3pPr marL="914400" indent="0" algn="l" defTabSz="762000" rtl="0" eaLnBrk="1" fontAlgn="base" hangingPunct="1">
              <a:lnSpc>
                <a:spcPct val="90000"/>
              </a:lnSpc>
              <a:spcBef>
                <a:spcPts val="900"/>
              </a:spcBef>
              <a:spcAft>
                <a:spcPct val="0"/>
              </a:spcAft>
              <a:buClr>
                <a:schemeClr val="tx2"/>
              </a:buClr>
              <a:buSzPct val="105000"/>
              <a:buFontTx/>
              <a:buNone/>
              <a:defRPr sz="1600" b="1">
                <a:solidFill>
                  <a:schemeClr val="tx1"/>
                </a:solidFill>
                <a:latin typeface="+mn-lt"/>
                <a:cs typeface="Arial"/>
              </a:defRPr>
            </a:lvl3pPr>
            <a:lvl4pPr marL="1371600" indent="0" algn="l" defTabSz="762000" rtl="0" eaLnBrk="1" fontAlgn="base" hangingPunct="1">
              <a:lnSpc>
                <a:spcPct val="90000"/>
              </a:lnSpc>
              <a:spcBef>
                <a:spcPts val="900"/>
              </a:spcBef>
              <a:spcAft>
                <a:spcPct val="0"/>
              </a:spcAft>
              <a:buClr>
                <a:schemeClr val="tx2"/>
              </a:buClr>
              <a:buSzPct val="100000"/>
              <a:buFontTx/>
              <a:buNone/>
              <a:defRPr sz="1400" b="1" baseline="0">
                <a:solidFill>
                  <a:schemeClr val="tx1"/>
                </a:solidFill>
                <a:latin typeface="+mn-lt"/>
                <a:cs typeface="Arial"/>
              </a:defRPr>
            </a:lvl4pPr>
            <a:lvl5pPr marL="1828800" indent="0" algn="l" defTabSz="762000" rtl="0" eaLnBrk="1" fontAlgn="base" hangingPunct="1">
              <a:spcBef>
                <a:spcPct val="20000"/>
              </a:spcBef>
              <a:spcAft>
                <a:spcPct val="0"/>
              </a:spcAft>
              <a:buFont typeface="Wingdings" pitchFamily="2" charset="2"/>
              <a:buNone/>
              <a:defRPr sz="1400">
                <a:solidFill>
                  <a:schemeClr val="tx1"/>
                </a:solidFill>
                <a:latin typeface="+mn-lt"/>
              </a:defRPr>
            </a:lvl5pPr>
            <a:lvl6pPr marL="2286000" indent="0" algn="l" defTabSz="762000" rtl="0" eaLnBrk="1" fontAlgn="base" hangingPunct="1">
              <a:spcBef>
                <a:spcPct val="20000"/>
              </a:spcBef>
              <a:spcAft>
                <a:spcPct val="0"/>
              </a:spcAft>
              <a:buFont typeface="Wingdings" pitchFamily="2" charset="2"/>
              <a:buNone/>
              <a:defRPr sz="1400">
                <a:solidFill>
                  <a:schemeClr val="tx1"/>
                </a:solidFill>
                <a:latin typeface="+mn-lt"/>
              </a:defRPr>
            </a:lvl6pPr>
            <a:lvl7pPr marL="2743200" indent="0" algn="l" defTabSz="762000" rtl="0" eaLnBrk="1" fontAlgn="base" hangingPunct="1">
              <a:spcBef>
                <a:spcPct val="20000"/>
              </a:spcBef>
              <a:spcAft>
                <a:spcPct val="0"/>
              </a:spcAft>
              <a:buFont typeface="Wingdings" pitchFamily="2" charset="2"/>
              <a:buNone/>
              <a:defRPr sz="1400">
                <a:solidFill>
                  <a:schemeClr val="tx1"/>
                </a:solidFill>
                <a:latin typeface="+mn-lt"/>
              </a:defRPr>
            </a:lvl7pPr>
            <a:lvl8pPr marL="3200400" indent="0" algn="l" defTabSz="762000" rtl="0" eaLnBrk="1" fontAlgn="base" hangingPunct="1">
              <a:spcBef>
                <a:spcPct val="20000"/>
              </a:spcBef>
              <a:spcAft>
                <a:spcPct val="0"/>
              </a:spcAft>
              <a:buFont typeface="Wingdings" pitchFamily="2" charset="2"/>
              <a:buNone/>
              <a:defRPr sz="1400">
                <a:solidFill>
                  <a:schemeClr val="tx1"/>
                </a:solidFill>
                <a:latin typeface="+mn-lt"/>
              </a:defRPr>
            </a:lvl8pPr>
            <a:lvl9pPr marL="3657600" indent="0" algn="l" defTabSz="762000" rtl="0" eaLnBrk="1" fontAlgn="base" hangingPunct="1">
              <a:spcBef>
                <a:spcPct val="20000"/>
              </a:spcBef>
              <a:spcAft>
                <a:spcPct val="0"/>
              </a:spcAft>
              <a:buFont typeface="Wingdings" pitchFamily="2" charset="2"/>
              <a:buNone/>
              <a:defRPr sz="1400">
                <a:solidFill>
                  <a:schemeClr val="tx1"/>
                </a:solidFill>
                <a:latin typeface="+mn-lt"/>
              </a:defRPr>
            </a:lvl9pPr>
          </a:lstStyle>
          <a:p>
            <a:pPr algn="ctr">
              <a:buClr>
                <a:srgbClr val="1F497D"/>
              </a:buClr>
            </a:pPr>
            <a:r>
              <a:rPr lang="zh-CN" altLang="en-US" sz="1300" cap="all" dirty="0">
                <a:solidFill>
                  <a:prstClr val="black"/>
                </a:solidFill>
              </a:rPr>
              <a:t>批发／分销</a:t>
            </a:r>
            <a:endParaRPr lang="en-US" sz="1300" cap="all" dirty="0">
              <a:solidFill>
                <a:prstClr val="black"/>
              </a:solidFill>
            </a:endParaRPr>
          </a:p>
        </p:txBody>
      </p:sp>
      <p:cxnSp>
        <p:nvCxnSpPr>
          <p:cNvPr id="5" name="Straight Connector 23"/>
          <p:cNvCxnSpPr/>
          <p:nvPr/>
        </p:nvCxnSpPr>
        <p:spPr bwMode="gray">
          <a:xfrm>
            <a:off x="3579438" y="1555526"/>
            <a:ext cx="1746547" cy="0"/>
          </a:xfrm>
          <a:prstGeom prst="line">
            <a:avLst/>
          </a:prstGeom>
          <a:ln w="571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23"/>
          <p:cNvCxnSpPr/>
          <p:nvPr/>
        </p:nvCxnSpPr>
        <p:spPr bwMode="gray">
          <a:xfrm>
            <a:off x="5561648" y="1555526"/>
            <a:ext cx="1368308" cy="0"/>
          </a:xfrm>
          <a:prstGeom prst="line">
            <a:avLst/>
          </a:prstGeom>
          <a:ln w="571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23"/>
          <p:cNvCxnSpPr/>
          <p:nvPr/>
        </p:nvCxnSpPr>
        <p:spPr bwMode="gray">
          <a:xfrm>
            <a:off x="10194549" y="1555526"/>
            <a:ext cx="1682413" cy="0"/>
          </a:xfrm>
          <a:prstGeom prst="line">
            <a:avLst/>
          </a:prstGeom>
          <a:ln w="5715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platzhalter 2"/>
          <p:cNvSpPr txBox="1">
            <a:spLocks/>
          </p:cNvSpPr>
          <p:nvPr/>
        </p:nvSpPr>
        <p:spPr>
          <a:xfrm>
            <a:off x="737254" y="1244046"/>
            <a:ext cx="1743669" cy="336407"/>
          </a:xfrm>
          <a:prstGeom prst="rect">
            <a:avLst/>
          </a:prstGeom>
        </p:spPr>
        <p:txBody>
          <a:bodyPr wrap="square" lIns="0" tIns="77423" rIns="0" bIns="77423" anchor="ctr" anchorCtr="0">
            <a:spAutoFit/>
          </a:bodyPr>
          <a:lstStyle>
            <a:lvl1pPr marL="0" indent="0" algn="l" defTabSz="762000" rtl="0" eaLnBrk="1" fontAlgn="base" hangingPunct="1">
              <a:lnSpc>
                <a:spcPct val="90000"/>
              </a:lnSpc>
              <a:spcBef>
                <a:spcPts val="600"/>
              </a:spcBef>
              <a:spcAft>
                <a:spcPct val="0"/>
              </a:spcAft>
              <a:buClr>
                <a:schemeClr val="tx2"/>
              </a:buClr>
              <a:buSzPct val="110000"/>
              <a:buFontTx/>
              <a:buNone/>
              <a:defRPr sz="2000" b="1">
                <a:solidFill>
                  <a:schemeClr val="tx2"/>
                </a:solidFill>
                <a:latin typeface="+mn-lt"/>
                <a:ea typeface="+mn-ea"/>
                <a:cs typeface="Arial"/>
              </a:defRPr>
            </a:lvl1pPr>
            <a:lvl2pPr marL="457200" indent="0" algn="l" defTabSz="762000" rtl="0" eaLnBrk="1" fontAlgn="base" hangingPunct="1">
              <a:lnSpc>
                <a:spcPct val="90000"/>
              </a:lnSpc>
              <a:spcBef>
                <a:spcPts val="900"/>
              </a:spcBef>
              <a:spcAft>
                <a:spcPct val="0"/>
              </a:spcAft>
              <a:buClr>
                <a:schemeClr val="tx2"/>
              </a:buClr>
              <a:buSzPct val="110000"/>
              <a:buFontTx/>
              <a:buNone/>
              <a:defRPr sz="1800" b="1">
                <a:solidFill>
                  <a:schemeClr val="tx1"/>
                </a:solidFill>
                <a:latin typeface="+mn-lt"/>
                <a:cs typeface="Arial"/>
              </a:defRPr>
            </a:lvl2pPr>
            <a:lvl3pPr marL="914400" indent="0" algn="l" defTabSz="762000" rtl="0" eaLnBrk="1" fontAlgn="base" hangingPunct="1">
              <a:lnSpc>
                <a:spcPct val="90000"/>
              </a:lnSpc>
              <a:spcBef>
                <a:spcPts val="900"/>
              </a:spcBef>
              <a:spcAft>
                <a:spcPct val="0"/>
              </a:spcAft>
              <a:buClr>
                <a:schemeClr val="tx2"/>
              </a:buClr>
              <a:buSzPct val="105000"/>
              <a:buFontTx/>
              <a:buNone/>
              <a:defRPr sz="1600" b="1">
                <a:solidFill>
                  <a:schemeClr val="tx1"/>
                </a:solidFill>
                <a:latin typeface="+mn-lt"/>
                <a:cs typeface="Arial"/>
              </a:defRPr>
            </a:lvl3pPr>
            <a:lvl4pPr marL="1371600" indent="0" algn="l" defTabSz="762000" rtl="0" eaLnBrk="1" fontAlgn="base" hangingPunct="1">
              <a:lnSpc>
                <a:spcPct val="90000"/>
              </a:lnSpc>
              <a:spcBef>
                <a:spcPts val="900"/>
              </a:spcBef>
              <a:spcAft>
                <a:spcPct val="0"/>
              </a:spcAft>
              <a:buClr>
                <a:schemeClr val="tx2"/>
              </a:buClr>
              <a:buSzPct val="100000"/>
              <a:buFontTx/>
              <a:buNone/>
              <a:defRPr sz="1400" b="1" baseline="0">
                <a:solidFill>
                  <a:schemeClr val="tx1"/>
                </a:solidFill>
                <a:latin typeface="+mn-lt"/>
                <a:cs typeface="Arial"/>
              </a:defRPr>
            </a:lvl4pPr>
            <a:lvl5pPr marL="1828800" indent="0" algn="l" defTabSz="762000" rtl="0" eaLnBrk="1" fontAlgn="base" hangingPunct="1">
              <a:spcBef>
                <a:spcPct val="20000"/>
              </a:spcBef>
              <a:spcAft>
                <a:spcPct val="0"/>
              </a:spcAft>
              <a:buFont typeface="Wingdings" pitchFamily="2" charset="2"/>
              <a:buNone/>
              <a:defRPr sz="1400">
                <a:solidFill>
                  <a:schemeClr val="tx1"/>
                </a:solidFill>
                <a:latin typeface="+mn-lt"/>
              </a:defRPr>
            </a:lvl5pPr>
            <a:lvl6pPr marL="2286000" indent="0" algn="l" defTabSz="762000" rtl="0" eaLnBrk="1" fontAlgn="base" hangingPunct="1">
              <a:spcBef>
                <a:spcPct val="20000"/>
              </a:spcBef>
              <a:spcAft>
                <a:spcPct val="0"/>
              </a:spcAft>
              <a:buFont typeface="Wingdings" pitchFamily="2" charset="2"/>
              <a:buNone/>
              <a:defRPr sz="1400">
                <a:solidFill>
                  <a:schemeClr val="tx1"/>
                </a:solidFill>
                <a:latin typeface="+mn-lt"/>
              </a:defRPr>
            </a:lvl6pPr>
            <a:lvl7pPr marL="2743200" indent="0" algn="l" defTabSz="762000" rtl="0" eaLnBrk="1" fontAlgn="base" hangingPunct="1">
              <a:spcBef>
                <a:spcPct val="20000"/>
              </a:spcBef>
              <a:spcAft>
                <a:spcPct val="0"/>
              </a:spcAft>
              <a:buFont typeface="Wingdings" pitchFamily="2" charset="2"/>
              <a:buNone/>
              <a:defRPr sz="1400">
                <a:solidFill>
                  <a:schemeClr val="tx1"/>
                </a:solidFill>
                <a:latin typeface="+mn-lt"/>
              </a:defRPr>
            </a:lvl7pPr>
            <a:lvl8pPr marL="3200400" indent="0" algn="l" defTabSz="762000" rtl="0" eaLnBrk="1" fontAlgn="base" hangingPunct="1">
              <a:spcBef>
                <a:spcPct val="20000"/>
              </a:spcBef>
              <a:spcAft>
                <a:spcPct val="0"/>
              </a:spcAft>
              <a:buFont typeface="Wingdings" pitchFamily="2" charset="2"/>
              <a:buNone/>
              <a:defRPr sz="1400">
                <a:solidFill>
                  <a:schemeClr val="tx1"/>
                </a:solidFill>
                <a:latin typeface="+mn-lt"/>
              </a:defRPr>
            </a:lvl8pPr>
            <a:lvl9pPr marL="3657600" indent="0" algn="l" defTabSz="762000" rtl="0" eaLnBrk="1" fontAlgn="base" hangingPunct="1">
              <a:spcBef>
                <a:spcPct val="20000"/>
              </a:spcBef>
              <a:spcAft>
                <a:spcPct val="0"/>
              </a:spcAft>
              <a:buFont typeface="Wingdings" pitchFamily="2" charset="2"/>
              <a:buNone/>
              <a:defRPr sz="1400">
                <a:solidFill>
                  <a:schemeClr val="tx1"/>
                </a:solidFill>
                <a:latin typeface="+mn-lt"/>
              </a:defRPr>
            </a:lvl9pPr>
          </a:lstStyle>
          <a:p>
            <a:pPr algn="ctr">
              <a:buClr>
                <a:srgbClr val="1F497D"/>
              </a:buClr>
            </a:pPr>
            <a:r>
              <a:rPr lang="zh-CN" altLang="en-US" sz="1300" cap="all" dirty="0">
                <a:solidFill>
                  <a:prstClr val="black"/>
                </a:solidFill>
              </a:rPr>
              <a:t>制造业</a:t>
            </a:r>
            <a:endParaRPr lang="en-US" sz="1300" cap="all" dirty="0">
              <a:solidFill>
                <a:prstClr val="black"/>
              </a:solidFill>
            </a:endParaRPr>
          </a:p>
        </p:txBody>
      </p:sp>
      <p:sp>
        <p:nvSpPr>
          <p:cNvPr id="9" name="Textplatzhalter 2"/>
          <p:cNvSpPr txBox="1">
            <a:spLocks/>
          </p:cNvSpPr>
          <p:nvPr/>
        </p:nvSpPr>
        <p:spPr>
          <a:xfrm>
            <a:off x="10187328" y="1244046"/>
            <a:ext cx="1687719" cy="336407"/>
          </a:xfrm>
          <a:prstGeom prst="rect">
            <a:avLst/>
          </a:prstGeom>
        </p:spPr>
        <p:txBody>
          <a:bodyPr wrap="square" lIns="0" tIns="77423" rIns="0" bIns="77423" anchor="ctr" anchorCtr="0">
            <a:spAutoFit/>
          </a:bodyPr>
          <a:lstStyle>
            <a:lvl1pPr marL="0" indent="0" algn="l" defTabSz="762000" rtl="0" eaLnBrk="1" fontAlgn="base" hangingPunct="1">
              <a:lnSpc>
                <a:spcPct val="90000"/>
              </a:lnSpc>
              <a:spcBef>
                <a:spcPts val="600"/>
              </a:spcBef>
              <a:spcAft>
                <a:spcPct val="0"/>
              </a:spcAft>
              <a:buClr>
                <a:schemeClr val="tx2"/>
              </a:buClr>
              <a:buSzPct val="110000"/>
              <a:buFontTx/>
              <a:buNone/>
              <a:defRPr sz="2000" b="1">
                <a:solidFill>
                  <a:schemeClr val="tx2"/>
                </a:solidFill>
                <a:latin typeface="+mn-lt"/>
                <a:ea typeface="+mn-ea"/>
                <a:cs typeface="Arial"/>
              </a:defRPr>
            </a:lvl1pPr>
            <a:lvl2pPr marL="457200" indent="0" algn="l" defTabSz="762000" rtl="0" eaLnBrk="1" fontAlgn="base" hangingPunct="1">
              <a:lnSpc>
                <a:spcPct val="90000"/>
              </a:lnSpc>
              <a:spcBef>
                <a:spcPts val="900"/>
              </a:spcBef>
              <a:spcAft>
                <a:spcPct val="0"/>
              </a:spcAft>
              <a:buClr>
                <a:schemeClr val="tx2"/>
              </a:buClr>
              <a:buSzPct val="110000"/>
              <a:buFontTx/>
              <a:buNone/>
              <a:defRPr sz="1800" b="1">
                <a:solidFill>
                  <a:schemeClr val="tx1"/>
                </a:solidFill>
                <a:latin typeface="+mn-lt"/>
                <a:cs typeface="Arial"/>
              </a:defRPr>
            </a:lvl2pPr>
            <a:lvl3pPr marL="914400" indent="0" algn="l" defTabSz="762000" rtl="0" eaLnBrk="1" fontAlgn="base" hangingPunct="1">
              <a:lnSpc>
                <a:spcPct val="90000"/>
              </a:lnSpc>
              <a:spcBef>
                <a:spcPts val="900"/>
              </a:spcBef>
              <a:spcAft>
                <a:spcPct val="0"/>
              </a:spcAft>
              <a:buClr>
                <a:schemeClr val="tx2"/>
              </a:buClr>
              <a:buSzPct val="105000"/>
              <a:buFontTx/>
              <a:buNone/>
              <a:defRPr sz="1600" b="1">
                <a:solidFill>
                  <a:schemeClr val="tx1"/>
                </a:solidFill>
                <a:latin typeface="+mn-lt"/>
                <a:cs typeface="Arial"/>
              </a:defRPr>
            </a:lvl3pPr>
            <a:lvl4pPr marL="1371600" indent="0" algn="l" defTabSz="762000" rtl="0" eaLnBrk="1" fontAlgn="base" hangingPunct="1">
              <a:lnSpc>
                <a:spcPct val="90000"/>
              </a:lnSpc>
              <a:spcBef>
                <a:spcPts val="900"/>
              </a:spcBef>
              <a:spcAft>
                <a:spcPct val="0"/>
              </a:spcAft>
              <a:buClr>
                <a:schemeClr val="tx2"/>
              </a:buClr>
              <a:buSzPct val="100000"/>
              <a:buFontTx/>
              <a:buNone/>
              <a:defRPr sz="1400" b="1" baseline="0">
                <a:solidFill>
                  <a:schemeClr val="tx1"/>
                </a:solidFill>
                <a:latin typeface="+mn-lt"/>
                <a:cs typeface="Arial"/>
              </a:defRPr>
            </a:lvl4pPr>
            <a:lvl5pPr marL="1828800" indent="0" algn="l" defTabSz="762000" rtl="0" eaLnBrk="1" fontAlgn="base" hangingPunct="1">
              <a:spcBef>
                <a:spcPct val="20000"/>
              </a:spcBef>
              <a:spcAft>
                <a:spcPct val="0"/>
              </a:spcAft>
              <a:buFont typeface="Wingdings" pitchFamily="2" charset="2"/>
              <a:buNone/>
              <a:defRPr sz="1400">
                <a:solidFill>
                  <a:schemeClr val="tx1"/>
                </a:solidFill>
                <a:latin typeface="+mn-lt"/>
              </a:defRPr>
            </a:lvl5pPr>
            <a:lvl6pPr marL="2286000" indent="0" algn="l" defTabSz="762000" rtl="0" eaLnBrk="1" fontAlgn="base" hangingPunct="1">
              <a:spcBef>
                <a:spcPct val="20000"/>
              </a:spcBef>
              <a:spcAft>
                <a:spcPct val="0"/>
              </a:spcAft>
              <a:buFont typeface="Wingdings" pitchFamily="2" charset="2"/>
              <a:buNone/>
              <a:defRPr sz="1400">
                <a:solidFill>
                  <a:schemeClr val="tx1"/>
                </a:solidFill>
                <a:latin typeface="+mn-lt"/>
              </a:defRPr>
            </a:lvl6pPr>
            <a:lvl7pPr marL="2743200" indent="0" algn="l" defTabSz="762000" rtl="0" eaLnBrk="1" fontAlgn="base" hangingPunct="1">
              <a:spcBef>
                <a:spcPct val="20000"/>
              </a:spcBef>
              <a:spcAft>
                <a:spcPct val="0"/>
              </a:spcAft>
              <a:buFont typeface="Wingdings" pitchFamily="2" charset="2"/>
              <a:buNone/>
              <a:defRPr sz="1400">
                <a:solidFill>
                  <a:schemeClr val="tx1"/>
                </a:solidFill>
                <a:latin typeface="+mn-lt"/>
              </a:defRPr>
            </a:lvl7pPr>
            <a:lvl8pPr marL="3200400" indent="0" algn="l" defTabSz="762000" rtl="0" eaLnBrk="1" fontAlgn="base" hangingPunct="1">
              <a:spcBef>
                <a:spcPct val="20000"/>
              </a:spcBef>
              <a:spcAft>
                <a:spcPct val="0"/>
              </a:spcAft>
              <a:buFont typeface="Wingdings" pitchFamily="2" charset="2"/>
              <a:buNone/>
              <a:defRPr sz="1400">
                <a:solidFill>
                  <a:schemeClr val="tx1"/>
                </a:solidFill>
                <a:latin typeface="+mn-lt"/>
              </a:defRPr>
            </a:lvl8pPr>
            <a:lvl9pPr marL="3657600" indent="0" algn="l" defTabSz="762000" rtl="0" eaLnBrk="1" fontAlgn="base" hangingPunct="1">
              <a:spcBef>
                <a:spcPct val="20000"/>
              </a:spcBef>
              <a:spcAft>
                <a:spcPct val="0"/>
              </a:spcAft>
              <a:buFont typeface="Wingdings" pitchFamily="2" charset="2"/>
              <a:buNone/>
              <a:defRPr sz="1400">
                <a:solidFill>
                  <a:schemeClr val="tx1"/>
                </a:solidFill>
                <a:latin typeface="+mn-lt"/>
              </a:defRPr>
            </a:lvl9pPr>
          </a:lstStyle>
          <a:p>
            <a:pPr algn="ctr">
              <a:buClr>
                <a:srgbClr val="1F497D"/>
              </a:buClr>
            </a:pPr>
            <a:r>
              <a:rPr lang="zh-CN" altLang="en-US" sz="1300" cap="all" dirty="0">
                <a:solidFill>
                  <a:prstClr val="black"/>
                </a:solidFill>
              </a:rPr>
              <a:t>数字媒体</a:t>
            </a:r>
            <a:endParaRPr lang="en-US" sz="1300" cap="all" dirty="0">
              <a:solidFill>
                <a:prstClr val="black"/>
              </a:solidFill>
            </a:endParaRPr>
          </a:p>
        </p:txBody>
      </p:sp>
      <p:sp>
        <p:nvSpPr>
          <p:cNvPr id="10" name="Textplatzhalter 2"/>
          <p:cNvSpPr txBox="1">
            <a:spLocks/>
          </p:cNvSpPr>
          <p:nvPr/>
        </p:nvSpPr>
        <p:spPr>
          <a:xfrm>
            <a:off x="3558725" y="1244046"/>
            <a:ext cx="1738875" cy="336407"/>
          </a:xfrm>
          <a:prstGeom prst="rect">
            <a:avLst/>
          </a:prstGeom>
        </p:spPr>
        <p:txBody>
          <a:bodyPr wrap="square" lIns="0" tIns="77423" rIns="0" bIns="77423" anchor="ctr" anchorCtr="0">
            <a:spAutoFit/>
          </a:bodyPr>
          <a:lstStyle>
            <a:lvl1pPr marL="0" indent="0" algn="l" defTabSz="762000" rtl="0" eaLnBrk="1" fontAlgn="base" hangingPunct="1">
              <a:lnSpc>
                <a:spcPct val="90000"/>
              </a:lnSpc>
              <a:spcBef>
                <a:spcPts val="600"/>
              </a:spcBef>
              <a:spcAft>
                <a:spcPct val="0"/>
              </a:spcAft>
              <a:buClr>
                <a:schemeClr val="tx2"/>
              </a:buClr>
              <a:buSzPct val="110000"/>
              <a:buFontTx/>
              <a:buNone/>
              <a:defRPr sz="2000" b="1">
                <a:solidFill>
                  <a:schemeClr val="tx2"/>
                </a:solidFill>
                <a:latin typeface="+mn-lt"/>
                <a:ea typeface="+mn-ea"/>
                <a:cs typeface="Arial"/>
              </a:defRPr>
            </a:lvl1pPr>
            <a:lvl2pPr marL="457200" indent="0" algn="l" defTabSz="762000" rtl="0" eaLnBrk="1" fontAlgn="base" hangingPunct="1">
              <a:lnSpc>
                <a:spcPct val="90000"/>
              </a:lnSpc>
              <a:spcBef>
                <a:spcPts val="900"/>
              </a:spcBef>
              <a:spcAft>
                <a:spcPct val="0"/>
              </a:spcAft>
              <a:buClr>
                <a:schemeClr val="tx2"/>
              </a:buClr>
              <a:buSzPct val="110000"/>
              <a:buFontTx/>
              <a:buNone/>
              <a:defRPr sz="1800" b="1">
                <a:solidFill>
                  <a:schemeClr val="tx1"/>
                </a:solidFill>
                <a:latin typeface="+mn-lt"/>
                <a:cs typeface="Arial"/>
              </a:defRPr>
            </a:lvl2pPr>
            <a:lvl3pPr marL="914400" indent="0" algn="l" defTabSz="762000" rtl="0" eaLnBrk="1" fontAlgn="base" hangingPunct="1">
              <a:lnSpc>
                <a:spcPct val="90000"/>
              </a:lnSpc>
              <a:spcBef>
                <a:spcPts val="900"/>
              </a:spcBef>
              <a:spcAft>
                <a:spcPct val="0"/>
              </a:spcAft>
              <a:buClr>
                <a:schemeClr val="tx2"/>
              </a:buClr>
              <a:buSzPct val="105000"/>
              <a:buFontTx/>
              <a:buNone/>
              <a:defRPr sz="1600" b="1">
                <a:solidFill>
                  <a:schemeClr val="tx1"/>
                </a:solidFill>
                <a:latin typeface="+mn-lt"/>
                <a:cs typeface="Arial"/>
              </a:defRPr>
            </a:lvl3pPr>
            <a:lvl4pPr marL="1371600" indent="0" algn="l" defTabSz="762000" rtl="0" eaLnBrk="1" fontAlgn="base" hangingPunct="1">
              <a:lnSpc>
                <a:spcPct val="90000"/>
              </a:lnSpc>
              <a:spcBef>
                <a:spcPts val="900"/>
              </a:spcBef>
              <a:spcAft>
                <a:spcPct val="0"/>
              </a:spcAft>
              <a:buClr>
                <a:schemeClr val="tx2"/>
              </a:buClr>
              <a:buSzPct val="100000"/>
              <a:buFontTx/>
              <a:buNone/>
              <a:defRPr sz="1400" b="1" baseline="0">
                <a:solidFill>
                  <a:schemeClr val="tx1"/>
                </a:solidFill>
                <a:latin typeface="+mn-lt"/>
                <a:cs typeface="Arial"/>
              </a:defRPr>
            </a:lvl4pPr>
            <a:lvl5pPr marL="1828800" indent="0" algn="l" defTabSz="762000" rtl="0" eaLnBrk="1" fontAlgn="base" hangingPunct="1">
              <a:spcBef>
                <a:spcPct val="20000"/>
              </a:spcBef>
              <a:spcAft>
                <a:spcPct val="0"/>
              </a:spcAft>
              <a:buFont typeface="Wingdings" pitchFamily="2" charset="2"/>
              <a:buNone/>
              <a:defRPr sz="1400">
                <a:solidFill>
                  <a:schemeClr val="tx1"/>
                </a:solidFill>
                <a:latin typeface="+mn-lt"/>
              </a:defRPr>
            </a:lvl5pPr>
            <a:lvl6pPr marL="2286000" indent="0" algn="l" defTabSz="762000" rtl="0" eaLnBrk="1" fontAlgn="base" hangingPunct="1">
              <a:spcBef>
                <a:spcPct val="20000"/>
              </a:spcBef>
              <a:spcAft>
                <a:spcPct val="0"/>
              </a:spcAft>
              <a:buFont typeface="Wingdings" pitchFamily="2" charset="2"/>
              <a:buNone/>
              <a:defRPr sz="1400">
                <a:solidFill>
                  <a:schemeClr val="tx1"/>
                </a:solidFill>
                <a:latin typeface="+mn-lt"/>
              </a:defRPr>
            </a:lvl6pPr>
            <a:lvl7pPr marL="2743200" indent="0" algn="l" defTabSz="762000" rtl="0" eaLnBrk="1" fontAlgn="base" hangingPunct="1">
              <a:spcBef>
                <a:spcPct val="20000"/>
              </a:spcBef>
              <a:spcAft>
                <a:spcPct val="0"/>
              </a:spcAft>
              <a:buFont typeface="Wingdings" pitchFamily="2" charset="2"/>
              <a:buNone/>
              <a:defRPr sz="1400">
                <a:solidFill>
                  <a:schemeClr val="tx1"/>
                </a:solidFill>
                <a:latin typeface="+mn-lt"/>
              </a:defRPr>
            </a:lvl7pPr>
            <a:lvl8pPr marL="3200400" indent="0" algn="l" defTabSz="762000" rtl="0" eaLnBrk="1" fontAlgn="base" hangingPunct="1">
              <a:spcBef>
                <a:spcPct val="20000"/>
              </a:spcBef>
              <a:spcAft>
                <a:spcPct val="0"/>
              </a:spcAft>
              <a:buFont typeface="Wingdings" pitchFamily="2" charset="2"/>
              <a:buNone/>
              <a:defRPr sz="1400">
                <a:solidFill>
                  <a:schemeClr val="tx1"/>
                </a:solidFill>
                <a:latin typeface="+mn-lt"/>
              </a:defRPr>
            </a:lvl8pPr>
            <a:lvl9pPr marL="3657600" indent="0" algn="l" defTabSz="762000" rtl="0" eaLnBrk="1" fontAlgn="base" hangingPunct="1">
              <a:spcBef>
                <a:spcPct val="20000"/>
              </a:spcBef>
              <a:spcAft>
                <a:spcPct val="0"/>
              </a:spcAft>
              <a:buFont typeface="Wingdings" pitchFamily="2" charset="2"/>
              <a:buNone/>
              <a:defRPr sz="1400">
                <a:solidFill>
                  <a:schemeClr val="tx1"/>
                </a:solidFill>
                <a:latin typeface="+mn-lt"/>
              </a:defRPr>
            </a:lvl9pPr>
          </a:lstStyle>
          <a:p>
            <a:pPr algn="ctr">
              <a:buClr>
                <a:srgbClr val="1F497D"/>
              </a:buClr>
            </a:pPr>
            <a:r>
              <a:rPr lang="zh-CN" altLang="en-US" sz="1300" cap="all" dirty="0">
                <a:solidFill>
                  <a:prstClr val="black"/>
                </a:solidFill>
              </a:rPr>
              <a:t>生命科学与健康</a:t>
            </a:r>
            <a:endParaRPr lang="en-US" sz="1300" cap="all" dirty="0">
              <a:solidFill>
                <a:prstClr val="black"/>
              </a:solidFill>
            </a:endParaRPr>
          </a:p>
        </p:txBody>
      </p:sp>
      <p:cxnSp>
        <p:nvCxnSpPr>
          <p:cNvPr id="11" name="Straight Connector 23"/>
          <p:cNvCxnSpPr/>
          <p:nvPr/>
        </p:nvCxnSpPr>
        <p:spPr bwMode="gray">
          <a:xfrm>
            <a:off x="407680" y="1555526"/>
            <a:ext cx="2844367" cy="0"/>
          </a:xfrm>
          <a:prstGeom prst="line">
            <a:avLst/>
          </a:prstGeom>
          <a:ln w="571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 Verbindung 81"/>
          <p:cNvCxnSpPr/>
          <p:nvPr/>
        </p:nvCxnSpPr>
        <p:spPr>
          <a:xfrm>
            <a:off x="3393194" y="1598105"/>
            <a:ext cx="0" cy="439025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 name="Gerade Verbindung 82"/>
          <p:cNvCxnSpPr/>
          <p:nvPr/>
        </p:nvCxnSpPr>
        <p:spPr>
          <a:xfrm>
            <a:off x="5444784" y="1598104"/>
            <a:ext cx="0" cy="440907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Gerade Verbindung 84"/>
          <p:cNvCxnSpPr/>
          <p:nvPr/>
        </p:nvCxnSpPr>
        <p:spPr>
          <a:xfrm>
            <a:off x="10082693" y="1598105"/>
            <a:ext cx="0" cy="439025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pic>
        <p:nvPicPr>
          <p:cNvPr id="15" name="Picture 19" descr="Rodan and Fields Dermatologis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2655" y="2878962"/>
            <a:ext cx="1415553" cy="17309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1" descr="http://hybris.com/medias/sys_master/8802190327838/logo-travisperk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497" y="3845867"/>
            <a:ext cx="1311726" cy="44647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224516" y="2229358"/>
            <a:ext cx="942197" cy="47997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9" descr="See full siz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9055" y="3196201"/>
            <a:ext cx="861726" cy="48775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1" descr="Logo: Thre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99706" y="4405483"/>
            <a:ext cx="379301" cy="412679"/>
          </a:xfrm>
          <a:prstGeom prst="rect">
            <a:avLst/>
          </a:prstGeom>
          <a:noFill/>
          <a:extLst>
            <a:ext uri="{909E8E84-426E-40DD-AFC4-6F175D3DCCD1}">
              <a14:hiddenFill xmlns:a14="http://schemas.microsoft.com/office/drawing/2010/main">
                <a:solidFill>
                  <a:srgbClr val="FFFFFF"/>
                </a:solidFill>
              </a14:hiddenFill>
            </a:ext>
          </a:extLst>
        </p:spPr>
      </p:pic>
      <p:sp>
        <p:nvSpPr>
          <p:cNvPr id="20" name="Textplatzhalter 2"/>
          <p:cNvSpPr txBox="1">
            <a:spLocks/>
          </p:cNvSpPr>
          <p:nvPr/>
        </p:nvSpPr>
        <p:spPr>
          <a:xfrm>
            <a:off x="6930628" y="1244046"/>
            <a:ext cx="1491298" cy="336407"/>
          </a:xfrm>
          <a:prstGeom prst="rect">
            <a:avLst/>
          </a:prstGeom>
        </p:spPr>
        <p:txBody>
          <a:bodyPr wrap="square" lIns="0" tIns="77423" rIns="0" bIns="77423" anchor="ctr" anchorCtr="0">
            <a:spAutoFit/>
          </a:bodyPr>
          <a:lstStyle>
            <a:lvl1pPr marL="0" indent="0" algn="l" defTabSz="762000" rtl="0" eaLnBrk="1" fontAlgn="base" hangingPunct="1">
              <a:lnSpc>
                <a:spcPct val="90000"/>
              </a:lnSpc>
              <a:spcBef>
                <a:spcPts val="600"/>
              </a:spcBef>
              <a:spcAft>
                <a:spcPct val="0"/>
              </a:spcAft>
              <a:buClr>
                <a:schemeClr val="tx2"/>
              </a:buClr>
              <a:buSzPct val="110000"/>
              <a:buFontTx/>
              <a:buNone/>
              <a:defRPr sz="2000" b="1">
                <a:solidFill>
                  <a:schemeClr val="tx2"/>
                </a:solidFill>
                <a:latin typeface="+mn-lt"/>
                <a:ea typeface="+mn-ea"/>
                <a:cs typeface="Arial"/>
              </a:defRPr>
            </a:lvl1pPr>
            <a:lvl2pPr marL="457200" indent="0" algn="l" defTabSz="762000" rtl="0" eaLnBrk="1" fontAlgn="base" hangingPunct="1">
              <a:lnSpc>
                <a:spcPct val="90000"/>
              </a:lnSpc>
              <a:spcBef>
                <a:spcPts val="900"/>
              </a:spcBef>
              <a:spcAft>
                <a:spcPct val="0"/>
              </a:spcAft>
              <a:buClr>
                <a:schemeClr val="tx2"/>
              </a:buClr>
              <a:buSzPct val="110000"/>
              <a:buFontTx/>
              <a:buNone/>
              <a:defRPr sz="1800" b="1">
                <a:solidFill>
                  <a:schemeClr val="tx1"/>
                </a:solidFill>
                <a:latin typeface="+mn-lt"/>
                <a:cs typeface="Arial"/>
              </a:defRPr>
            </a:lvl2pPr>
            <a:lvl3pPr marL="914400" indent="0" algn="l" defTabSz="762000" rtl="0" eaLnBrk="1" fontAlgn="base" hangingPunct="1">
              <a:lnSpc>
                <a:spcPct val="90000"/>
              </a:lnSpc>
              <a:spcBef>
                <a:spcPts val="900"/>
              </a:spcBef>
              <a:spcAft>
                <a:spcPct val="0"/>
              </a:spcAft>
              <a:buClr>
                <a:schemeClr val="tx2"/>
              </a:buClr>
              <a:buSzPct val="105000"/>
              <a:buFontTx/>
              <a:buNone/>
              <a:defRPr sz="1600" b="1">
                <a:solidFill>
                  <a:schemeClr val="tx1"/>
                </a:solidFill>
                <a:latin typeface="+mn-lt"/>
                <a:cs typeface="Arial"/>
              </a:defRPr>
            </a:lvl3pPr>
            <a:lvl4pPr marL="1371600" indent="0" algn="l" defTabSz="762000" rtl="0" eaLnBrk="1" fontAlgn="base" hangingPunct="1">
              <a:lnSpc>
                <a:spcPct val="90000"/>
              </a:lnSpc>
              <a:spcBef>
                <a:spcPts val="900"/>
              </a:spcBef>
              <a:spcAft>
                <a:spcPct val="0"/>
              </a:spcAft>
              <a:buClr>
                <a:schemeClr val="tx2"/>
              </a:buClr>
              <a:buSzPct val="100000"/>
              <a:buFontTx/>
              <a:buNone/>
              <a:defRPr sz="1400" b="1" baseline="0">
                <a:solidFill>
                  <a:schemeClr val="tx1"/>
                </a:solidFill>
                <a:latin typeface="+mn-lt"/>
                <a:cs typeface="Arial"/>
              </a:defRPr>
            </a:lvl4pPr>
            <a:lvl5pPr marL="1828800" indent="0" algn="l" defTabSz="762000" rtl="0" eaLnBrk="1" fontAlgn="base" hangingPunct="1">
              <a:spcBef>
                <a:spcPct val="20000"/>
              </a:spcBef>
              <a:spcAft>
                <a:spcPct val="0"/>
              </a:spcAft>
              <a:buFont typeface="Wingdings" pitchFamily="2" charset="2"/>
              <a:buNone/>
              <a:defRPr sz="1400">
                <a:solidFill>
                  <a:schemeClr val="tx1"/>
                </a:solidFill>
                <a:latin typeface="+mn-lt"/>
              </a:defRPr>
            </a:lvl5pPr>
            <a:lvl6pPr marL="2286000" indent="0" algn="l" defTabSz="762000" rtl="0" eaLnBrk="1" fontAlgn="base" hangingPunct="1">
              <a:spcBef>
                <a:spcPct val="20000"/>
              </a:spcBef>
              <a:spcAft>
                <a:spcPct val="0"/>
              </a:spcAft>
              <a:buFont typeface="Wingdings" pitchFamily="2" charset="2"/>
              <a:buNone/>
              <a:defRPr sz="1400">
                <a:solidFill>
                  <a:schemeClr val="tx1"/>
                </a:solidFill>
                <a:latin typeface="+mn-lt"/>
              </a:defRPr>
            </a:lvl6pPr>
            <a:lvl7pPr marL="2743200" indent="0" algn="l" defTabSz="762000" rtl="0" eaLnBrk="1" fontAlgn="base" hangingPunct="1">
              <a:spcBef>
                <a:spcPct val="20000"/>
              </a:spcBef>
              <a:spcAft>
                <a:spcPct val="0"/>
              </a:spcAft>
              <a:buFont typeface="Wingdings" pitchFamily="2" charset="2"/>
              <a:buNone/>
              <a:defRPr sz="1400">
                <a:solidFill>
                  <a:schemeClr val="tx1"/>
                </a:solidFill>
                <a:latin typeface="+mn-lt"/>
              </a:defRPr>
            </a:lvl7pPr>
            <a:lvl8pPr marL="3200400" indent="0" algn="l" defTabSz="762000" rtl="0" eaLnBrk="1" fontAlgn="base" hangingPunct="1">
              <a:spcBef>
                <a:spcPct val="20000"/>
              </a:spcBef>
              <a:spcAft>
                <a:spcPct val="0"/>
              </a:spcAft>
              <a:buFont typeface="Wingdings" pitchFamily="2" charset="2"/>
              <a:buNone/>
              <a:defRPr sz="1400">
                <a:solidFill>
                  <a:schemeClr val="tx1"/>
                </a:solidFill>
                <a:latin typeface="+mn-lt"/>
              </a:defRPr>
            </a:lvl8pPr>
            <a:lvl9pPr marL="3657600" indent="0" algn="l" defTabSz="762000" rtl="0" eaLnBrk="1" fontAlgn="base" hangingPunct="1">
              <a:spcBef>
                <a:spcPct val="20000"/>
              </a:spcBef>
              <a:spcAft>
                <a:spcPct val="0"/>
              </a:spcAft>
              <a:buFont typeface="Wingdings" pitchFamily="2" charset="2"/>
              <a:buNone/>
              <a:defRPr sz="1400">
                <a:solidFill>
                  <a:schemeClr val="tx1"/>
                </a:solidFill>
                <a:latin typeface="+mn-lt"/>
              </a:defRPr>
            </a:lvl9pPr>
          </a:lstStyle>
          <a:p>
            <a:pPr algn="ctr">
              <a:buClr>
                <a:srgbClr val="1F497D"/>
              </a:buClr>
            </a:pPr>
            <a:r>
              <a:rPr lang="zh-CN" altLang="en-US" sz="1300" cap="all" dirty="0">
                <a:solidFill>
                  <a:prstClr val="black"/>
                </a:solidFill>
              </a:rPr>
              <a:t>电信</a:t>
            </a:r>
            <a:endParaRPr lang="en-US" sz="1300" cap="all" dirty="0">
              <a:solidFill>
                <a:prstClr val="black"/>
              </a:solidFill>
            </a:endParaRPr>
          </a:p>
        </p:txBody>
      </p:sp>
      <p:cxnSp>
        <p:nvCxnSpPr>
          <p:cNvPr id="21" name="Straight Connector 23"/>
          <p:cNvCxnSpPr/>
          <p:nvPr/>
        </p:nvCxnSpPr>
        <p:spPr bwMode="gray">
          <a:xfrm flipV="1">
            <a:off x="7192587" y="1548920"/>
            <a:ext cx="1043738" cy="6607"/>
          </a:xfrm>
          <a:prstGeom prst="line">
            <a:avLst/>
          </a:prstGeom>
          <a:ln w="57150"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Gerade Verbindung 131"/>
          <p:cNvCxnSpPr/>
          <p:nvPr/>
        </p:nvCxnSpPr>
        <p:spPr>
          <a:xfrm>
            <a:off x="7035416" y="1598104"/>
            <a:ext cx="0" cy="440907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Textfeld 137"/>
          <p:cNvSpPr txBox="1"/>
          <p:nvPr/>
        </p:nvSpPr>
        <p:spPr>
          <a:xfrm>
            <a:off x="2064801" y="1731196"/>
            <a:ext cx="65" cy="323165"/>
          </a:xfrm>
          <a:prstGeom prst="rect">
            <a:avLst/>
          </a:prstGeom>
          <a:noFill/>
        </p:spPr>
        <p:txBody>
          <a:bodyPr wrap="none" lIns="0" tIns="0" rIns="0" bIns="0" rtlCol="0">
            <a:spAutoFit/>
          </a:bodyPr>
          <a:lstStyle/>
          <a:p>
            <a:pPr defTabSz="544388">
              <a:spcBef>
                <a:spcPts val="714"/>
              </a:spcBef>
              <a:buClr>
                <a:srgbClr val="F0AB00"/>
              </a:buClr>
              <a:buSzPct val="80000"/>
            </a:pPr>
            <a:endParaRPr lang="de-DE" kern="0" dirty="0" err="1" smtClean="0">
              <a:solidFill>
                <a:prstClr val="black"/>
              </a:solidFill>
              <a:latin typeface="Calibri"/>
              <a:ea typeface="Arial Unicode MS" pitchFamily="34" charset="-128"/>
              <a:cs typeface="Arial Unicode MS" pitchFamily="34" charset="-128"/>
            </a:endParaRPr>
          </a:p>
        </p:txBody>
      </p:sp>
      <p:sp>
        <p:nvSpPr>
          <p:cNvPr id="24" name="Textfeld 138"/>
          <p:cNvSpPr txBox="1"/>
          <p:nvPr/>
        </p:nvSpPr>
        <p:spPr>
          <a:xfrm>
            <a:off x="7060475" y="1961060"/>
            <a:ext cx="65" cy="323165"/>
          </a:xfrm>
          <a:prstGeom prst="rect">
            <a:avLst/>
          </a:prstGeom>
          <a:noFill/>
        </p:spPr>
        <p:txBody>
          <a:bodyPr wrap="none" lIns="0" tIns="0" rIns="0" bIns="0" rtlCol="0">
            <a:spAutoFit/>
          </a:bodyPr>
          <a:lstStyle/>
          <a:p>
            <a:pPr defTabSz="544388">
              <a:spcBef>
                <a:spcPts val="714"/>
              </a:spcBef>
              <a:buClr>
                <a:srgbClr val="F0AB00"/>
              </a:buClr>
              <a:buSzPct val="80000"/>
            </a:pPr>
            <a:endParaRPr lang="de-DE" kern="0" dirty="0" err="1" smtClean="0">
              <a:solidFill>
                <a:prstClr val="black"/>
              </a:solidFill>
              <a:latin typeface="Calibri"/>
              <a:ea typeface="Arial Unicode MS" pitchFamily="34" charset="-128"/>
              <a:cs typeface="Arial Unicode MS" pitchFamily="34" charset="-128"/>
            </a:endParaRPr>
          </a:p>
        </p:txBody>
      </p:sp>
      <p:cxnSp>
        <p:nvCxnSpPr>
          <p:cNvPr id="25" name="Gerade Verbindung 83"/>
          <p:cNvCxnSpPr/>
          <p:nvPr/>
        </p:nvCxnSpPr>
        <p:spPr>
          <a:xfrm>
            <a:off x="8446451" y="1599987"/>
            <a:ext cx="0" cy="434132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3"/>
          <p:cNvCxnSpPr/>
          <p:nvPr/>
        </p:nvCxnSpPr>
        <p:spPr bwMode="gray">
          <a:xfrm flipV="1">
            <a:off x="8575208" y="1555526"/>
            <a:ext cx="1350309" cy="1"/>
          </a:xfrm>
          <a:prstGeom prst="line">
            <a:avLst/>
          </a:prstGeom>
          <a:ln w="57150"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platzhalter 2"/>
          <p:cNvSpPr txBox="1">
            <a:spLocks/>
          </p:cNvSpPr>
          <p:nvPr/>
        </p:nvSpPr>
        <p:spPr>
          <a:xfrm>
            <a:off x="8350890" y="1244046"/>
            <a:ext cx="1491298" cy="336407"/>
          </a:xfrm>
          <a:prstGeom prst="rect">
            <a:avLst/>
          </a:prstGeom>
        </p:spPr>
        <p:txBody>
          <a:bodyPr wrap="square" lIns="0" tIns="77423" rIns="0" bIns="77423" anchor="ctr" anchorCtr="0">
            <a:spAutoFit/>
          </a:bodyPr>
          <a:lstStyle>
            <a:lvl1pPr marL="0" indent="0" algn="l" defTabSz="762000" rtl="0" eaLnBrk="1" fontAlgn="base" hangingPunct="1">
              <a:lnSpc>
                <a:spcPct val="90000"/>
              </a:lnSpc>
              <a:spcBef>
                <a:spcPts val="600"/>
              </a:spcBef>
              <a:spcAft>
                <a:spcPct val="0"/>
              </a:spcAft>
              <a:buClr>
                <a:schemeClr val="tx2"/>
              </a:buClr>
              <a:buSzPct val="110000"/>
              <a:buFontTx/>
              <a:buNone/>
              <a:defRPr sz="2000" b="1">
                <a:solidFill>
                  <a:schemeClr val="tx2"/>
                </a:solidFill>
                <a:latin typeface="+mn-lt"/>
                <a:ea typeface="+mn-ea"/>
                <a:cs typeface="Arial"/>
              </a:defRPr>
            </a:lvl1pPr>
            <a:lvl2pPr marL="457200" indent="0" algn="l" defTabSz="762000" rtl="0" eaLnBrk="1" fontAlgn="base" hangingPunct="1">
              <a:lnSpc>
                <a:spcPct val="90000"/>
              </a:lnSpc>
              <a:spcBef>
                <a:spcPts val="900"/>
              </a:spcBef>
              <a:spcAft>
                <a:spcPct val="0"/>
              </a:spcAft>
              <a:buClr>
                <a:schemeClr val="tx2"/>
              </a:buClr>
              <a:buSzPct val="110000"/>
              <a:buFontTx/>
              <a:buNone/>
              <a:defRPr sz="1800" b="1">
                <a:solidFill>
                  <a:schemeClr val="tx1"/>
                </a:solidFill>
                <a:latin typeface="+mn-lt"/>
                <a:cs typeface="Arial"/>
              </a:defRPr>
            </a:lvl2pPr>
            <a:lvl3pPr marL="914400" indent="0" algn="l" defTabSz="762000" rtl="0" eaLnBrk="1" fontAlgn="base" hangingPunct="1">
              <a:lnSpc>
                <a:spcPct val="90000"/>
              </a:lnSpc>
              <a:spcBef>
                <a:spcPts val="900"/>
              </a:spcBef>
              <a:spcAft>
                <a:spcPct val="0"/>
              </a:spcAft>
              <a:buClr>
                <a:schemeClr val="tx2"/>
              </a:buClr>
              <a:buSzPct val="105000"/>
              <a:buFontTx/>
              <a:buNone/>
              <a:defRPr sz="1600" b="1">
                <a:solidFill>
                  <a:schemeClr val="tx1"/>
                </a:solidFill>
                <a:latin typeface="+mn-lt"/>
                <a:cs typeface="Arial"/>
              </a:defRPr>
            </a:lvl3pPr>
            <a:lvl4pPr marL="1371600" indent="0" algn="l" defTabSz="762000" rtl="0" eaLnBrk="1" fontAlgn="base" hangingPunct="1">
              <a:lnSpc>
                <a:spcPct val="90000"/>
              </a:lnSpc>
              <a:spcBef>
                <a:spcPts val="900"/>
              </a:spcBef>
              <a:spcAft>
                <a:spcPct val="0"/>
              </a:spcAft>
              <a:buClr>
                <a:schemeClr val="tx2"/>
              </a:buClr>
              <a:buSzPct val="100000"/>
              <a:buFontTx/>
              <a:buNone/>
              <a:defRPr sz="1400" b="1" baseline="0">
                <a:solidFill>
                  <a:schemeClr val="tx1"/>
                </a:solidFill>
                <a:latin typeface="+mn-lt"/>
                <a:cs typeface="Arial"/>
              </a:defRPr>
            </a:lvl4pPr>
            <a:lvl5pPr marL="1828800" indent="0" algn="l" defTabSz="762000" rtl="0" eaLnBrk="1" fontAlgn="base" hangingPunct="1">
              <a:spcBef>
                <a:spcPct val="20000"/>
              </a:spcBef>
              <a:spcAft>
                <a:spcPct val="0"/>
              </a:spcAft>
              <a:buFont typeface="Wingdings" pitchFamily="2" charset="2"/>
              <a:buNone/>
              <a:defRPr sz="1400">
                <a:solidFill>
                  <a:schemeClr val="tx1"/>
                </a:solidFill>
                <a:latin typeface="+mn-lt"/>
              </a:defRPr>
            </a:lvl5pPr>
            <a:lvl6pPr marL="2286000" indent="0" algn="l" defTabSz="762000" rtl="0" eaLnBrk="1" fontAlgn="base" hangingPunct="1">
              <a:spcBef>
                <a:spcPct val="20000"/>
              </a:spcBef>
              <a:spcAft>
                <a:spcPct val="0"/>
              </a:spcAft>
              <a:buFont typeface="Wingdings" pitchFamily="2" charset="2"/>
              <a:buNone/>
              <a:defRPr sz="1400">
                <a:solidFill>
                  <a:schemeClr val="tx1"/>
                </a:solidFill>
                <a:latin typeface="+mn-lt"/>
              </a:defRPr>
            </a:lvl6pPr>
            <a:lvl7pPr marL="2743200" indent="0" algn="l" defTabSz="762000" rtl="0" eaLnBrk="1" fontAlgn="base" hangingPunct="1">
              <a:spcBef>
                <a:spcPct val="20000"/>
              </a:spcBef>
              <a:spcAft>
                <a:spcPct val="0"/>
              </a:spcAft>
              <a:buFont typeface="Wingdings" pitchFamily="2" charset="2"/>
              <a:buNone/>
              <a:defRPr sz="1400">
                <a:solidFill>
                  <a:schemeClr val="tx1"/>
                </a:solidFill>
                <a:latin typeface="+mn-lt"/>
              </a:defRPr>
            </a:lvl7pPr>
            <a:lvl8pPr marL="3200400" indent="0" algn="l" defTabSz="762000" rtl="0" eaLnBrk="1" fontAlgn="base" hangingPunct="1">
              <a:spcBef>
                <a:spcPct val="20000"/>
              </a:spcBef>
              <a:spcAft>
                <a:spcPct val="0"/>
              </a:spcAft>
              <a:buFont typeface="Wingdings" pitchFamily="2" charset="2"/>
              <a:buNone/>
              <a:defRPr sz="1400">
                <a:solidFill>
                  <a:schemeClr val="tx1"/>
                </a:solidFill>
                <a:latin typeface="+mn-lt"/>
              </a:defRPr>
            </a:lvl8pPr>
            <a:lvl9pPr marL="3657600" indent="0" algn="l" defTabSz="762000" rtl="0" eaLnBrk="1" fontAlgn="base" hangingPunct="1">
              <a:spcBef>
                <a:spcPct val="20000"/>
              </a:spcBef>
              <a:spcAft>
                <a:spcPct val="0"/>
              </a:spcAft>
              <a:buFont typeface="Wingdings" pitchFamily="2" charset="2"/>
              <a:buNone/>
              <a:defRPr sz="1400">
                <a:solidFill>
                  <a:schemeClr val="tx1"/>
                </a:solidFill>
                <a:latin typeface="+mn-lt"/>
              </a:defRPr>
            </a:lvl9pPr>
          </a:lstStyle>
          <a:p>
            <a:pPr algn="ctr">
              <a:buClr>
                <a:srgbClr val="1F497D"/>
              </a:buClr>
            </a:pPr>
            <a:r>
              <a:rPr lang="zh-CN" altLang="en-US" sz="1300" cap="all" dirty="0">
                <a:solidFill>
                  <a:prstClr val="black"/>
                </a:solidFill>
              </a:rPr>
              <a:t>零售</a:t>
            </a:r>
            <a:endParaRPr lang="en-US" sz="1300" cap="all" dirty="0">
              <a:solidFill>
                <a:prstClr val="black"/>
              </a:solidFill>
            </a:endParaRPr>
          </a:p>
        </p:txBody>
      </p:sp>
      <p:pic>
        <p:nvPicPr>
          <p:cNvPr id="28" name="Picture 27" descr="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1369" y="3356452"/>
            <a:ext cx="1244436" cy="34468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www.airgas.com/medias/NoTag-AG-Logo-Header.png?context=bWFzdGVyfHJvb3R8MzU1NnxpbWFnZS9wbmd8aDg1L2g1My84ODM3OTU2NTk5ODM4LnBuZ3xiNjUzYzNiOTI1MzM0MTBhODQ5YmY0ODdjYWNlYTAwYTg3NzUxOGUxYjY5YmU0Mjc4YWU1ODM0MjAxYWRlYmZ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4928" y="2178867"/>
            <a:ext cx="1252038" cy="2987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59" y="1693672"/>
            <a:ext cx="1124849" cy="4310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1" name="Picture 9" descr="Thinking of you - Electrolux"/>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6385" y="2882365"/>
            <a:ext cx="1637432" cy="34359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00237" y="3784177"/>
            <a:ext cx="1806616" cy="431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12" descr="GROH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6845" y="2267543"/>
            <a:ext cx="1477242" cy="397837"/>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7" descr="Retour à la page d'accuei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582977" y="2142269"/>
            <a:ext cx="1445372" cy="50881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9" descr="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584921" y="2211902"/>
            <a:ext cx="1799727" cy="416131"/>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0"/>
          <p:cNvPicPr>
            <a:picLocks noChangeAspect="1" noChangeArrowheads="1"/>
          </p:cNvPicPr>
          <p:nvPr/>
        </p:nvPicPr>
        <p:blipFill>
          <a:blip r:embed="rId15" cstate="print">
            <a:extLst>
              <a:ext uri="{28A0092B-C50C-407E-A947-70E740481C1C}">
                <a14:useLocalDpi xmlns:a14="http://schemas.microsoft.com/office/drawing/2010/main" val="0"/>
              </a:ext>
            </a:extLst>
          </a:blip>
          <a:stretch>
            <a:fillRect/>
          </a:stretch>
        </p:blipFill>
        <p:spPr bwMode="auto">
          <a:xfrm>
            <a:off x="373465" y="2881769"/>
            <a:ext cx="1032367" cy="332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24" descr="http://www.heritageparts.com/medias/heritage-logo.jpg?context=bWFzdGVyOjo6cm9vdDo6OjExMTkxOjo6aW1hZ2UvanBlZzo6OmhmNS9oMzkvODkyODk1MzQ2NjkxMC5qcGc6OjphNGRmMWQ4YzBiMjE4MjhmODJmODcxMjNkZWE3N2YwYTAyMzk3YmM4YzQ0M2MzYWQxMGQyZmU0NTJlNWFiNTdi"/>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528455" y="2612265"/>
            <a:ext cx="1358520" cy="3161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6" descr="McKesson Corpor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43700" y="3015203"/>
            <a:ext cx="1422770" cy="15243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7"/>
          <p:cNvPicPr>
            <a:picLocks noChangeAspect="1" noChangeArrowheads="1"/>
          </p:cNvPicPr>
          <p:nvPr/>
        </p:nvPicPr>
        <p:blipFill>
          <a:blip r:embed="rId18" cstate="print">
            <a:extLst>
              <a:ext uri="{28A0092B-C50C-407E-A947-70E740481C1C}">
                <a14:useLocalDpi xmlns:a14="http://schemas.microsoft.com/office/drawing/2010/main" val="0"/>
              </a:ext>
            </a:extLst>
          </a:blip>
          <a:stretch>
            <a:fillRect/>
          </a:stretch>
        </p:blipFill>
        <p:spPr bwMode="auto">
          <a:xfrm>
            <a:off x="5630837" y="4534946"/>
            <a:ext cx="1257186" cy="194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686687" y="1814114"/>
            <a:ext cx="1131343" cy="2910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 name="Picture 41" descr="FreshDirect"/>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646362" y="4506939"/>
            <a:ext cx="1232221" cy="2096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88453" y="4900467"/>
            <a:ext cx="1116820" cy="242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2" descr="BBC"/>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0349182" y="1888047"/>
            <a:ext cx="1373123" cy="29423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49823" y="3017319"/>
            <a:ext cx="1808437" cy="4326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5" name="Picture 43"/>
          <p:cNvPicPr>
            <a:picLocks noChangeAspect="1"/>
          </p:cNvPicPr>
          <p:nvPr/>
        </p:nvPicPr>
        <p:blipFill>
          <a:blip r:embed="rId24"/>
          <a:stretch>
            <a:fillRect/>
          </a:stretch>
        </p:blipFill>
        <p:spPr>
          <a:xfrm>
            <a:off x="8519685" y="3900374"/>
            <a:ext cx="1405833" cy="374878"/>
          </a:xfrm>
          <a:prstGeom prst="rect">
            <a:avLst/>
          </a:prstGeom>
        </p:spPr>
      </p:pic>
      <p:pic>
        <p:nvPicPr>
          <p:cNvPr id="46" name="Picture 44"/>
          <p:cNvPicPr>
            <a:picLocks noChangeAspect="1"/>
          </p:cNvPicPr>
          <p:nvPr/>
        </p:nvPicPr>
        <p:blipFill>
          <a:blip r:embed="rId25"/>
          <a:stretch>
            <a:fillRect/>
          </a:stretch>
        </p:blipFill>
        <p:spPr>
          <a:xfrm>
            <a:off x="5538642" y="1829792"/>
            <a:ext cx="1321144" cy="283095"/>
          </a:xfrm>
          <a:prstGeom prst="rect">
            <a:avLst/>
          </a:prstGeom>
        </p:spPr>
      </p:pic>
      <p:pic>
        <p:nvPicPr>
          <p:cNvPr id="47" name="Picture 45"/>
          <p:cNvPicPr>
            <a:picLocks noChangeAspect="1"/>
          </p:cNvPicPr>
          <p:nvPr/>
        </p:nvPicPr>
        <p:blipFill>
          <a:blip r:embed="rId26"/>
          <a:stretch>
            <a:fillRect/>
          </a:stretch>
        </p:blipFill>
        <p:spPr>
          <a:xfrm>
            <a:off x="3709366" y="1867901"/>
            <a:ext cx="1507459" cy="211366"/>
          </a:xfrm>
          <a:prstGeom prst="rect">
            <a:avLst/>
          </a:prstGeom>
        </p:spPr>
      </p:pic>
      <p:pic>
        <p:nvPicPr>
          <p:cNvPr id="48" name="Picture 46"/>
          <p:cNvPicPr>
            <a:picLocks noChangeAspect="1"/>
          </p:cNvPicPr>
          <p:nvPr/>
        </p:nvPicPr>
        <p:blipFill>
          <a:blip r:embed="rId27"/>
          <a:stretch>
            <a:fillRect/>
          </a:stretch>
        </p:blipFill>
        <p:spPr>
          <a:xfrm>
            <a:off x="7300167" y="2922243"/>
            <a:ext cx="16938" cy="12703"/>
          </a:xfrm>
          <a:prstGeom prst="rect">
            <a:avLst/>
          </a:prstGeom>
        </p:spPr>
      </p:pic>
      <p:pic>
        <p:nvPicPr>
          <p:cNvPr id="49" name="Picture 47"/>
          <p:cNvPicPr>
            <a:picLocks noChangeAspect="1"/>
          </p:cNvPicPr>
          <p:nvPr/>
        </p:nvPicPr>
        <p:blipFill>
          <a:blip r:embed="rId27"/>
          <a:stretch>
            <a:fillRect/>
          </a:stretch>
        </p:blipFill>
        <p:spPr>
          <a:xfrm>
            <a:off x="7300167" y="2922243"/>
            <a:ext cx="16938" cy="12703"/>
          </a:xfrm>
          <a:prstGeom prst="rect">
            <a:avLst/>
          </a:prstGeom>
        </p:spPr>
      </p:pic>
      <p:pic>
        <p:nvPicPr>
          <p:cNvPr id="50" name="Picture 48"/>
          <p:cNvPicPr>
            <a:picLocks noChangeAspect="1"/>
          </p:cNvPicPr>
          <p:nvPr/>
        </p:nvPicPr>
        <p:blipFill>
          <a:blip r:embed="rId27"/>
          <a:stretch>
            <a:fillRect/>
          </a:stretch>
        </p:blipFill>
        <p:spPr>
          <a:xfrm>
            <a:off x="7300167" y="2922243"/>
            <a:ext cx="16938" cy="12703"/>
          </a:xfrm>
          <a:prstGeom prst="rect">
            <a:avLst/>
          </a:prstGeom>
        </p:spPr>
      </p:pic>
      <p:pic>
        <p:nvPicPr>
          <p:cNvPr id="51" name="Picture 4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1582551" y="3777008"/>
            <a:ext cx="1620921" cy="565422"/>
          </a:xfrm>
          <a:prstGeom prst="rect">
            <a:avLst/>
          </a:prstGeom>
        </p:spPr>
      </p:pic>
      <p:pic>
        <p:nvPicPr>
          <p:cNvPr id="52" name="Picture 50"/>
          <p:cNvPicPr>
            <a:picLocks noChangeAspect="1"/>
          </p:cNvPicPr>
          <p:nvPr/>
        </p:nvPicPr>
        <p:blipFill>
          <a:blip r:embed="rId29"/>
          <a:stretch>
            <a:fillRect/>
          </a:stretch>
        </p:blipFill>
        <p:spPr>
          <a:xfrm>
            <a:off x="452339" y="3943576"/>
            <a:ext cx="965550" cy="248398"/>
          </a:xfrm>
          <a:prstGeom prst="rect">
            <a:avLst/>
          </a:prstGeom>
        </p:spPr>
      </p:pic>
      <p:pic>
        <p:nvPicPr>
          <p:cNvPr id="53" name="Picture 5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542009" y="4239116"/>
            <a:ext cx="2661776" cy="731968"/>
          </a:xfrm>
          <a:prstGeom prst="rect">
            <a:avLst/>
          </a:prstGeom>
        </p:spPr>
      </p:pic>
      <p:pic>
        <p:nvPicPr>
          <p:cNvPr id="54" name="Picture 52"/>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750683" y="3442982"/>
            <a:ext cx="1952267" cy="279649"/>
          </a:xfrm>
          <a:prstGeom prst="rect">
            <a:avLst/>
          </a:prstGeom>
        </p:spPr>
      </p:pic>
      <p:pic>
        <p:nvPicPr>
          <p:cNvPr id="55" name="Picture 53"/>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338756" y="4747840"/>
            <a:ext cx="1343726" cy="719834"/>
          </a:xfrm>
          <a:prstGeom prst="rect">
            <a:avLst/>
          </a:prstGeom>
        </p:spPr>
      </p:pic>
      <p:pic>
        <p:nvPicPr>
          <p:cNvPr id="56" name="Picture 54"/>
          <p:cNvPicPr>
            <a:picLocks noChangeAspect="1"/>
          </p:cNvPicPr>
          <p:nvPr/>
        </p:nvPicPr>
        <p:blipFill>
          <a:blip r:embed="rId33"/>
          <a:stretch>
            <a:fillRect/>
          </a:stretch>
        </p:blipFill>
        <p:spPr>
          <a:xfrm>
            <a:off x="10247335" y="2477643"/>
            <a:ext cx="1693774" cy="269937"/>
          </a:xfrm>
          <a:prstGeom prst="rect">
            <a:avLst/>
          </a:prstGeom>
        </p:spPr>
      </p:pic>
      <p:pic>
        <p:nvPicPr>
          <p:cNvPr id="57" name="Picture 55"/>
          <p:cNvPicPr>
            <a:picLocks noChangeAspect="1"/>
          </p:cNvPicPr>
          <p:nvPr/>
        </p:nvPicPr>
        <p:blipFill>
          <a:blip r:embed="rId34"/>
          <a:stretch>
            <a:fillRect/>
          </a:stretch>
        </p:blipFill>
        <p:spPr>
          <a:xfrm>
            <a:off x="7079977" y="1766270"/>
            <a:ext cx="1315337" cy="457306"/>
          </a:xfrm>
          <a:prstGeom prst="rect">
            <a:avLst/>
          </a:prstGeom>
        </p:spPr>
      </p:pic>
      <p:pic>
        <p:nvPicPr>
          <p:cNvPr id="58" name="Picture 5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575210" y="5061881"/>
            <a:ext cx="1626023" cy="162521"/>
          </a:xfrm>
          <a:prstGeom prst="rect">
            <a:avLst/>
          </a:prstGeom>
        </p:spPr>
      </p:pic>
      <p:pic>
        <p:nvPicPr>
          <p:cNvPr id="59" name="Picture 57"/>
          <p:cNvPicPr>
            <a:picLocks noChangeAspect="1"/>
          </p:cNvPicPr>
          <p:nvPr/>
        </p:nvPicPr>
        <p:blipFill>
          <a:blip r:embed="rId36"/>
          <a:stretch>
            <a:fillRect/>
          </a:stretch>
        </p:blipFill>
        <p:spPr>
          <a:xfrm>
            <a:off x="7130792" y="2816379"/>
            <a:ext cx="1254181" cy="203247"/>
          </a:xfrm>
          <a:prstGeom prst="rect">
            <a:avLst/>
          </a:prstGeom>
        </p:spPr>
      </p:pic>
      <p:pic>
        <p:nvPicPr>
          <p:cNvPr id="60" name="Picture 58"/>
          <p:cNvPicPr>
            <a:picLocks noChangeAspect="1"/>
          </p:cNvPicPr>
          <p:nvPr/>
        </p:nvPicPr>
        <p:blipFill>
          <a:blip r:embed="rId37"/>
          <a:stretch>
            <a:fillRect/>
          </a:stretch>
        </p:blipFill>
        <p:spPr>
          <a:xfrm>
            <a:off x="7141379" y="3900370"/>
            <a:ext cx="1191994" cy="286070"/>
          </a:xfrm>
          <a:prstGeom prst="rect">
            <a:avLst/>
          </a:prstGeom>
        </p:spPr>
      </p:pic>
      <p:pic>
        <p:nvPicPr>
          <p:cNvPr id="61" name="Picture 59"/>
          <p:cNvPicPr>
            <a:picLocks noChangeAspect="1"/>
          </p:cNvPicPr>
          <p:nvPr/>
        </p:nvPicPr>
        <p:blipFill>
          <a:blip r:embed="rId38"/>
          <a:stretch>
            <a:fillRect/>
          </a:stretch>
        </p:blipFill>
        <p:spPr>
          <a:xfrm>
            <a:off x="8536623" y="3341440"/>
            <a:ext cx="1448622" cy="317574"/>
          </a:xfrm>
          <a:prstGeom prst="rect">
            <a:avLst/>
          </a:prstGeom>
        </p:spPr>
      </p:pic>
      <p:pic>
        <p:nvPicPr>
          <p:cNvPr id="62" name="Picture 60"/>
          <p:cNvPicPr>
            <a:picLocks noChangeAspect="1"/>
          </p:cNvPicPr>
          <p:nvPr/>
        </p:nvPicPr>
        <p:blipFill>
          <a:blip r:embed="rId39"/>
          <a:stretch>
            <a:fillRect/>
          </a:stretch>
        </p:blipFill>
        <p:spPr>
          <a:xfrm>
            <a:off x="8542279" y="2850263"/>
            <a:ext cx="1457338" cy="215950"/>
          </a:xfrm>
          <a:prstGeom prst="rect">
            <a:avLst/>
          </a:prstGeom>
        </p:spPr>
      </p:pic>
      <p:pic>
        <p:nvPicPr>
          <p:cNvPr id="63" name="Picture 61"/>
          <p:cNvPicPr>
            <a:picLocks noChangeAspect="1"/>
          </p:cNvPicPr>
          <p:nvPr/>
        </p:nvPicPr>
        <p:blipFill rotWithShape="1">
          <a:blip r:embed="rId40"/>
          <a:srcRect l="5538" t="2407" r="70569" b="85741"/>
          <a:stretch/>
        </p:blipFill>
        <p:spPr>
          <a:xfrm>
            <a:off x="8570505" y="5297698"/>
            <a:ext cx="1438648" cy="457305"/>
          </a:xfrm>
          <a:prstGeom prst="rect">
            <a:avLst/>
          </a:prstGeom>
        </p:spPr>
      </p:pic>
      <p:pic>
        <p:nvPicPr>
          <p:cNvPr id="64" name="Picture 62"/>
          <p:cNvPicPr>
            <a:picLocks noChangeAspect="1"/>
          </p:cNvPicPr>
          <p:nvPr/>
        </p:nvPicPr>
        <p:blipFill>
          <a:blip r:embed="rId41"/>
          <a:stretch>
            <a:fillRect/>
          </a:stretch>
        </p:blipFill>
        <p:spPr>
          <a:xfrm>
            <a:off x="451685" y="5479775"/>
            <a:ext cx="2785647" cy="398763"/>
          </a:xfrm>
          <a:prstGeom prst="rect">
            <a:avLst/>
          </a:prstGeom>
        </p:spPr>
      </p:pic>
      <p:pic>
        <p:nvPicPr>
          <p:cNvPr id="65" name="Picture 63"/>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398082" y="2292720"/>
            <a:ext cx="1109377" cy="326935"/>
          </a:xfrm>
          <a:prstGeom prst="rect">
            <a:avLst/>
          </a:prstGeom>
        </p:spPr>
      </p:pic>
      <p:pic>
        <p:nvPicPr>
          <p:cNvPr id="66" name="Picture 64"/>
          <p:cNvPicPr>
            <a:picLocks noChangeAspect="1"/>
          </p:cNvPicPr>
          <p:nvPr/>
        </p:nvPicPr>
        <p:blipFill>
          <a:blip r:embed="rId43"/>
          <a:stretch>
            <a:fillRect/>
          </a:stretch>
        </p:blipFill>
        <p:spPr>
          <a:xfrm>
            <a:off x="1609097" y="1740870"/>
            <a:ext cx="1600077" cy="381088"/>
          </a:xfrm>
          <a:prstGeom prst="rect">
            <a:avLst/>
          </a:prstGeom>
        </p:spPr>
      </p:pic>
      <p:pic>
        <p:nvPicPr>
          <p:cNvPr id="67" name="Picture 65"/>
          <p:cNvPicPr>
            <a:picLocks noChangeAspect="1"/>
          </p:cNvPicPr>
          <p:nvPr/>
        </p:nvPicPr>
        <p:blipFill>
          <a:blip r:embed="rId44"/>
          <a:stretch>
            <a:fillRect/>
          </a:stretch>
        </p:blipFill>
        <p:spPr>
          <a:xfrm>
            <a:off x="3370611" y="3277922"/>
            <a:ext cx="1948179" cy="342979"/>
          </a:xfrm>
          <a:prstGeom prst="rect">
            <a:avLst/>
          </a:prstGeom>
        </p:spPr>
      </p:pic>
      <p:pic>
        <p:nvPicPr>
          <p:cNvPr id="68" name="Picture 66"/>
          <p:cNvPicPr>
            <a:picLocks noChangeAspect="1"/>
          </p:cNvPicPr>
          <p:nvPr/>
        </p:nvPicPr>
        <p:blipFill rotWithShape="1">
          <a:blip r:embed="rId45"/>
          <a:srcRect r="54980"/>
          <a:stretch/>
        </p:blipFill>
        <p:spPr>
          <a:xfrm>
            <a:off x="3539988" y="4391440"/>
            <a:ext cx="1727650" cy="470121"/>
          </a:xfrm>
          <a:prstGeom prst="rect">
            <a:avLst/>
          </a:prstGeom>
        </p:spPr>
      </p:pic>
      <p:pic>
        <p:nvPicPr>
          <p:cNvPr id="69" name="Picture 67"/>
          <p:cNvPicPr>
            <a:picLocks noChangeAspect="1"/>
          </p:cNvPicPr>
          <p:nvPr/>
        </p:nvPicPr>
        <p:blipFill rotWithShape="1">
          <a:blip r:embed="rId46"/>
          <a:srcRect l="7071" r="9090" b="16814"/>
          <a:stretch/>
        </p:blipFill>
        <p:spPr>
          <a:xfrm>
            <a:off x="3523061" y="4980120"/>
            <a:ext cx="1824591" cy="774879"/>
          </a:xfrm>
          <a:prstGeom prst="rect">
            <a:avLst/>
          </a:prstGeom>
        </p:spPr>
      </p:pic>
      <p:pic>
        <p:nvPicPr>
          <p:cNvPr id="70" name="Picture 68"/>
          <p:cNvPicPr>
            <a:picLocks noChangeAspect="1"/>
          </p:cNvPicPr>
          <p:nvPr/>
        </p:nvPicPr>
        <p:blipFill>
          <a:blip r:embed="rId47"/>
          <a:stretch>
            <a:fillRect/>
          </a:stretch>
        </p:blipFill>
        <p:spPr>
          <a:xfrm>
            <a:off x="5453953" y="4980120"/>
            <a:ext cx="1473584" cy="342979"/>
          </a:xfrm>
          <a:prstGeom prst="rect">
            <a:avLst/>
          </a:prstGeom>
        </p:spPr>
      </p:pic>
      <p:pic>
        <p:nvPicPr>
          <p:cNvPr id="71" name="Picture 69"/>
          <p:cNvPicPr>
            <a:picLocks noChangeAspect="1"/>
          </p:cNvPicPr>
          <p:nvPr/>
        </p:nvPicPr>
        <p:blipFill>
          <a:blip r:embed="rId48"/>
          <a:stretch>
            <a:fillRect/>
          </a:stretch>
        </p:blipFill>
        <p:spPr>
          <a:xfrm>
            <a:off x="5572517" y="5462832"/>
            <a:ext cx="1324449" cy="355682"/>
          </a:xfrm>
          <a:prstGeom prst="rect">
            <a:avLst/>
          </a:prstGeom>
        </p:spPr>
      </p:pic>
      <p:pic>
        <p:nvPicPr>
          <p:cNvPr id="72" name="Picture 71"/>
          <p:cNvPicPr>
            <a:picLocks noChangeAspect="1"/>
          </p:cNvPicPr>
          <p:nvPr/>
        </p:nvPicPr>
        <p:blipFill>
          <a:blip r:embed="rId49"/>
          <a:stretch>
            <a:fillRect/>
          </a:stretch>
        </p:blipFill>
        <p:spPr>
          <a:xfrm>
            <a:off x="10188053" y="3862261"/>
            <a:ext cx="1888558" cy="328695"/>
          </a:xfrm>
          <a:prstGeom prst="rect">
            <a:avLst/>
          </a:prstGeom>
        </p:spPr>
      </p:pic>
      <p:pic>
        <p:nvPicPr>
          <p:cNvPr id="73" name="Picture 72"/>
          <p:cNvPicPr>
            <a:picLocks noChangeAspect="1"/>
          </p:cNvPicPr>
          <p:nvPr/>
        </p:nvPicPr>
        <p:blipFill>
          <a:blip r:embed="rId50"/>
          <a:stretch>
            <a:fillRect/>
          </a:stretch>
        </p:blipFill>
        <p:spPr>
          <a:xfrm>
            <a:off x="10281210" y="4903904"/>
            <a:ext cx="1744588" cy="646595"/>
          </a:xfrm>
          <a:prstGeom prst="rect">
            <a:avLst/>
          </a:prstGeom>
        </p:spPr>
      </p:pic>
      <p:pic>
        <p:nvPicPr>
          <p:cNvPr id="74" name="Picture 73"/>
          <p:cNvPicPr>
            <a:picLocks noChangeAspect="1"/>
          </p:cNvPicPr>
          <p:nvPr/>
        </p:nvPicPr>
        <p:blipFill>
          <a:blip r:embed="rId51"/>
          <a:stretch>
            <a:fillRect/>
          </a:stretch>
        </p:blipFill>
        <p:spPr>
          <a:xfrm>
            <a:off x="10264283" y="4560923"/>
            <a:ext cx="1771455" cy="114326"/>
          </a:xfrm>
          <a:prstGeom prst="rect">
            <a:avLst/>
          </a:prstGeom>
        </p:spPr>
      </p:pic>
      <p:pic>
        <p:nvPicPr>
          <p:cNvPr id="75" name="Picture 74"/>
          <p:cNvPicPr>
            <a:picLocks noChangeAspect="1"/>
          </p:cNvPicPr>
          <p:nvPr/>
        </p:nvPicPr>
        <p:blipFill>
          <a:blip r:embed="rId52"/>
          <a:stretch>
            <a:fillRect/>
          </a:stretch>
        </p:blipFill>
        <p:spPr>
          <a:xfrm>
            <a:off x="7232416" y="5005526"/>
            <a:ext cx="1016265" cy="762176"/>
          </a:xfrm>
          <a:prstGeom prst="rect">
            <a:avLst/>
          </a:prstGeom>
        </p:spPr>
      </p:pic>
      <p:sp>
        <p:nvSpPr>
          <p:cNvPr id="76" name="Text Placeholder 2"/>
          <p:cNvSpPr>
            <a:spLocks noGrp="1"/>
          </p:cNvSpPr>
          <p:nvPr>
            <p:ph type="body" idx="10"/>
          </p:nvPr>
        </p:nvSpPr>
        <p:spPr>
          <a:xfrm>
            <a:off x="442077" y="309490"/>
            <a:ext cx="10589458" cy="861774"/>
          </a:xfrm>
        </p:spPr>
        <p:txBody>
          <a:bodyPr/>
          <a:lstStyle/>
          <a:p>
            <a:pPr defTabSz="913504"/>
            <a:r>
              <a:rPr lang="en-US" altLang="zh-CN" sz="2800" dirty="0" smtClean="0">
                <a:solidFill>
                  <a:sysClr val="windowText" lastClr="000000"/>
                </a:solidFill>
                <a:latin typeface="微软雅黑" panose="020B0503020204020204" pitchFamily="34" charset="-122"/>
                <a:ea typeface="微软雅黑" panose="020B0503020204020204" pitchFamily="34" charset="-122"/>
              </a:rPr>
              <a:t>SAP </a:t>
            </a:r>
            <a:r>
              <a:rPr lang="en-US" altLang="zh-CN" sz="2800" dirty="0" err="1" smtClean="0">
                <a:solidFill>
                  <a:sysClr val="windowText" lastClr="000000"/>
                </a:solidFill>
                <a:latin typeface="微软雅黑" panose="020B0503020204020204" pitchFamily="34" charset="-122"/>
                <a:ea typeface="微软雅黑" panose="020B0503020204020204" pitchFamily="34" charset="-122"/>
              </a:rPr>
              <a:t>Hybris</a:t>
            </a:r>
            <a:r>
              <a:rPr lang="zh-CN" altLang="en-US" sz="2800" dirty="0" smtClean="0">
                <a:solidFill>
                  <a:sysClr val="windowText" lastClr="000000"/>
                </a:solidFill>
                <a:latin typeface="微软雅黑" panose="020B0503020204020204" pitchFamily="34" charset="-122"/>
                <a:ea typeface="微软雅黑" panose="020B0503020204020204" pitchFamily="34" charset="-122"/>
              </a:rPr>
              <a:t>全渠道电商平台全球部分案例展示</a:t>
            </a:r>
            <a:endParaRPr lang="zh-CN" altLang="en-US" sz="2800" dirty="0">
              <a:solidFill>
                <a:sysClr val="windowText" lastClr="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22870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z="3200" dirty="0" smtClean="0">
                <a:latin typeface="微软雅黑" pitchFamily="34" charset="-122"/>
              </a:rPr>
              <a:t>附件：应用</a:t>
            </a:r>
            <a:r>
              <a:rPr lang="en-US" altLang="zh-CN" sz="3200" dirty="0" smtClean="0">
                <a:latin typeface="微软雅黑" pitchFamily="34" charset="-122"/>
              </a:rPr>
              <a:t>SAP </a:t>
            </a:r>
            <a:r>
              <a:rPr lang="en-US" altLang="zh-CN" sz="3200" dirty="0" err="1" smtClean="0">
                <a:latin typeface="微软雅黑" pitchFamily="34" charset="-122"/>
              </a:rPr>
              <a:t>Hybirs</a:t>
            </a:r>
            <a:r>
              <a:rPr lang="zh-CN" altLang="en-US" sz="3200" dirty="0" smtClean="0">
                <a:latin typeface="微软雅黑" pitchFamily="34" charset="-122"/>
              </a:rPr>
              <a:t>电商平台</a:t>
            </a:r>
            <a:r>
              <a:rPr lang="en-US" altLang="zh-CN" sz="3200" dirty="0" smtClean="0">
                <a:latin typeface="微软雅黑" pitchFamily="34" charset="-122"/>
              </a:rPr>
              <a:t>VS</a:t>
            </a:r>
            <a:r>
              <a:rPr lang="zh-CN" altLang="en-US" sz="3200" dirty="0" smtClean="0">
                <a:latin typeface="微软雅黑" pitchFamily="34" charset="-122"/>
              </a:rPr>
              <a:t>自开发</a:t>
            </a:r>
            <a:endParaRPr lang="en-US" sz="3200" dirty="0">
              <a:latin typeface="微软雅黑" pitchFamily="34" charset="-122"/>
            </a:endParaRP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t="918" b="918"/>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9803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pPr defTabSz="913504"/>
            <a:r>
              <a:rPr lang="zh-CN" altLang="en-US" sz="2800" dirty="0">
                <a:solidFill>
                  <a:sysClr val="windowText" lastClr="000000"/>
                </a:solidFill>
                <a:latin typeface="微软雅黑" panose="020B0503020204020204" pitchFamily="34" charset="-122"/>
                <a:ea typeface="微软雅黑" panose="020B0503020204020204" pitchFamily="34" charset="-122"/>
              </a:rPr>
              <a:t>在全</a:t>
            </a:r>
            <a:r>
              <a:rPr lang="zh-CN" altLang="en-US" sz="2800" dirty="0" smtClean="0">
                <a:solidFill>
                  <a:sysClr val="windowText" lastClr="000000"/>
                </a:solidFill>
                <a:latin typeface="微软雅黑" panose="020B0503020204020204" pitchFamily="34" charset="-122"/>
                <a:ea typeface="微软雅黑" panose="020B0503020204020204" pitchFamily="34" charset="-122"/>
              </a:rPr>
              <a:t>渠道平台建设要求下的传统技术</a:t>
            </a:r>
            <a:r>
              <a:rPr lang="zh-CN" altLang="en-US" sz="2800" dirty="0">
                <a:solidFill>
                  <a:sysClr val="windowText" lastClr="000000"/>
                </a:solidFill>
                <a:latin typeface="微软雅黑" panose="020B0503020204020204" pitchFamily="34" charset="-122"/>
                <a:ea typeface="微软雅黑" panose="020B0503020204020204" pitchFamily="34" charset="-122"/>
              </a:rPr>
              <a:t>开发体系方法遭遇了挑战</a:t>
            </a:r>
          </a:p>
        </p:txBody>
      </p:sp>
      <p:sp>
        <p:nvSpPr>
          <p:cNvPr id="11" name="Rounded Rectangle 10"/>
          <p:cNvSpPr/>
          <p:nvPr/>
        </p:nvSpPr>
        <p:spPr bwMode="gray">
          <a:xfrm>
            <a:off x="1781477" y="2156624"/>
            <a:ext cx="3650776" cy="600502"/>
          </a:xfrm>
          <a:prstGeom prst="roundRect">
            <a:avLst/>
          </a:prstGeom>
          <a:solidFill>
            <a:schemeClr val="accent4"/>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zh-CN" altLang="en-US"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rPr>
              <a:t>想清楚了再做</a:t>
            </a:r>
          </a:p>
        </p:txBody>
      </p:sp>
      <p:sp>
        <p:nvSpPr>
          <p:cNvPr id="12" name="Oval 11"/>
          <p:cNvSpPr/>
          <p:nvPr/>
        </p:nvSpPr>
        <p:spPr bwMode="gray">
          <a:xfrm>
            <a:off x="2774352" y="1433293"/>
            <a:ext cx="1460310" cy="723331"/>
          </a:xfrm>
          <a:prstGeom prst="ellipse">
            <a:avLst/>
          </a:prstGeom>
          <a:solidFill>
            <a:schemeClr val="accent1"/>
          </a:solidFill>
          <a:ln w="6350" algn="ctr">
            <a:noFill/>
            <a:miter lim="800000"/>
            <a:headEnd/>
            <a:tailEnd/>
          </a:ln>
          <a:scene3d>
            <a:camera prst="orthographicFront"/>
            <a:lightRig rig="threePt" dir="t"/>
          </a:scene3d>
          <a:sp3d>
            <a:bevelT/>
          </a:sp3d>
        </p:spPr>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tabLst/>
            </a:pPr>
            <a:r>
              <a:rPr lang="zh-CN" altLang="en-US" kern="0" dirty="0" smtClean="0">
                <a:latin typeface="微软雅黑" panose="020B0503020204020204" pitchFamily="34" charset="-122"/>
                <a:ea typeface="微软雅黑" panose="020B0503020204020204" pitchFamily="34" charset="-122"/>
                <a:cs typeface="Arial Unicode MS" pitchFamily="34" charset="-128"/>
              </a:rPr>
              <a:t>瀑布式开发</a:t>
            </a:r>
            <a:endParaRPr kumimoji="0" lang="en-US" altLang="zh-CN"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3" name="Rounded Rectangle 12"/>
          <p:cNvSpPr/>
          <p:nvPr/>
        </p:nvSpPr>
        <p:spPr bwMode="gray">
          <a:xfrm>
            <a:off x="6932937" y="2122506"/>
            <a:ext cx="3625755" cy="600502"/>
          </a:xfrm>
          <a:prstGeom prst="roundRect">
            <a:avLst/>
          </a:prstGeom>
          <a:solidFill>
            <a:schemeClr val="accent4"/>
          </a:solidFill>
          <a:ln w="6350" algn="ctr">
            <a:noFill/>
            <a:miter lim="800000"/>
            <a:headEnd/>
            <a:tailEnd/>
          </a:ln>
          <a:effectLst>
            <a:outerShdw blurRad="50800" dist="38100" dir="2700000" algn="tl" rotWithShape="0">
              <a:prstClr val="black">
                <a:alpha val="40000"/>
              </a:prstClr>
            </a:out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zh-CN" altLang="en-US" kern="0" dirty="0">
                <a:solidFill>
                  <a:schemeClr val="bg1"/>
                </a:solidFill>
                <a:ea typeface="Arial Unicode MS" pitchFamily="34" charset="-128"/>
                <a:cs typeface="Arial Unicode MS" pitchFamily="34" charset="-128"/>
              </a:rPr>
              <a:t>边想边做</a:t>
            </a:r>
            <a:endParaRPr kumimoji="0" lang="zh-CN" altLang="en-US"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14" name="Rounded Rectangle 13"/>
          <p:cNvSpPr/>
          <p:nvPr/>
        </p:nvSpPr>
        <p:spPr bwMode="gray">
          <a:xfrm>
            <a:off x="1781477" y="2955020"/>
            <a:ext cx="3650776" cy="1869743"/>
          </a:xfrm>
          <a:prstGeom prst="roundRect">
            <a:avLst>
              <a:gd name="adj" fmla="val 4636"/>
            </a:avLst>
          </a:prstGeom>
          <a:solidFill>
            <a:schemeClr val="bg2"/>
          </a:solidFill>
          <a:ln w="6350" algn="ctr">
            <a:noFill/>
            <a:miter lim="800000"/>
            <a:headEnd/>
            <a:tailEnd/>
          </a:ln>
        </p:spPr>
        <p:txBody>
          <a:bodyPr lIns="90000" tIns="72000" rIns="90000" bIns="72000" rtlCol="0" anchor="ctr"/>
          <a:lstStyle/>
          <a:p>
            <a:pPr marL="285750" indent="-285750" fontAlgn="base">
              <a:spcBef>
                <a:spcPct val="50000"/>
              </a:spcBef>
              <a:spcAft>
                <a:spcPct val="0"/>
              </a:spcAft>
              <a:buClr>
                <a:srgbClr val="F0AB00"/>
              </a:buClr>
              <a:buSzPct val="80000"/>
              <a:buFont typeface="Wingdings" panose="05000000000000000000" pitchFamily="2" charset="2"/>
              <a:buChar char="l"/>
            </a:pPr>
            <a:r>
              <a:rPr lang="zh-CN" altLang="en-US" sz="1400" kern="0" dirty="0">
                <a:ea typeface="Arial Unicode MS" pitchFamily="34" charset="-128"/>
                <a:cs typeface="Arial Unicode MS" pitchFamily="34" charset="-128"/>
              </a:rPr>
              <a:t>瀑布模型式是最典型的预见性的方法，严格遵循预先计划的需求、分析、设计、编码、测试的步骤顺序进行</a:t>
            </a:r>
            <a:r>
              <a:rPr lang="zh-CN" altLang="en-US" sz="1400" kern="0" dirty="0" smtClean="0">
                <a:ea typeface="Arial Unicode MS" pitchFamily="34" charset="-128"/>
                <a:cs typeface="Arial Unicode MS" pitchFamily="34" charset="-128"/>
              </a:rPr>
              <a:t>。</a:t>
            </a:r>
            <a:endParaRPr lang="en-US" altLang="zh-CN" sz="1400" kern="0" dirty="0" smtClean="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l"/>
            </a:pPr>
            <a:r>
              <a:rPr lang="zh-CN" altLang="en-US" sz="1400" kern="0" dirty="0">
                <a:ea typeface="Arial Unicode MS" pitchFamily="34" charset="-128"/>
                <a:cs typeface="Arial Unicode MS" pitchFamily="34" charset="-128"/>
              </a:rPr>
              <a:t>需求阶段的工作是否到位是整个系统开发的</a:t>
            </a:r>
            <a:r>
              <a:rPr lang="zh-CN" altLang="en-US" sz="1400" kern="0" dirty="0" smtClean="0">
                <a:ea typeface="Arial Unicode MS" pitchFamily="34" charset="-128"/>
                <a:cs typeface="Arial Unicode MS" pitchFamily="34" charset="-128"/>
              </a:rPr>
              <a:t>关键。</a:t>
            </a:r>
            <a:endParaRPr lang="en-US" altLang="zh-CN" sz="1400" kern="0" dirty="0" smtClean="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l"/>
            </a:pPr>
            <a:r>
              <a:rPr lang="zh-CN" altLang="en-US" sz="1400" kern="0" dirty="0" smtClean="0">
                <a:ea typeface="Arial Unicode MS" pitchFamily="34" charset="-128"/>
                <a:cs typeface="Arial Unicode MS" pitchFamily="34" charset="-128"/>
              </a:rPr>
              <a:t>先</a:t>
            </a:r>
            <a:r>
              <a:rPr lang="zh-CN" altLang="en-US" sz="1400" kern="0" dirty="0">
                <a:ea typeface="Arial Unicode MS" pitchFamily="34" charset="-128"/>
                <a:cs typeface="Arial Unicode MS" pitchFamily="34" charset="-128"/>
              </a:rPr>
              <a:t>确定系统边界</a:t>
            </a:r>
            <a:r>
              <a:rPr lang="zh-CN" altLang="en-US" sz="1400" kern="0" dirty="0" smtClean="0">
                <a:ea typeface="Arial Unicode MS" pitchFamily="34" charset="-128"/>
                <a:cs typeface="Arial Unicode MS" pitchFamily="34" charset="-128"/>
              </a:rPr>
              <a:t>，摸清</a:t>
            </a:r>
            <a:r>
              <a:rPr lang="zh-CN" altLang="en-US" sz="1400" kern="0" dirty="0">
                <a:ea typeface="Arial Unicode MS" pitchFamily="34" charset="-128"/>
                <a:cs typeface="Arial Unicode MS" pitchFamily="34" charset="-128"/>
              </a:rPr>
              <a:t>企业的价值</a:t>
            </a:r>
            <a:r>
              <a:rPr lang="zh-CN" altLang="en-US" sz="1400" kern="0" dirty="0" smtClean="0">
                <a:ea typeface="Arial Unicode MS" pitchFamily="34" charset="-128"/>
                <a:cs typeface="Arial Unicode MS" pitchFamily="34" charset="-128"/>
              </a:rPr>
              <a:t>链，</a:t>
            </a:r>
            <a:r>
              <a:rPr lang="zh-CN" altLang="en-US" sz="1400" kern="0" dirty="0">
                <a:ea typeface="Arial Unicode MS" pitchFamily="34" charset="-128"/>
                <a:cs typeface="Arial Unicode MS" pitchFamily="34" charset="-128"/>
              </a:rPr>
              <a:t>摸清价值链上的实体</a:t>
            </a:r>
            <a:r>
              <a:rPr lang="zh-CN" altLang="en-US" sz="1400" kern="0" dirty="0" smtClean="0">
                <a:ea typeface="Arial Unicode MS" pitchFamily="34" charset="-128"/>
                <a:cs typeface="Arial Unicode MS" pitchFamily="34" charset="-128"/>
              </a:rPr>
              <a:t>。</a:t>
            </a:r>
            <a:endParaRPr kumimoji="0" lang="zh-CN" altLang="en-US" sz="14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 name="Rounded Rectangle 14"/>
          <p:cNvSpPr/>
          <p:nvPr/>
        </p:nvSpPr>
        <p:spPr bwMode="gray">
          <a:xfrm>
            <a:off x="1781477" y="5318358"/>
            <a:ext cx="3555241" cy="884830"/>
          </a:xfrm>
          <a:prstGeom prst="roundRect">
            <a:avLst>
              <a:gd name="adj" fmla="val 4636"/>
            </a:avLst>
          </a:prstGeom>
          <a:solidFill>
            <a:schemeClr val="bg2"/>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zh-CN" altLang="en-US" sz="1400" b="1" kern="0" noProof="0" dirty="0">
                <a:latin typeface="微软雅黑" panose="020B0503020204020204" pitchFamily="34" charset="-122"/>
                <a:ea typeface="微软雅黑" panose="020B0503020204020204" pitchFamily="34" charset="-122"/>
                <a:cs typeface="Arial Unicode MS" pitchFamily="34" charset="-128"/>
              </a:rPr>
              <a:t>面对</a:t>
            </a:r>
            <a:r>
              <a:rPr lang="zh-CN" altLang="en-US" sz="1400" b="1" kern="0" noProof="0" dirty="0" smtClean="0">
                <a:latin typeface="微软雅黑" panose="020B0503020204020204" pitchFamily="34" charset="-122"/>
                <a:ea typeface="微软雅黑" panose="020B0503020204020204" pitchFamily="34" charset="-122"/>
                <a:cs typeface="Arial Unicode MS" pitchFamily="34" charset="-128"/>
              </a:rPr>
              <a:t>日新月异的市场变化以及技术变化，无法在一开始就想清楚所有的问题</a:t>
            </a:r>
            <a:endPar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itchFamily="34" charset="-128"/>
            </a:endParaRPr>
          </a:p>
        </p:txBody>
      </p:sp>
      <p:sp>
        <p:nvSpPr>
          <p:cNvPr id="16" name="TextBox 15"/>
          <p:cNvSpPr txBox="1"/>
          <p:nvPr/>
        </p:nvSpPr>
        <p:spPr>
          <a:xfrm>
            <a:off x="5780271" y="1448738"/>
            <a:ext cx="761747" cy="830997"/>
          </a:xfrm>
          <a:prstGeom prst="rect">
            <a:avLst/>
          </a:prstGeom>
          <a:noFill/>
        </p:spPr>
        <p:txBody>
          <a:bodyPr wrap="none" rtlCol="0">
            <a:spAutoFit/>
          </a:bodyPr>
          <a:lstStyle/>
          <a:p>
            <a:pPr fontAlgn="base">
              <a:spcBef>
                <a:spcPct val="50000"/>
              </a:spcBef>
              <a:spcAft>
                <a:spcPct val="0"/>
              </a:spcAft>
              <a:buClr>
                <a:srgbClr val="F0AB00"/>
              </a:buClr>
              <a:buSzPct val="80000"/>
            </a:pPr>
            <a:r>
              <a:rPr lang="en-US" altLang="zh-CN" sz="4800" b="1" kern="0" dirty="0" smtClean="0">
                <a:solidFill>
                  <a:srgbClr val="FF0000"/>
                </a:solidFill>
                <a:latin typeface="Bauhaus 93" panose="04030905020B02020C02" pitchFamily="82" charset="0"/>
                <a:ea typeface="Arial Unicode MS" pitchFamily="34" charset="-128"/>
                <a:cs typeface="Arial Unicode MS" pitchFamily="34" charset="-128"/>
              </a:rPr>
              <a:t>VS</a:t>
            </a:r>
            <a:endParaRPr lang="zh-CN" altLang="en-US" sz="4800" b="1" kern="0" dirty="0" smtClean="0">
              <a:solidFill>
                <a:srgbClr val="FF0000"/>
              </a:solidFill>
              <a:latin typeface="Bauhaus 93" panose="04030905020B02020C02" pitchFamily="82" charset="0"/>
              <a:ea typeface="Arial Unicode MS" pitchFamily="34" charset="-128"/>
              <a:cs typeface="Arial Unicode MS" pitchFamily="34" charset="-128"/>
            </a:endParaRPr>
          </a:p>
        </p:txBody>
      </p:sp>
      <p:sp>
        <p:nvSpPr>
          <p:cNvPr id="25" name="Oval 24"/>
          <p:cNvSpPr/>
          <p:nvPr/>
        </p:nvSpPr>
        <p:spPr bwMode="gray">
          <a:xfrm>
            <a:off x="7665937" y="1433293"/>
            <a:ext cx="1460310" cy="723331"/>
          </a:xfrm>
          <a:prstGeom prst="ellipse">
            <a:avLst/>
          </a:prstGeom>
          <a:solidFill>
            <a:schemeClr val="accent1"/>
          </a:solidFill>
          <a:ln w="6350" algn="ctr">
            <a:noFill/>
            <a:miter lim="800000"/>
            <a:headEnd/>
            <a:tailEnd/>
          </a:ln>
          <a:scene3d>
            <a:camera prst="orthographicFront"/>
            <a:lightRig rig="threePt" dir="t"/>
          </a:scene3d>
          <a:sp3d>
            <a:bevelT/>
          </a:sp3d>
        </p:spPr>
        <p:txBody>
          <a:bodyPr lIns="90000" tIns="72000" rIns="90000" bIns="72000" rtlCol="0" anchor="ctr"/>
          <a:lstStyle/>
          <a:p>
            <a:pPr marR="0" algn="ctr" defTabSz="914400" eaLnBrk="1" fontAlgn="base" latinLnBrk="0" hangingPunct="1">
              <a:lnSpc>
                <a:spcPct val="100000"/>
              </a:lnSpc>
              <a:spcAft>
                <a:spcPct val="0"/>
              </a:spcAft>
              <a:buClr>
                <a:srgbClr val="F0AB00"/>
              </a:buClr>
              <a:buSzPct val="80000"/>
              <a:tabLst/>
            </a:pPr>
            <a:r>
              <a:rPr kumimoji="0" lang="zh-CN" altLang="en-US"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itchFamily="34" charset="-128"/>
              </a:rPr>
              <a:t>敏捷式</a:t>
            </a:r>
            <a:endParaRPr kumimoji="0" lang="en-US" altLang="zh-CN"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itchFamily="34" charset="-128"/>
            </a:endParaRPr>
          </a:p>
          <a:p>
            <a:pPr marR="0" algn="ctr" defTabSz="914400" eaLnBrk="1" fontAlgn="base" latinLnBrk="0" hangingPunct="1">
              <a:lnSpc>
                <a:spcPct val="100000"/>
              </a:lnSpc>
              <a:spcAft>
                <a:spcPct val="0"/>
              </a:spcAft>
              <a:buClr>
                <a:srgbClr val="F0AB00"/>
              </a:buClr>
              <a:buSzPct val="80000"/>
              <a:tabLst/>
            </a:pPr>
            <a:r>
              <a:rPr kumimoji="0" lang="zh-CN" altLang="en-US" b="0"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itchFamily="34" charset="-128"/>
              </a:rPr>
              <a:t>开发</a:t>
            </a:r>
          </a:p>
        </p:txBody>
      </p:sp>
      <p:sp>
        <p:nvSpPr>
          <p:cNvPr id="26" name="Rounded Rectangle 25"/>
          <p:cNvSpPr/>
          <p:nvPr/>
        </p:nvSpPr>
        <p:spPr bwMode="gray">
          <a:xfrm>
            <a:off x="6907917" y="2926176"/>
            <a:ext cx="3650776" cy="1869743"/>
          </a:xfrm>
          <a:prstGeom prst="roundRect">
            <a:avLst>
              <a:gd name="adj" fmla="val 4636"/>
            </a:avLst>
          </a:prstGeom>
          <a:solidFill>
            <a:schemeClr val="bg2"/>
          </a:solidFill>
          <a:ln w="6350" algn="ctr">
            <a:noFill/>
            <a:miter lim="800000"/>
            <a:headEnd/>
            <a:tailEnd/>
          </a:ln>
        </p:spPr>
        <p:txBody>
          <a:bodyPr lIns="90000" tIns="72000" rIns="90000" bIns="72000" rtlCol="0" anchor="ctr"/>
          <a:lstStyle/>
          <a:p>
            <a:pPr marL="285750" indent="-285750" fontAlgn="base">
              <a:spcBef>
                <a:spcPct val="50000"/>
              </a:spcBef>
              <a:spcAft>
                <a:spcPct val="0"/>
              </a:spcAft>
              <a:buClr>
                <a:srgbClr val="F0AB00"/>
              </a:buClr>
              <a:buSzPct val="80000"/>
              <a:buFont typeface="Wingdings" panose="05000000000000000000" pitchFamily="2" charset="2"/>
              <a:buChar char="l"/>
            </a:pPr>
            <a:r>
              <a:rPr lang="zh-CN" altLang="en-US" sz="1400" kern="0" dirty="0">
                <a:ea typeface="Arial Unicode MS" pitchFamily="34" charset="-128"/>
                <a:cs typeface="Arial Unicode MS" pitchFamily="34" charset="-128"/>
              </a:rPr>
              <a:t>简单的说，敏捷开发是一种以用户的需求进化为核心、迭代、循序渐进的开发方法</a:t>
            </a:r>
            <a:r>
              <a:rPr lang="zh-CN" altLang="en-US" sz="1400" kern="0" dirty="0" smtClean="0">
                <a:ea typeface="Arial Unicode MS" pitchFamily="34" charset="-128"/>
                <a:cs typeface="Arial Unicode MS" pitchFamily="34" charset="-128"/>
              </a:rPr>
              <a:t>。</a:t>
            </a:r>
            <a:endParaRPr lang="en-US" altLang="zh-CN" sz="1400" kern="0" dirty="0" smtClean="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l"/>
            </a:pPr>
            <a:r>
              <a:rPr lang="zh-CN" altLang="en-US" sz="1400" kern="0" dirty="0" smtClean="0">
                <a:ea typeface="Arial Unicode MS" pitchFamily="34" charset="-128"/>
                <a:cs typeface="Arial Unicode MS" pitchFamily="34" charset="-128"/>
              </a:rPr>
              <a:t>在</a:t>
            </a:r>
            <a:r>
              <a:rPr lang="zh-CN" altLang="en-US" sz="1400" kern="0" dirty="0">
                <a:ea typeface="Arial Unicode MS" pitchFamily="34" charset="-128"/>
                <a:cs typeface="Arial Unicode MS" pitchFamily="34" charset="-128"/>
              </a:rPr>
              <a:t>敏捷开发中，软件项目的构建被切分成多个子项目，各个子项目的成果都经过测试，具备集成和可运行的特征</a:t>
            </a:r>
            <a:r>
              <a:rPr lang="zh-CN" altLang="en-US" sz="1400" kern="0" dirty="0" smtClean="0">
                <a:ea typeface="Arial Unicode MS" pitchFamily="34" charset="-128"/>
                <a:cs typeface="Arial Unicode MS" pitchFamily="34" charset="-128"/>
              </a:rPr>
              <a:t>。</a:t>
            </a:r>
            <a:endParaRPr lang="en-US" altLang="zh-CN" sz="1400" kern="0" dirty="0" smtClean="0">
              <a:ea typeface="Arial Unicode MS" pitchFamily="34" charset="-128"/>
              <a:cs typeface="Arial Unicode MS" pitchFamily="34" charset="-128"/>
            </a:endParaRPr>
          </a:p>
          <a:p>
            <a:pPr marL="285750" indent="-285750" fontAlgn="base">
              <a:spcBef>
                <a:spcPct val="50000"/>
              </a:spcBef>
              <a:spcAft>
                <a:spcPct val="0"/>
              </a:spcAft>
              <a:buClr>
                <a:srgbClr val="F0AB00"/>
              </a:buClr>
              <a:buSzPct val="80000"/>
              <a:buFont typeface="Wingdings" panose="05000000000000000000" pitchFamily="2" charset="2"/>
              <a:buChar char="l"/>
            </a:pPr>
            <a:r>
              <a:rPr lang="zh-CN" altLang="en-US" sz="1400" kern="0" dirty="0">
                <a:ea typeface="Arial Unicode MS" pitchFamily="34" charset="-128"/>
                <a:cs typeface="Arial Unicode MS" pitchFamily="34" charset="-128"/>
              </a:rPr>
              <a:t>快速响应客户</a:t>
            </a:r>
            <a:r>
              <a:rPr lang="zh-CN" altLang="en-US" sz="1400" kern="0" dirty="0" smtClean="0">
                <a:ea typeface="Arial Unicode MS" pitchFamily="34" charset="-128"/>
                <a:cs typeface="Arial Unicode MS" pitchFamily="34" charset="-128"/>
              </a:rPr>
              <a:t>需要，调整整体项目诉求</a:t>
            </a:r>
            <a:endParaRPr kumimoji="0" lang="zh-CN" altLang="en-US" sz="1400"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Rounded Rectangle 26"/>
          <p:cNvSpPr/>
          <p:nvPr/>
        </p:nvSpPr>
        <p:spPr bwMode="gray">
          <a:xfrm>
            <a:off x="6907917" y="5318358"/>
            <a:ext cx="3675797" cy="884830"/>
          </a:xfrm>
          <a:prstGeom prst="roundRect">
            <a:avLst>
              <a:gd name="adj" fmla="val 4636"/>
            </a:avLst>
          </a:prstGeom>
          <a:solidFill>
            <a:schemeClr val="bg2"/>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kumimoji="0" lang="zh-CN" altLang="en-US" sz="1400" b="1" i="0" u="none" strike="noStrike" kern="0" cap="none" spc="0" normalizeH="0" baseline="0" noProof="0" dirty="0" smtClean="0">
                <a:ln>
                  <a:noFill/>
                </a:ln>
                <a:effectLst/>
                <a:uLnTx/>
                <a:uFillTx/>
                <a:latin typeface="微软雅黑" panose="020B0503020204020204" pitchFamily="34" charset="-122"/>
                <a:ea typeface="微软雅黑" panose="020B0503020204020204" pitchFamily="34" charset="-122"/>
                <a:cs typeface="Arial Unicode MS" pitchFamily="34" charset="-128"/>
              </a:rPr>
              <a:t>随着整体项目的推进，迭代的关联性，架构性很难保证。架构越来越凌乱，最后难以为继</a:t>
            </a:r>
          </a:p>
        </p:txBody>
      </p:sp>
      <p:sp>
        <p:nvSpPr>
          <p:cNvPr id="28" name="TextBox 27"/>
          <p:cNvSpPr txBox="1"/>
          <p:nvPr/>
        </p:nvSpPr>
        <p:spPr>
          <a:xfrm>
            <a:off x="5780271" y="3533891"/>
            <a:ext cx="761747" cy="369332"/>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zh-CN" altLang="en-US" sz="1800" b="1" kern="0" dirty="0" smtClean="0">
                <a:ea typeface="Arial Unicode MS" pitchFamily="34" charset="-128"/>
                <a:cs typeface="Arial Unicode MS" pitchFamily="34" charset="-128"/>
              </a:rPr>
              <a:t>特征</a:t>
            </a:r>
          </a:p>
        </p:txBody>
      </p:sp>
      <p:sp>
        <p:nvSpPr>
          <p:cNvPr id="29" name="TextBox 28"/>
          <p:cNvSpPr txBox="1"/>
          <p:nvPr/>
        </p:nvSpPr>
        <p:spPr>
          <a:xfrm>
            <a:off x="5671088" y="5576107"/>
            <a:ext cx="980111" cy="369332"/>
          </a:xfrm>
          <a:prstGeom prst="rect">
            <a:avLst/>
          </a:prstGeom>
          <a:noFill/>
        </p:spPr>
        <p:txBody>
          <a:bodyPr wrap="square" rtlCol="0">
            <a:spAutoFit/>
          </a:bodyPr>
          <a:lstStyle/>
          <a:p>
            <a:pPr algn="ctr" fontAlgn="base">
              <a:spcBef>
                <a:spcPct val="50000"/>
              </a:spcBef>
              <a:spcAft>
                <a:spcPct val="0"/>
              </a:spcAft>
              <a:buClr>
                <a:srgbClr val="F0AB00"/>
              </a:buClr>
              <a:buSzPct val="80000"/>
            </a:pPr>
            <a:r>
              <a:rPr lang="zh-CN" altLang="en-US" sz="1800" b="1" kern="0" dirty="0" smtClean="0">
                <a:ea typeface="Arial Unicode MS" pitchFamily="34" charset="-128"/>
                <a:cs typeface="Arial Unicode MS" pitchFamily="34" charset="-128"/>
              </a:rPr>
              <a:t>缺点</a:t>
            </a:r>
          </a:p>
        </p:txBody>
      </p:sp>
    </p:spTree>
    <p:extLst>
      <p:ext uri="{BB962C8B-B14F-4D97-AF65-F5344CB8AC3E}">
        <p14:creationId xmlns:p14="http://schemas.microsoft.com/office/powerpoint/2010/main" val="3213419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pPr defTabSz="913504"/>
            <a:r>
              <a:rPr lang="zh-CN" altLang="en-US" sz="2800" dirty="0">
                <a:latin typeface="微软雅黑" panose="020B0503020204020204" pitchFamily="34" charset="-122"/>
                <a:ea typeface="微软雅黑" panose="020B0503020204020204" pitchFamily="34" charset="-122"/>
              </a:rPr>
              <a:t>缺乏原型的开发方法：项目中后期才发现严重问题</a:t>
            </a:r>
            <a:endParaRPr lang="zh-CN" altLang="en-US" sz="2800" dirty="0">
              <a:solidFill>
                <a:sysClr val="windowText" lastClr="000000"/>
              </a:solidFill>
              <a:latin typeface="微软雅黑" panose="020B0503020204020204" pitchFamily="34" charset="-122"/>
              <a:ea typeface="微软雅黑" panose="020B0503020204020204" pitchFamily="34" charset="-122"/>
            </a:endParaRPr>
          </a:p>
        </p:txBody>
      </p:sp>
      <p:pic>
        <p:nvPicPr>
          <p:cNvPr id="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192" y="1409082"/>
            <a:ext cx="7798944" cy="49423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911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pPr defTabSz="913504"/>
            <a:r>
              <a:rPr lang="en-US" altLang="zh-CN" sz="2800" dirty="0" smtClean="0">
                <a:latin typeface="微软雅黑" panose="020B0503020204020204" pitchFamily="34" charset="-122"/>
                <a:ea typeface="微软雅黑" panose="020B0503020204020204" pitchFamily="34" charset="-122"/>
              </a:rPr>
              <a:t>SAP </a:t>
            </a:r>
            <a:r>
              <a:rPr lang="en-US" altLang="zh-CN" sz="2800" dirty="0" err="1" smtClean="0">
                <a:latin typeface="微软雅黑" panose="020B0503020204020204" pitchFamily="34" charset="-122"/>
                <a:ea typeface="微软雅黑" panose="020B0503020204020204" pitchFamily="34" charset="-122"/>
              </a:rPr>
              <a:t>Hybris</a:t>
            </a:r>
            <a:r>
              <a:rPr lang="zh-CN" altLang="en-US" sz="2800" dirty="0" smtClean="0">
                <a:latin typeface="微软雅黑" panose="020B0503020204020204" pitchFamily="34" charset="-122"/>
                <a:ea typeface="微软雅黑" panose="020B0503020204020204" pitchFamily="34" charset="-122"/>
              </a:rPr>
              <a:t>全渠道电商平台推荐并支持基于</a:t>
            </a:r>
            <a:r>
              <a:rPr lang="zh-CN" altLang="en-US" sz="2800" dirty="0">
                <a:latin typeface="微软雅黑" panose="020B0503020204020204" pitchFamily="34" charset="-122"/>
                <a:ea typeface="微软雅黑" panose="020B0503020204020204" pitchFamily="34" charset="-122"/>
              </a:rPr>
              <a:t>原型的增量开发</a:t>
            </a:r>
            <a:endParaRPr lang="zh-CN" altLang="en-US" sz="2800" dirty="0">
              <a:solidFill>
                <a:sysClr val="windowText" lastClr="000000"/>
              </a:solidFill>
              <a:latin typeface="微软雅黑" panose="020B0503020204020204" pitchFamily="34" charset="-122"/>
              <a:ea typeface="微软雅黑" panose="020B0503020204020204" pitchFamily="34" charset="-122"/>
            </a:endParaRPr>
          </a:p>
        </p:txBody>
      </p:sp>
      <p:sp>
        <p:nvSpPr>
          <p:cNvPr id="17" name="Text Box 4"/>
          <p:cNvSpPr txBox="1">
            <a:spLocks noChangeArrowheads="1"/>
          </p:cNvSpPr>
          <p:nvPr/>
        </p:nvSpPr>
        <p:spPr bwMode="auto">
          <a:xfrm>
            <a:off x="578274" y="323852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分析</a:t>
            </a:r>
          </a:p>
        </p:txBody>
      </p:sp>
      <p:sp>
        <p:nvSpPr>
          <p:cNvPr id="18" name="Text Box 5"/>
          <p:cNvSpPr txBox="1">
            <a:spLocks noChangeArrowheads="1"/>
          </p:cNvSpPr>
          <p:nvPr/>
        </p:nvSpPr>
        <p:spPr bwMode="auto">
          <a:xfrm>
            <a:off x="1531039" y="3248045"/>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设计</a:t>
            </a:r>
          </a:p>
        </p:txBody>
      </p:sp>
      <p:sp>
        <p:nvSpPr>
          <p:cNvPr id="19" name="Text Box 6"/>
          <p:cNvSpPr txBox="1">
            <a:spLocks noChangeArrowheads="1"/>
          </p:cNvSpPr>
          <p:nvPr/>
        </p:nvSpPr>
        <p:spPr bwMode="auto">
          <a:xfrm>
            <a:off x="2604189" y="3248045"/>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编码</a:t>
            </a:r>
          </a:p>
        </p:txBody>
      </p:sp>
      <p:sp>
        <p:nvSpPr>
          <p:cNvPr id="20" name="Text Box 7"/>
          <p:cNvSpPr txBox="1">
            <a:spLocks noChangeArrowheads="1"/>
          </p:cNvSpPr>
          <p:nvPr/>
        </p:nvSpPr>
        <p:spPr bwMode="auto">
          <a:xfrm>
            <a:off x="3677339" y="3248045"/>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测试</a:t>
            </a:r>
          </a:p>
        </p:txBody>
      </p:sp>
      <p:sp>
        <p:nvSpPr>
          <p:cNvPr id="21" name="Line 8"/>
          <p:cNvSpPr>
            <a:spLocks noChangeShapeType="1"/>
          </p:cNvSpPr>
          <p:nvPr/>
        </p:nvSpPr>
        <p:spPr bwMode="auto">
          <a:xfrm>
            <a:off x="1283388" y="3400444"/>
            <a:ext cx="2476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22" name="Line 9"/>
          <p:cNvSpPr>
            <a:spLocks noChangeShapeType="1"/>
          </p:cNvSpPr>
          <p:nvPr/>
        </p:nvSpPr>
        <p:spPr bwMode="auto">
          <a:xfrm>
            <a:off x="2273988" y="3400444"/>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23" name="Line 10"/>
          <p:cNvSpPr>
            <a:spLocks noChangeShapeType="1"/>
          </p:cNvSpPr>
          <p:nvPr/>
        </p:nvSpPr>
        <p:spPr bwMode="auto">
          <a:xfrm>
            <a:off x="3347138" y="3400444"/>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24" name="Text Box 11"/>
          <p:cNvSpPr txBox="1">
            <a:spLocks noChangeArrowheads="1"/>
          </p:cNvSpPr>
          <p:nvPr/>
        </p:nvSpPr>
        <p:spPr bwMode="auto">
          <a:xfrm>
            <a:off x="1613589" y="4162445"/>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分析</a:t>
            </a:r>
          </a:p>
        </p:txBody>
      </p:sp>
      <p:sp>
        <p:nvSpPr>
          <p:cNvPr id="30" name="Text Box 12"/>
          <p:cNvSpPr txBox="1">
            <a:spLocks noChangeArrowheads="1"/>
          </p:cNvSpPr>
          <p:nvPr/>
        </p:nvSpPr>
        <p:spPr bwMode="auto">
          <a:xfrm>
            <a:off x="2686739" y="417197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设计</a:t>
            </a:r>
          </a:p>
        </p:txBody>
      </p:sp>
      <p:sp>
        <p:nvSpPr>
          <p:cNvPr id="31" name="Text Box 13"/>
          <p:cNvSpPr txBox="1">
            <a:spLocks noChangeArrowheads="1"/>
          </p:cNvSpPr>
          <p:nvPr/>
        </p:nvSpPr>
        <p:spPr bwMode="auto">
          <a:xfrm>
            <a:off x="3759889" y="417197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编码</a:t>
            </a:r>
          </a:p>
        </p:txBody>
      </p:sp>
      <p:sp>
        <p:nvSpPr>
          <p:cNvPr id="32" name="Text Box 14"/>
          <p:cNvSpPr txBox="1">
            <a:spLocks noChangeArrowheads="1"/>
          </p:cNvSpPr>
          <p:nvPr/>
        </p:nvSpPr>
        <p:spPr bwMode="auto">
          <a:xfrm>
            <a:off x="4833039" y="417197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测试</a:t>
            </a:r>
          </a:p>
        </p:txBody>
      </p:sp>
      <p:sp>
        <p:nvSpPr>
          <p:cNvPr id="33" name="Line 15"/>
          <p:cNvSpPr>
            <a:spLocks noChangeShapeType="1"/>
          </p:cNvSpPr>
          <p:nvPr/>
        </p:nvSpPr>
        <p:spPr bwMode="auto">
          <a:xfrm>
            <a:off x="2356538" y="4333894"/>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34" name="Line 16"/>
          <p:cNvSpPr>
            <a:spLocks noChangeShapeType="1"/>
          </p:cNvSpPr>
          <p:nvPr/>
        </p:nvSpPr>
        <p:spPr bwMode="auto">
          <a:xfrm>
            <a:off x="3429688" y="4333894"/>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35" name="Line 17"/>
          <p:cNvSpPr>
            <a:spLocks noChangeShapeType="1"/>
          </p:cNvSpPr>
          <p:nvPr/>
        </p:nvSpPr>
        <p:spPr bwMode="auto">
          <a:xfrm>
            <a:off x="4502838" y="4333894"/>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36" name="Text Box 18"/>
          <p:cNvSpPr txBox="1">
            <a:spLocks noChangeArrowheads="1"/>
          </p:cNvSpPr>
          <p:nvPr/>
        </p:nvSpPr>
        <p:spPr bwMode="auto">
          <a:xfrm>
            <a:off x="2844960" y="5057795"/>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分析</a:t>
            </a:r>
          </a:p>
        </p:txBody>
      </p:sp>
      <p:sp>
        <p:nvSpPr>
          <p:cNvPr id="37" name="Text Box 19"/>
          <p:cNvSpPr txBox="1">
            <a:spLocks noChangeArrowheads="1"/>
          </p:cNvSpPr>
          <p:nvPr/>
        </p:nvSpPr>
        <p:spPr bwMode="auto">
          <a:xfrm>
            <a:off x="3797724" y="506732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设计</a:t>
            </a:r>
          </a:p>
        </p:txBody>
      </p:sp>
      <p:sp>
        <p:nvSpPr>
          <p:cNvPr id="38" name="Text Box 20"/>
          <p:cNvSpPr txBox="1">
            <a:spLocks noChangeArrowheads="1"/>
          </p:cNvSpPr>
          <p:nvPr/>
        </p:nvSpPr>
        <p:spPr bwMode="auto">
          <a:xfrm>
            <a:off x="4870875" y="506732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编码</a:t>
            </a:r>
          </a:p>
        </p:txBody>
      </p:sp>
      <p:sp>
        <p:nvSpPr>
          <p:cNvPr id="39" name="Text Box 21"/>
          <p:cNvSpPr txBox="1">
            <a:spLocks noChangeArrowheads="1"/>
          </p:cNvSpPr>
          <p:nvPr/>
        </p:nvSpPr>
        <p:spPr bwMode="auto">
          <a:xfrm>
            <a:off x="5944025" y="506732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测试</a:t>
            </a:r>
          </a:p>
        </p:txBody>
      </p:sp>
      <p:sp>
        <p:nvSpPr>
          <p:cNvPr id="40" name="Line 22"/>
          <p:cNvSpPr>
            <a:spLocks noChangeShapeType="1"/>
          </p:cNvSpPr>
          <p:nvPr/>
        </p:nvSpPr>
        <p:spPr bwMode="auto">
          <a:xfrm>
            <a:off x="3550074" y="5219719"/>
            <a:ext cx="24765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41" name="Line 23"/>
          <p:cNvSpPr>
            <a:spLocks noChangeShapeType="1"/>
          </p:cNvSpPr>
          <p:nvPr/>
        </p:nvSpPr>
        <p:spPr bwMode="auto">
          <a:xfrm>
            <a:off x="4540673" y="5219719"/>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42" name="Line 24"/>
          <p:cNvSpPr>
            <a:spLocks noChangeShapeType="1"/>
          </p:cNvSpPr>
          <p:nvPr/>
        </p:nvSpPr>
        <p:spPr bwMode="auto">
          <a:xfrm>
            <a:off x="5613823" y="5219719"/>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43" name="Text Box 25"/>
          <p:cNvSpPr txBox="1">
            <a:spLocks noChangeArrowheads="1"/>
          </p:cNvSpPr>
          <p:nvPr/>
        </p:nvSpPr>
        <p:spPr bwMode="auto">
          <a:xfrm>
            <a:off x="3880275" y="5991245"/>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分析</a:t>
            </a:r>
          </a:p>
        </p:txBody>
      </p:sp>
      <p:sp>
        <p:nvSpPr>
          <p:cNvPr id="44" name="Text Box 26"/>
          <p:cNvSpPr txBox="1">
            <a:spLocks noChangeArrowheads="1"/>
          </p:cNvSpPr>
          <p:nvPr/>
        </p:nvSpPr>
        <p:spPr bwMode="auto">
          <a:xfrm>
            <a:off x="4953425" y="600077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设计</a:t>
            </a:r>
          </a:p>
        </p:txBody>
      </p:sp>
      <p:sp>
        <p:nvSpPr>
          <p:cNvPr id="45" name="Text Box 27"/>
          <p:cNvSpPr txBox="1">
            <a:spLocks noChangeArrowheads="1"/>
          </p:cNvSpPr>
          <p:nvPr/>
        </p:nvSpPr>
        <p:spPr bwMode="auto">
          <a:xfrm>
            <a:off x="6026574" y="600077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编码</a:t>
            </a:r>
          </a:p>
        </p:txBody>
      </p:sp>
      <p:sp>
        <p:nvSpPr>
          <p:cNvPr id="46" name="Text Box 28"/>
          <p:cNvSpPr txBox="1">
            <a:spLocks noChangeArrowheads="1"/>
          </p:cNvSpPr>
          <p:nvPr/>
        </p:nvSpPr>
        <p:spPr bwMode="auto">
          <a:xfrm>
            <a:off x="7099724" y="6000770"/>
            <a:ext cx="705114" cy="327548"/>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测试</a:t>
            </a:r>
          </a:p>
        </p:txBody>
      </p:sp>
      <p:sp>
        <p:nvSpPr>
          <p:cNvPr id="47" name="Line 29"/>
          <p:cNvSpPr>
            <a:spLocks noChangeShapeType="1"/>
          </p:cNvSpPr>
          <p:nvPr/>
        </p:nvSpPr>
        <p:spPr bwMode="auto">
          <a:xfrm>
            <a:off x="4623224" y="6162695"/>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48" name="Line 30"/>
          <p:cNvSpPr>
            <a:spLocks noChangeShapeType="1"/>
          </p:cNvSpPr>
          <p:nvPr/>
        </p:nvSpPr>
        <p:spPr bwMode="auto">
          <a:xfrm>
            <a:off x="5696374" y="6162695"/>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49" name="Line 31"/>
          <p:cNvSpPr>
            <a:spLocks noChangeShapeType="1"/>
          </p:cNvSpPr>
          <p:nvPr/>
        </p:nvSpPr>
        <p:spPr bwMode="auto">
          <a:xfrm>
            <a:off x="6769524" y="6162695"/>
            <a:ext cx="330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80" tIns="47890" rIns="95780" bIns="47890" anchor="ctr"/>
          <a:lstStyle/>
          <a:p>
            <a:endParaRPr lang="en-US">
              <a:latin typeface="微软雅黑" panose="020B0503020204020204" pitchFamily="34" charset="-122"/>
              <a:ea typeface="微软雅黑" panose="020B0503020204020204" pitchFamily="34" charset="-122"/>
            </a:endParaRPr>
          </a:p>
        </p:txBody>
      </p:sp>
      <p:sp>
        <p:nvSpPr>
          <p:cNvPr id="50" name="Text Box 32"/>
          <p:cNvSpPr txBox="1">
            <a:spLocks noChangeArrowheads="1"/>
          </p:cNvSpPr>
          <p:nvPr/>
        </p:nvSpPr>
        <p:spPr bwMode="auto">
          <a:xfrm>
            <a:off x="1568875" y="3775776"/>
            <a:ext cx="705114" cy="32754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dirty="0">
                <a:latin typeface="微软雅黑" panose="020B0503020204020204" pitchFamily="34" charset="-122"/>
                <a:ea typeface="微软雅黑" panose="020B0503020204020204" pitchFamily="34" charset="-122"/>
              </a:rPr>
              <a:t>增量</a:t>
            </a:r>
            <a:r>
              <a:rPr lang="en-US" altLang="zh-CN" sz="1500" dirty="0">
                <a:latin typeface="微软雅黑" panose="020B0503020204020204" pitchFamily="34" charset="-122"/>
                <a:ea typeface="微软雅黑" panose="020B0503020204020204" pitchFamily="34" charset="-122"/>
              </a:rPr>
              <a:t>2</a:t>
            </a:r>
          </a:p>
        </p:txBody>
      </p:sp>
      <p:sp>
        <p:nvSpPr>
          <p:cNvPr id="51" name="Text Box 33"/>
          <p:cNvSpPr txBox="1">
            <a:spLocks noChangeArrowheads="1"/>
          </p:cNvSpPr>
          <p:nvPr/>
        </p:nvSpPr>
        <p:spPr bwMode="auto">
          <a:xfrm>
            <a:off x="2724574" y="4690175"/>
            <a:ext cx="705114" cy="32754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增量</a:t>
            </a:r>
            <a:r>
              <a:rPr lang="en-US" altLang="zh-CN" sz="1500">
                <a:latin typeface="微软雅黑" panose="020B0503020204020204" pitchFamily="34" charset="-122"/>
                <a:ea typeface="微软雅黑" panose="020B0503020204020204" pitchFamily="34" charset="-122"/>
              </a:rPr>
              <a:t>3</a:t>
            </a:r>
          </a:p>
        </p:txBody>
      </p:sp>
      <p:sp>
        <p:nvSpPr>
          <p:cNvPr id="52" name="Text Box 34"/>
          <p:cNvSpPr txBox="1">
            <a:spLocks noChangeArrowheads="1"/>
          </p:cNvSpPr>
          <p:nvPr/>
        </p:nvSpPr>
        <p:spPr bwMode="auto">
          <a:xfrm>
            <a:off x="3797724" y="5604575"/>
            <a:ext cx="705114" cy="32754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a:latin typeface="微软雅黑" panose="020B0503020204020204" pitchFamily="34" charset="-122"/>
                <a:ea typeface="微软雅黑" panose="020B0503020204020204" pitchFamily="34" charset="-122"/>
              </a:rPr>
              <a:t>增量</a:t>
            </a:r>
            <a:r>
              <a:rPr lang="en-US" altLang="zh-CN" sz="1500">
                <a:latin typeface="微软雅黑" panose="020B0503020204020204" pitchFamily="34" charset="-122"/>
                <a:ea typeface="微软雅黑" panose="020B0503020204020204" pitchFamily="34" charset="-122"/>
              </a:rPr>
              <a:t>4</a:t>
            </a:r>
          </a:p>
        </p:txBody>
      </p:sp>
      <p:sp>
        <p:nvSpPr>
          <p:cNvPr id="53" name="Text Box 35"/>
          <p:cNvSpPr txBox="1">
            <a:spLocks noChangeArrowheads="1"/>
          </p:cNvSpPr>
          <p:nvPr/>
        </p:nvSpPr>
        <p:spPr bwMode="auto">
          <a:xfrm>
            <a:off x="413174" y="2861376"/>
            <a:ext cx="705114" cy="32754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5780" tIns="47890" rIns="95780" bIns="47890">
            <a:spAutoFit/>
          </a:bodyPr>
          <a:lstStyle/>
          <a:p>
            <a:pPr algn="ctr"/>
            <a:r>
              <a:rPr lang="zh-CN" altLang="en-US" sz="1500" dirty="0">
                <a:latin typeface="微软雅黑" panose="020B0503020204020204" pitchFamily="34" charset="-122"/>
                <a:ea typeface="微软雅黑" panose="020B0503020204020204" pitchFamily="34" charset="-122"/>
              </a:rPr>
              <a:t>增量</a:t>
            </a:r>
            <a:r>
              <a:rPr lang="en-US" altLang="zh-CN" sz="1500" dirty="0">
                <a:latin typeface="微软雅黑" panose="020B0503020204020204" pitchFamily="34" charset="-122"/>
                <a:ea typeface="微软雅黑" panose="020B0503020204020204" pitchFamily="34" charset="-122"/>
              </a:rPr>
              <a:t>1</a:t>
            </a:r>
          </a:p>
        </p:txBody>
      </p:sp>
      <p:sp>
        <p:nvSpPr>
          <p:cNvPr id="54" name="Text Box 36"/>
          <p:cNvSpPr txBox="1">
            <a:spLocks noChangeArrowheads="1"/>
          </p:cNvSpPr>
          <p:nvPr/>
        </p:nvSpPr>
        <p:spPr bwMode="auto">
          <a:xfrm>
            <a:off x="4624605" y="3225368"/>
            <a:ext cx="1613164" cy="32754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7890" rIns="0" bIns="47890">
            <a:spAutoFit/>
          </a:bodyPr>
          <a:lstStyle/>
          <a:p>
            <a:pPr algn="ctr"/>
            <a:r>
              <a:rPr lang="zh-CN" altLang="en-US" sz="1500" dirty="0">
                <a:latin typeface="微软雅黑" panose="020B0503020204020204" pitchFamily="34" charset="-122"/>
                <a:ea typeface="微软雅黑" panose="020B0503020204020204" pitchFamily="34" charset="-122"/>
              </a:rPr>
              <a:t>第</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个增量的发布</a:t>
            </a:r>
          </a:p>
        </p:txBody>
      </p:sp>
      <p:sp>
        <p:nvSpPr>
          <p:cNvPr id="55" name="Text Box 37"/>
          <p:cNvSpPr txBox="1">
            <a:spLocks noChangeArrowheads="1"/>
          </p:cNvSpPr>
          <p:nvPr/>
        </p:nvSpPr>
        <p:spPr bwMode="auto">
          <a:xfrm>
            <a:off x="5697755" y="4139769"/>
            <a:ext cx="1613164" cy="32754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7890" rIns="0" bIns="47890">
            <a:spAutoFit/>
          </a:bodyPr>
          <a:lstStyle/>
          <a:p>
            <a:pPr algn="ctr"/>
            <a:r>
              <a:rPr lang="zh-CN" altLang="en-US" sz="1500">
                <a:latin typeface="微软雅黑" panose="020B0503020204020204" pitchFamily="34" charset="-122"/>
                <a:ea typeface="微软雅黑" panose="020B0503020204020204" pitchFamily="34" charset="-122"/>
              </a:rPr>
              <a:t>第</a:t>
            </a:r>
            <a:r>
              <a:rPr lang="en-US" altLang="zh-CN" sz="1500">
                <a:latin typeface="微软雅黑" panose="020B0503020204020204" pitchFamily="34" charset="-122"/>
                <a:ea typeface="微软雅黑" panose="020B0503020204020204" pitchFamily="34" charset="-122"/>
              </a:rPr>
              <a:t>2</a:t>
            </a:r>
            <a:r>
              <a:rPr lang="zh-CN" altLang="en-US" sz="1500">
                <a:latin typeface="微软雅黑" panose="020B0503020204020204" pitchFamily="34" charset="-122"/>
                <a:ea typeface="微软雅黑" panose="020B0503020204020204" pitchFamily="34" charset="-122"/>
              </a:rPr>
              <a:t>个增量的发布</a:t>
            </a:r>
          </a:p>
        </p:txBody>
      </p:sp>
      <p:sp>
        <p:nvSpPr>
          <p:cNvPr id="56" name="Text Box 38"/>
          <p:cNvSpPr txBox="1">
            <a:spLocks noChangeArrowheads="1"/>
          </p:cNvSpPr>
          <p:nvPr/>
        </p:nvSpPr>
        <p:spPr bwMode="auto">
          <a:xfrm>
            <a:off x="6770905" y="5054169"/>
            <a:ext cx="1613164" cy="32754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7890" rIns="0" bIns="47890">
            <a:spAutoFit/>
          </a:bodyPr>
          <a:lstStyle/>
          <a:p>
            <a:pPr algn="ctr"/>
            <a:r>
              <a:rPr lang="zh-CN" altLang="en-US" sz="1500">
                <a:latin typeface="微软雅黑" panose="020B0503020204020204" pitchFamily="34" charset="-122"/>
                <a:ea typeface="微软雅黑" panose="020B0503020204020204" pitchFamily="34" charset="-122"/>
              </a:rPr>
              <a:t>第</a:t>
            </a:r>
            <a:r>
              <a:rPr lang="en-US" altLang="zh-CN" sz="1500">
                <a:latin typeface="微软雅黑" panose="020B0503020204020204" pitchFamily="34" charset="-122"/>
                <a:ea typeface="微软雅黑" panose="020B0503020204020204" pitchFamily="34" charset="-122"/>
              </a:rPr>
              <a:t>3</a:t>
            </a:r>
            <a:r>
              <a:rPr lang="zh-CN" altLang="en-US" sz="1500">
                <a:latin typeface="微软雅黑" panose="020B0503020204020204" pitchFamily="34" charset="-122"/>
                <a:ea typeface="微软雅黑" panose="020B0503020204020204" pitchFamily="34" charset="-122"/>
              </a:rPr>
              <a:t>个增量的发布</a:t>
            </a:r>
          </a:p>
        </p:txBody>
      </p:sp>
      <p:sp>
        <p:nvSpPr>
          <p:cNvPr id="57" name="Text Box 39"/>
          <p:cNvSpPr txBox="1">
            <a:spLocks noChangeArrowheads="1"/>
          </p:cNvSpPr>
          <p:nvPr/>
        </p:nvSpPr>
        <p:spPr bwMode="auto">
          <a:xfrm>
            <a:off x="7844055" y="5968568"/>
            <a:ext cx="1613164" cy="32754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47890" rIns="0" bIns="47890">
            <a:spAutoFit/>
          </a:bodyPr>
          <a:lstStyle/>
          <a:p>
            <a:pPr algn="ctr"/>
            <a:r>
              <a:rPr lang="zh-CN" altLang="en-US" sz="1500">
                <a:latin typeface="微软雅黑" panose="020B0503020204020204" pitchFamily="34" charset="-122"/>
                <a:ea typeface="微软雅黑" panose="020B0503020204020204" pitchFamily="34" charset="-122"/>
              </a:rPr>
              <a:t>第</a:t>
            </a:r>
            <a:r>
              <a:rPr lang="en-US" altLang="zh-CN" sz="1500">
                <a:latin typeface="微软雅黑" panose="020B0503020204020204" pitchFamily="34" charset="-122"/>
                <a:ea typeface="微软雅黑" panose="020B0503020204020204" pitchFamily="34" charset="-122"/>
              </a:rPr>
              <a:t>4</a:t>
            </a:r>
            <a:r>
              <a:rPr lang="zh-CN" altLang="en-US" sz="1500">
                <a:latin typeface="微软雅黑" panose="020B0503020204020204" pitchFamily="34" charset="-122"/>
                <a:ea typeface="微软雅黑" panose="020B0503020204020204" pitchFamily="34" charset="-122"/>
              </a:rPr>
              <a:t>增量的发布</a:t>
            </a:r>
          </a:p>
        </p:txBody>
      </p:sp>
      <p:sp>
        <p:nvSpPr>
          <p:cNvPr id="58" name="Text Box 40"/>
          <p:cNvSpPr txBox="1">
            <a:spLocks noChangeArrowheads="1"/>
          </p:cNvSpPr>
          <p:nvPr/>
        </p:nvSpPr>
        <p:spPr bwMode="auto">
          <a:xfrm>
            <a:off x="2686739" y="1529458"/>
            <a:ext cx="6835251" cy="868441"/>
          </a:xfrm>
          <a:prstGeom prst="rect">
            <a:avLst/>
          </a:prstGeom>
          <a:solidFill>
            <a:srgbClr val="66669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4271" tIns="49021" rIns="94271" bIns="49021">
            <a:spAutoFit/>
          </a:bodyPr>
          <a:lstStyle/>
          <a:p>
            <a:pPr>
              <a:spcBef>
                <a:spcPct val="50000"/>
              </a:spcBef>
            </a:pPr>
            <a:r>
              <a:rPr lang="zh-CN" altLang="en-US" sz="2500" dirty="0">
                <a:solidFill>
                  <a:schemeClr val="bg1"/>
                </a:solidFill>
                <a:latin typeface="微软雅黑" panose="020B0503020204020204" pitchFamily="34" charset="-122"/>
                <a:ea typeface="微软雅黑" panose="020B0503020204020204" pitchFamily="34" charset="-122"/>
              </a:rPr>
              <a:t>用户在开发前期就能判断，哪些功能是符合需要的，哪些方面还需要改进</a:t>
            </a:r>
          </a:p>
        </p:txBody>
      </p:sp>
      <p:grpSp>
        <p:nvGrpSpPr>
          <p:cNvPr id="59" name="Group 49"/>
          <p:cNvGrpSpPr>
            <a:grpSpLocks/>
          </p:cNvGrpSpPr>
          <p:nvPr/>
        </p:nvGrpSpPr>
        <p:grpSpPr bwMode="auto">
          <a:xfrm>
            <a:off x="244501" y="1466001"/>
            <a:ext cx="1860813" cy="1265237"/>
            <a:chOff x="644" y="1527"/>
            <a:chExt cx="1056" cy="1028"/>
          </a:xfrm>
        </p:grpSpPr>
        <p:grpSp>
          <p:nvGrpSpPr>
            <p:cNvPr id="60" name="Group 42"/>
            <p:cNvGrpSpPr>
              <a:grpSpLocks/>
            </p:cNvGrpSpPr>
            <p:nvPr/>
          </p:nvGrpSpPr>
          <p:grpSpPr bwMode="auto">
            <a:xfrm>
              <a:off x="644" y="1527"/>
              <a:ext cx="1056" cy="1028"/>
              <a:chOff x="576" y="2188"/>
              <a:chExt cx="1056" cy="1028"/>
            </a:xfrm>
          </p:grpSpPr>
          <p:pic>
            <p:nvPicPr>
              <p:cNvPr id="62" name="Picture 43" descr="Picture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 y="2924"/>
                <a:ext cx="1056" cy="292"/>
              </a:xfrm>
              <a:prstGeom prst="rect">
                <a:avLst/>
              </a:prstGeom>
              <a:noFill/>
              <a:extLst>
                <a:ext uri="{909E8E84-426E-40DD-AFC4-6F175D3DCCD1}">
                  <a14:hiddenFill xmlns:a14="http://schemas.microsoft.com/office/drawing/2010/main">
                    <a:solidFill>
                      <a:srgbClr val="FFFFFF"/>
                    </a:solidFill>
                  </a14:hiddenFill>
                </a:ext>
              </a:extLst>
            </p:spPr>
          </p:pic>
          <p:sp>
            <p:nvSpPr>
              <p:cNvPr id="63" name="Oval 44"/>
              <p:cNvSpPr>
                <a:spLocks noChangeArrowheads="1"/>
              </p:cNvSpPr>
              <p:nvPr/>
            </p:nvSpPr>
            <p:spPr bwMode="gray">
              <a:xfrm>
                <a:off x="714" y="2188"/>
                <a:ext cx="860" cy="860"/>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latin typeface="微软雅黑" panose="020B0503020204020204" pitchFamily="34" charset="-122"/>
                  <a:ea typeface="微软雅黑" panose="020B0503020204020204" pitchFamily="34" charset="-122"/>
                </a:endParaRPr>
              </a:p>
            </p:txBody>
          </p:sp>
          <p:sp>
            <p:nvSpPr>
              <p:cNvPr id="64" name="Oval 45"/>
              <p:cNvSpPr>
                <a:spLocks noChangeArrowheads="1"/>
              </p:cNvSpPr>
              <p:nvPr/>
            </p:nvSpPr>
            <p:spPr bwMode="gray">
              <a:xfrm>
                <a:off x="725" y="2193"/>
                <a:ext cx="839" cy="838"/>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latin typeface="微软雅黑" panose="020B0503020204020204" pitchFamily="34" charset="-122"/>
                  <a:ea typeface="微软雅黑" panose="020B0503020204020204" pitchFamily="34" charset="-122"/>
                </a:endParaRPr>
              </a:p>
            </p:txBody>
          </p:sp>
          <p:sp>
            <p:nvSpPr>
              <p:cNvPr id="65" name="Oval 46"/>
              <p:cNvSpPr>
                <a:spLocks noChangeArrowheads="1"/>
              </p:cNvSpPr>
              <p:nvPr/>
            </p:nvSpPr>
            <p:spPr bwMode="gray">
              <a:xfrm>
                <a:off x="734" y="2201"/>
                <a:ext cx="798" cy="78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latin typeface="微软雅黑" panose="020B0503020204020204" pitchFamily="34" charset="-122"/>
                  <a:ea typeface="微软雅黑" panose="020B0503020204020204" pitchFamily="34" charset="-122"/>
                </a:endParaRPr>
              </a:p>
            </p:txBody>
          </p:sp>
          <p:sp>
            <p:nvSpPr>
              <p:cNvPr id="66" name="Oval 47"/>
              <p:cNvSpPr>
                <a:spLocks noChangeArrowheads="1"/>
              </p:cNvSpPr>
              <p:nvPr/>
            </p:nvSpPr>
            <p:spPr bwMode="gray">
              <a:xfrm>
                <a:off x="780" y="2223"/>
                <a:ext cx="710" cy="636"/>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en-US">
                  <a:latin typeface="微软雅黑" panose="020B0503020204020204" pitchFamily="34" charset="-122"/>
                  <a:ea typeface="微软雅黑" panose="020B0503020204020204" pitchFamily="34" charset="-122"/>
                </a:endParaRPr>
              </a:p>
            </p:txBody>
          </p:sp>
        </p:grpSp>
        <p:sp>
          <p:nvSpPr>
            <p:cNvPr id="61" name="Text Box 48"/>
            <p:cNvSpPr txBox="1">
              <a:spLocks noChangeArrowheads="1"/>
            </p:cNvSpPr>
            <p:nvPr/>
          </p:nvSpPr>
          <p:spPr bwMode="auto">
            <a:xfrm>
              <a:off x="776" y="1801"/>
              <a:ext cx="877"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dirty="0" err="1" smtClean="0">
                  <a:latin typeface="微软雅黑" panose="020B0503020204020204" pitchFamily="34" charset="-122"/>
                  <a:ea typeface="微软雅黑" panose="020B0503020204020204" pitchFamily="34" charset="-122"/>
                </a:rPr>
                <a:t>Hybris</a:t>
              </a:r>
              <a:r>
                <a:rPr lang="zh-CN" altLang="en-US" dirty="0">
                  <a:latin typeface="微软雅黑" panose="020B0503020204020204" pitchFamily="34" charset="-122"/>
                  <a:ea typeface="微软雅黑" panose="020B0503020204020204" pitchFamily="34" charset="-122"/>
                </a:rPr>
                <a:t>原型</a:t>
              </a:r>
            </a:p>
          </p:txBody>
        </p:sp>
      </p:grpSp>
      <p:graphicFrame>
        <p:nvGraphicFramePr>
          <p:cNvPr id="112" name="Diagram 111"/>
          <p:cNvGraphicFramePr/>
          <p:nvPr>
            <p:extLst>
              <p:ext uri="{D42A27DB-BD31-4B8C-83A1-F6EECF244321}">
                <p14:modId xmlns:p14="http://schemas.microsoft.com/office/powerpoint/2010/main" val="598398843"/>
              </p:ext>
            </p:extLst>
          </p:nvPr>
        </p:nvGraphicFramePr>
        <p:xfrm>
          <a:off x="8126893" y="2929428"/>
          <a:ext cx="3691623" cy="21378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6911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0"/>
          </p:nvPr>
        </p:nvSpPr>
        <p:spPr>
          <a:xfrm>
            <a:off x="442077" y="524933"/>
            <a:ext cx="10589458" cy="430887"/>
          </a:xfrm>
        </p:spPr>
        <p:txBody>
          <a:bodyPr/>
          <a:lstStyle/>
          <a:p>
            <a:pPr defTabSz="913504"/>
            <a:r>
              <a:rPr lang="zh-CN" altLang="en-US" sz="2800" dirty="0" smtClean="0">
                <a:solidFill>
                  <a:sysClr val="windowText" lastClr="000000"/>
                </a:solidFill>
                <a:latin typeface="微软雅黑" panose="020B0503020204020204" pitchFamily="34" charset="-122"/>
                <a:ea typeface="微软雅黑" panose="020B0503020204020204" pitchFamily="34" charset="-122"/>
              </a:rPr>
              <a:t>使用</a:t>
            </a:r>
            <a:r>
              <a:rPr lang="en-US" altLang="zh-CN" sz="2800" dirty="0" smtClean="0">
                <a:solidFill>
                  <a:sysClr val="windowText" lastClr="000000"/>
                </a:solidFill>
                <a:latin typeface="微软雅黑" panose="020B0503020204020204" pitchFamily="34" charset="-122"/>
                <a:ea typeface="微软雅黑" panose="020B0503020204020204" pitchFamily="34" charset="-122"/>
              </a:rPr>
              <a:t>SAP </a:t>
            </a:r>
            <a:r>
              <a:rPr lang="en-US" altLang="zh-CN" sz="2800" dirty="0" err="1" smtClean="0">
                <a:solidFill>
                  <a:sysClr val="windowText" lastClr="000000"/>
                </a:solidFill>
                <a:latin typeface="微软雅黑" panose="020B0503020204020204" pitchFamily="34" charset="-122"/>
                <a:ea typeface="微软雅黑" panose="020B0503020204020204" pitchFamily="34" charset="-122"/>
              </a:rPr>
              <a:t>Hybris</a:t>
            </a:r>
            <a:r>
              <a:rPr lang="zh-CN" altLang="en-US" sz="2800" dirty="0" smtClean="0">
                <a:solidFill>
                  <a:sysClr val="windowText" lastClr="000000"/>
                </a:solidFill>
                <a:latin typeface="微软雅黑" panose="020B0503020204020204" pitchFamily="34" charset="-122"/>
                <a:ea typeface="微软雅黑" panose="020B0503020204020204" pitchFamily="34" charset="-122"/>
              </a:rPr>
              <a:t>电商套装平台与自开发方案的比较</a:t>
            </a:r>
            <a:endParaRPr lang="zh-CN" altLang="en-US" sz="2800" dirty="0">
              <a:solidFill>
                <a:sysClr val="windowText" lastClr="000000"/>
              </a:solidFill>
              <a:latin typeface="微软雅黑" panose="020B0503020204020204" pitchFamily="34" charset="-122"/>
              <a:ea typeface="微软雅黑" panose="020B0503020204020204" pitchFamily="34" charset="-122"/>
            </a:endParaRPr>
          </a:p>
        </p:txBody>
      </p:sp>
      <p:sp>
        <p:nvSpPr>
          <p:cNvPr id="17" name="Text Placeholder 4"/>
          <p:cNvSpPr txBox="1">
            <a:spLocks/>
          </p:cNvSpPr>
          <p:nvPr/>
        </p:nvSpPr>
        <p:spPr bwMode="auto">
          <a:xfrm>
            <a:off x="5265566" y="1333390"/>
            <a:ext cx="3170021" cy="639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defTabSz="914400" rtl="0" eaLnBrk="0" fontAlgn="base" latinLnBrk="0" hangingPunct="0">
              <a:lnSpc>
                <a:spcPct val="100000"/>
              </a:lnSpc>
              <a:spcBef>
                <a:spcPct val="20000"/>
              </a:spcBef>
              <a:spcAft>
                <a:spcPct val="0"/>
              </a:spcAft>
              <a:buClr>
                <a:schemeClr val="accent1"/>
              </a:buClr>
              <a:buSzTx/>
              <a:buFontTx/>
              <a:buChar char="•"/>
              <a:tabLst/>
              <a:defRPr/>
            </a:pPr>
            <a:endParaRPr kumimoji="1" lang="en-US" sz="24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S PGothic" pitchFamily="34" charset="-128"/>
            </a:endParaRPr>
          </a:p>
        </p:txBody>
      </p:sp>
      <p:sp>
        <p:nvSpPr>
          <p:cNvPr id="18" name="Content Placeholder 3"/>
          <p:cNvSpPr txBox="1">
            <a:spLocks/>
          </p:cNvSpPr>
          <p:nvPr/>
        </p:nvSpPr>
        <p:spPr>
          <a:xfrm>
            <a:off x="6127668" y="1671876"/>
            <a:ext cx="5676405" cy="3951288"/>
          </a:xfrm>
          <a:prstGeom prst="rect">
            <a:avLst/>
          </a:prstGeom>
        </p:spPr>
        <p:txBody>
          <a:bodyPr/>
          <a:lstStyle/>
          <a:p>
            <a:pPr marL="285750" marR="0" lvl="0" indent="-285750" eaLnBrk="0" fontAlgn="base" hangingPunct="0">
              <a:spcBef>
                <a:spcPct val="20000"/>
              </a:spcBef>
              <a:spcAft>
                <a:spcPct val="0"/>
              </a:spcAft>
              <a:buClr>
                <a:schemeClr val="accent1"/>
              </a:buClr>
              <a:buSzPct val="120000"/>
              <a:buFont typeface="Wingdings" panose="05000000000000000000" pitchFamily="2" charset="2"/>
              <a:buChar char="n"/>
              <a:tabLst/>
              <a:defRPr/>
            </a:pPr>
            <a:endParaRPr lang="en-US" sz="1800" kern="0" dirty="0">
              <a:solidFill>
                <a:sysClr val="windowText" lastClr="000000"/>
              </a:solidFill>
              <a:latin typeface="微软雅黑" pitchFamily="34" charset="-122"/>
              <a:ea typeface="微软雅黑" pitchFamily="34" charset="-122"/>
              <a:cs typeface="MS PGothic" pitchFamily="34" charset="-128"/>
            </a:endParaRPr>
          </a:p>
          <a:p>
            <a:pPr marL="227013" indent="-227013" defTabSz="914400" eaLnBrk="0" fontAlgn="base" hangingPunct="0">
              <a:spcBef>
                <a:spcPct val="20000"/>
              </a:spcBef>
              <a:spcAft>
                <a:spcPct val="0"/>
              </a:spcAft>
              <a:buClr>
                <a:srgbClr val="FD0000"/>
              </a:buClr>
              <a:buFontTx/>
              <a:buChar char="•"/>
              <a:defRPr/>
            </a:pPr>
            <a:r>
              <a:rPr kumimoji="0" lang="zh-CN" altLang="en-US"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S PGothic" pitchFamily="34" charset="-128"/>
              </a:rPr>
              <a:t>由于缺乏原型系统框架，无论是瀑布式开发（想清楚再做）还是敏捷式开发（边想边做），总是会碰</a:t>
            </a:r>
            <a:r>
              <a:rPr lang="zh-CN" altLang="en-US" sz="1600" kern="0" dirty="0">
                <a:solidFill>
                  <a:sysClr val="windowText" lastClr="000000"/>
                </a:solidFill>
                <a:latin typeface="微软雅黑" pitchFamily="34" charset="-122"/>
                <a:ea typeface="微软雅黑" pitchFamily="34" charset="-122"/>
                <a:cs typeface="MS PGothic" pitchFamily="34" charset="-128"/>
              </a:rPr>
              <a:t>高性能、高可靠性、高稳定性、高安全性对开发人员技能要求很高，自主构建团队通常很难保证在技术钻研的深度上真正实现所需的技术储备。</a:t>
            </a:r>
            <a:endParaRPr lang="en-US" altLang="zh-CN" sz="1600" kern="0" dirty="0">
              <a:solidFill>
                <a:schemeClr val="tx2"/>
              </a:solidFill>
              <a:latin typeface="微软雅黑" pitchFamily="34" charset="-122"/>
              <a:ea typeface="微软雅黑" pitchFamily="34" charset="-122"/>
              <a:cs typeface="MS PGothic" pitchFamily="34" charset="-128"/>
            </a:endParaRP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r>
              <a:rPr kumimoji="0" lang="zh-CN" altLang="en-US"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S PGothic" pitchFamily="34" charset="-128"/>
              </a:rPr>
              <a:t>到业务，系统边界不清，迭代程序关联度差，架构性能难以保证等问题</a:t>
            </a:r>
            <a:endPar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S PGothic" pitchFamily="34" charset="-128"/>
            </a:endParaRPr>
          </a:p>
          <a:p>
            <a:pPr marL="227013" indent="-227013" defTabSz="914400" eaLnBrk="0" fontAlgn="base" hangingPunct="0">
              <a:spcBef>
                <a:spcPct val="20000"/>
              </a:spcBef>
              <a:spcAft>
                <a:spcPct val="0"/>
              </a:spcAft>
              <a:buClr>
                <a:srgbClr val="FD0000"/>
              </a:buClr>
              <a:buFontTx/>
              <a:buChar char="•"/>
              <a:defRPr/>
            </a:pPr>
            <a:r>
              <a:rPr lang="zh-CN" altLang="en-US" sz="1600" kern="0" dirty="0">
                <a:solidFill>
                  <a:sysClr val="windowText" lastClr="000000"/>
                </a:solidFill>
                <a:latin typeface="微软雅黑" pitchFamily="34" charset="-122"/>
                <a:ea typeface="微软雅黑" pitchFamily="34" charset="-122"/>
                <a:cs typeface="MS PGothic" pitchFamily="34" charset="-128"/>
              </a:rPr>
              <a:t>研发团队通常是为了完成开发任务而疲于应对，没有精力与洞察力去想将来会用到什么</a:t>
            </a:r>
            <a:endParaRPr lang="en-US" altLang="zh-CN" sz="1600" kern="0" dirty="0">
              <a:solidFill>
                <a:sysClr val="windowText" lastClr="000000"/>
              </a:solidFill>
              <a:latin typeface="微软雅黑" pitchFamily="34" charset="-122"/>
              <a:ea typeface="微软雅黑" pitchFamily="34" charset="-122"/>
              <a:cs typeface="MS PGothic" pitchFamily="34" charset="-128"/>
            </a:endParaRPr>
          </a:p>
          <a:p>
            <a:pPr marL="227013" lvl="0" indent="-227013" eaLnBrk="0" fontAlgn="base" hangingPunct="0">
              <a:spcBef>
                <a:spcPct val="20000"/>
              </a:spcBef>
              <a:spcAft>
                <a:spcPct val="0"/>
              </a:spcAft>
              <a:buClr>
                <a:srgbClr val="FD0000"/>
              </a:buClr>
              <a:buFontTx/>
              <a:buChar char="•"/>
              <a:defRPr/>
            </a:pPr>
            <a:r>
              <a:rPr lang="zh-CN" altLang="en-US" sz="1600" kern="0" dirty="0">
                <a:solidFill>
                  <a:sysClr val="windowText" lastClr="000000"/>
                </a:solidFill>
                <a:latin typeface="微软雅黑" pitchFamily="34" charset="-122"/>
                <a:ea typeface="微软雅黑" pitchFamily="34" charset="-122"/>
                <a:cs typeface="MS PGothic" pitchFamily="34" charset="-128"/>
              </a:rPr>
              <a:t>开发的东西貌似现在能用，但是将来稍微有些变化都需要大量的开发才能实现</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。未来</a:t>
            </a:r>
            <a:r>
              <a:rPr lang="zh-CN" altLang="en-US" sz="1600" kern="0" dirty="0">
                <a:solidFill>
                  <a:sysClr val="windowText" lastClr="000000"/>
                </a:solidFill>
                <a:latin typeface="微软雅黑" pitchFamily="34" charset="-122"/>
                <a:ea typeface="微软雅黑" pitchFamily="34" charset="-122"/>
                <a:cs typeface="MS PGothic" pitchFamily="34" charset="-128"/>
              </a:rPr>
              <a:t>需要耗费大量的人力物力不断地</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修修补补</a:t>
            </a:r>
            <a:endParaRPr lang="en-US" altLang="zh-CN" sz="1600" kern="0" dirty="0" smtClean="0">
              <a:solidFill>
                <a:sysClr val="windowText" lastClr="000000"/>
              </a:solidFill>
              <a:latin typeface="微软雅黑" pitchFamily="34" charset="-122"/>
              <a:ea typeface="微软雅黑" pitchFamily="34" charset="-122"/>
              <a:cs typeface="MS PGothic" pitchFamily="34" charset="-128"/>
            </a:endParaRPr>
          </a:p>
          <a:p>
            <a:pPr marL="227013" indent="-227013" eaLnBrk="0" fontAlgn="base" hangingPunct="0">
              <a:spcBef>
                <a:spcPct val="20000"/>
              </a:spcBef>
              <a:spcAft>
                <a:spcPct val="0"/>
              </a:spcAft>
              <a:buClr>
                <a:srgbClr val="FD0000"/>
              </a:buClr>
              <a:buFontTx/>
              <a:buChar char="•"/>
              <a:defRPr/>
            </a:pPr>
            <a:r>
              <a:rPr lang="zh-CN" altLang="en-US" sz="1600" kern="0" dirty="0">
                <a:solidFill>
                  <a:sysClr val="windowText" lastClr="000000"/>
                </a:solidFill>
                <a:latin typeface="微软雅黑" pitchFamily="34" charset="-122"/>
                <a:ea typeface="微软雅黑" pitchFamily="34" charset="-122"/>
                <a:cs typeface="MS PGothic" pitchFamily="34" charset="-128"/>
              </a:rPr>
              <a:t>高性能、高可靠性、高稳定性、高安全性对开发人员技能要求很高，自主构建团队通常很难保证在技术钻研的深度上真正实现所需的技术</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储备，依赖于技术骨干的个人能力</a:t>
            </a:r>
            <a:endParaRPr lang="en-US" altLang="zh-CN" sz="1600" kern="0" dirty="0">
              <a:solidFill>
                <a:schemeClr val="tx2"/>
              </a:solidFill>
              <a:latin typeface="微软雅黑" pitchFamily="34" charset="-122"/>
              <a:ea typeface="微软雅黑" pitchFamily="34" charset="-122"/>
              <a:cs typeface="MS PGothic" pitchFamily="34" charset="-128"/>
            </a:endParaRPr>
          </a:p>
          <a:p>
            <a:pPr marL="227013" lvl="0" indent="-227013" eaLnBrk="0" fontAlgn="base" hangingPunct="0">
              <a:spcBef>
                <a:spcPct val="20000"/>
              </a:spcBef>
              <a:spcAft>
                <a:spcPct val="0"/>
              </a:spcAft>
              <a:buClr>
                <a:srgbClr val="FD0000"/>
              </a:buClr>
              <a:buFontTx/>
              <a:buChar char="•"/>
              <a:defRPr/>
            </a:pPr>
            <a:endParaRPr lang="en-US" altLang="en-US" sz="1600" kern="0" dirty="0">
              <a:solidFill>
                <a:sysClr val="windowText" lastClr="000000"/>
              </a:solidFill>
              <a:latin typeface="微软雅黑" pitchFamily="34" charset="-122"/>
              <a:ea typeface="微软雅黑" pitchFamily="34" charset="-122"/>
              <a:cs typeface="MS PGothic" pitchFamily="34" charset="-128"/>
            </a:endParaRP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endPar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S PGothic" pitchFamily="34" charset="-128"/>
            </a:endParaRP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endParaRPr kumimoji="0" lang="en-US" altLang="zh-CN" sz="1600" b="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cs typeface="MS PGothic" pitchFamily="34" charset="-128"/>
            </a:endParaRP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endParaRPr kumimoji="0" lang="en-US" altLang="en-US" sz="16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MS PGothic" pitchFamily="34" charset="-128"/>
            </a:endParaRPr>
          </a:p>
        </p:txBody>
      </p:sp>
      <p:sp>
        <p:nvSpPr>
          <p:cNvPr id="19" name="Text Placeholder 5"/>
          <p:cNvSpPr txBox="1">
            <a:spLocks/>
          </p:cNvSpPr>
          <p:nvPr/>
        </p:nvSpPr>
        <p:spPr>
          <a:xfrm>
            <a:off x="210947" y="1296525"/>
            <a:ext cx="4107451" cy="639763"/>
          </a:xfrm>
          <a:prstGeom prst="rect">
            <a:avLst/>
          </a:prstGeom>
        </p:spPr>
        <p:txBody>
          <a:bodyPr/>
          <a:lstStyle/>
          <a:p>
            <a:pPr marL="227013" indent="-227013" eaLnBrk="0" fontAlgn="base" hangingPunct="0">
              <a:spcBef>
                <a:spcPct val="20000"/>
              </a:spcBef>
              <a:spcAft>
                <a:spcPct val="0"/>
              </a:spcAft>
              <a:buClr>
                <a:schemeClr val="accent1"/>
              </a:buClr>
              <a:defRPr/>
            </a:pPr>
            <a:r>
              <a:rPr kumimoji="1" lang="en-US" altLang="zh-CN" sz="2400" b="1" kern="0" dirty="0" err="1" smtClean="0">
                <a:solidFill>
                  <a:schemeClr val="accent3">
                    <a:lumMod val="75000"/>
                  </a:schemeClr>
                </a:solidFill>
                <a:latin typeface="微软雅黑" pitchFamily="34" charset="-122"/>
                <a:ea typeface="微软雅黑" pitchFamily="34" charset="-122"/>
                <a:cs typeface="MS PGothic" pitchFamily="34" charset="-128"/>
              </a:rPr>
              <a:t>Hybris</a:t>
            </a:r>
            <a:r>
              <a:rPr kumimoji="1" lang="zh-CN" altLang="en-US" sz="2400" b="1" kern="0" dirty="0" smtClean="0">
                <a:solidFill>
                  <a:schemeClr val="accent3">
                    <a:lumMod val="75000"/>
                  </a:schemeClr>
                </a:solidFill>
                <a:latin typeface="微软雅黑" pitchFamily="34" charset="-122"/>
                <a:ea typeface="微软雅黑" pitchFamily="34" charset="-122"/>
                <a:cs typeface="MS PGothic" pitchFamily="34" charset="-128"/>
              </a:rPr>
              <a:t>全渠道电商平台</a:t>
            </a:r>
            <a:endParaRPr kumimoji="1" lang="en-US" sz="2400" b="1" kern="0" dirty="0">
              <a:solidFill>
                <a:schemeClr val="accent3">
                  <a:lumMod val="75000"/>
                </a:schemeClr>
              </a:solidFill>
              <a:latin typeface="微软雅黑" pitchFamily="34" charset="-122"/>
              <a:ea typeface="微软雅黑" pitchFamily="34" charset="-122"/>
              <a:cs typeface="MS PGothic" pitchFamily="34" charset="-128"/>
            </a:endParaRPr>
          </a:p>
        </p:txBody>
      </p:sp>
      <p:sp>
        <p:nvSpPr>
          <p:cNvPr id="21" name="Text Placeholder 4"/>
          <p:cNvSpPr txBox="1">
            <a:spLocks/>
          </p:cNvSpPr>
          <p:nvPr/>
        </p:nvSpPr>
        <p:spPr bwMode="auto">
          <a:xfrm>
            <a:off x="7355623" y="1363870"/>
            <a:ext cx="3170021" cy="6397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227013" marR="0" lvl="0" indent="-227013" defTabSz="914400" rtl="0" eaLnBrk="0" fontAlgn="base" latinLnBrk="0" hangingPunct="0">
              <a:lnSpc>
                <a:spcPct val="100000"/>
              </a:lnSpc>
              <a:spcBef>
                <a:spcPct val="20000"/>
              </a:spcBef>
              <a:spcAft>
                <a:spcPct val="0"/>
              </a:spcAft>
              <a:buClr>
                <a:schemeClr val="accent1"/>
              </a:buClr>
              <a:buSzTx/>
              <a:tabLst/>
              <a:defRPr/>
            </a:pPr>
            <a:r>
              <a:rPr kumimoji="1" lang="zh-CN" altLang="en-US" sz="2400" b="1" i="0" u="none" strike="noStrike" kern="0" cap="none" spc="0" normalizeH="0" baseline="0" noProof="0" dirty="0" smtClean="0">
                <a:ln>
                  <a:noFill/>
                </a:ln>
                <a:solidFill>
                  <a:srgbClr val="FF0000"/>
                </a:solidFill>
                <a:effectLst/>
                <a:uLnTx/>
                <a:uFillTx/>
                <a:latin typeface="微软雅黑" pitchFamily="34" charset="-122"/>
                <a:ea typeface="微软雅黑" pitchFamily="34" charset="-122"/>
                <a:cs typeface="MS PGothic" pitchFamily="34" charset="-128"/>
              </a:rPr>
              <a:t>完全自主构建</a:t>
            </a:r>
            <a:endParaRPr kumimoji="1" lang="en-US" sz="2400" b="1" i="0" u="none" strike="noStrike" kern="0" cap="none" spc="0" normalizeH="0" baseline="0" noProof="0" dirty="0">
              <a:ln>
                <a:noFill/>
              </a:ln>
              <a:solidFill>
                <a:srgbClr val="FF0000"/>
              </a:solidFill>
              <a:effectLst/>
              <a:uLnTx/>
              <a:uFillTx/>
              <a:latin typeface="微软雅黑" pitchFamily="34" charset="-122"/>
              <a:ea typeface="微软雅黑" pitchFamily="34" charset="-122"/>
              <a:cs typeface="MS PGothic" pitchFamily="34" charset="-128"/>
            </a:endParaRPr>
          </a:p>
        </p:txBody>
      </p:sp>
      <p:cxnSp>
        <p:nvCxnSpPr>
          <p:cNvPr id="22" name="Straight Connector 21"/>
          <p:cNvCxnSpPr/>
          <p:nvPr/>
        </p:nvCxnSpPr>
        <p:spPr>
          <a:xfrm>
            <a:off x="5670625" y="1683751"/>
            <a:ext cx="0" cy="4566680"/>
          </a:xfrm>
          <a:prstGeom prst="line">
            <a:avLst/>
          </a:prstGeom>
          <a:ln w="6350">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127668" y="1773074"/>
            <a:ext cx="5450774"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58874" y="1773074"/>
            <a:ext cx="500669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Content Placeholder 3"/>
          <p:cNvSpPr txBox="1">
            <a:spLocks/>
          </p:cNvSpPr>
          <p:nvPr/>
        </p:nvSpPr>
        <p:spPr>
          <a:xfrm>
            <a:off x="258875" y="1736396"/>
            <a:ext cx="5191900" cy="3951288"/>
          </a:xfrm>
          <a:prstGeom prst="rect">
            <a:avLst/>
          </a:prstGeom>
        </p:spPr>
        <p:txBody>
          <a:bodyPr/>
          <a:lstStyle/>
          <a:p>
            <a:pPr marL="227013" lvl="0" indent="-227013" defTabSz="914400" eaLnBrk="0" fontAlgn="base" hangingPunct="0">
              <a:spcBef>
                <a:spcPct val="20000"/>
              </a:spcBef>
              <a:spcAft>
                <a:spcPct val="0"/>
              </a:spcAft>
              <a:buClr>
                <a:srgbClr val="FD0000"/>
              </a:buClr>
              <a:buFontTx/>
              <a:buChar char="•"/>
              <a:defRPr/>
            </a:pPr>
            <a:endParaRPr lang="zh-CN" altLang="en-US" sz="1600" kern="0" dirty="0">
              <a:solidFill>
                <a:sysClr val="windowText" lastClr="000000"/>
              </a:solidFill>
              <a:latin typeface="微软雅黑" pitchFamily="34" charset="-122"/>
              <a:ea typeface="微软雅黑" pitchFamily="34" charset="-122"/>
              <a:cs typeface="MS PGothic" pitchFamily="34" charset="-128"/>
            </a:endParaRPr>
          </a:p>
          <a:p>
            <a:pPr marL="227013" lvl="0" indent="-227013" defTabSz="914400" eaLnBrk="0" fontAlgn="base" hangingPunct="0">
              <a:spcBef>
                <a:spcPct val="20000"/>
              </a:spcBef>
              <a:spcAft>
                <a:spcPct val="0"/>
              </a:spcAft>
              <a:buClr>
                <a:srgbClr val="FD0000"/>
              </a:buClr>
              <a:buFontTx/>
              <a:buChar char="•"/>
              <a:defRPr/>
            </a:pPr>
            <a:r>
              <a:rPr lang="zh-CN" altLang="en-US" sz="1600" kern="0" dirty="0">
                <a:solidFill>
                  <a:sysClr val="windowText" lastClr="000000"/>
                </a:solidFill>
                <a:latin typeface="微软雅黑" pitchFamily="34" charset="-122"/>
                <a:ea typeface="微软雅黑" pitchFamily="34" charset="-122"/>
                <a:cs typeface="MS PGothic" pitchFamily="34" charset="-128"/>
              </a:rPr>
              <a:t>拥有大量的业界顶级的产品经理团队，确保软件平台中贯彻的管理理念保持前瞻性、</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先进性</a:t>
            </a:r>
            <a:endParaRPr lang="en-US" altLang="zh-CN" sz="1600" kern="0" dirty="0" smtClean="0">
              <a:solidFill>
                <a:sysClr val="windowText" lastClr="000000"/>
              </a:solidFill>
              <a:latin typeface="微软雅黑" pitchFamily="34" charset="-122"/>
              <a:ea typeface="微软雅黑" pitchFamily="34" charset="-122"/>
              <a:cs typeface="MS PGothic" pitchFamily="34" charset="-128"/>
            </a:endParaRPr>
          </a:p>
          <a:p>
            <a:pPr marL="227013" lvl="0" indent="-227013" defTabSz="914400" eaLnBrk="0" fontAlgn="base" hangingPunct="0">
              <a:spcBef>
                <a:spcPct val="20000"/>
              </a:spcBef>
              <a:spcAft>
                <a:spcPct val="0"/>
              </a:spcAft>
              <a:buClr>
                <a:srgbClr val="FD0000"/>
              </a:buClr>
              <a:buFontTx/>
              <a:buChar char="•"/>
              <a:defRPr/>
            </a:pPr>
            <a:r>
              <a:rPr lang="zh-CN" altLang="en-US" sz="1600" kern="0" dirty="0" smtClean="0">
                <a:solidFill>
                  <a:sysClr val="windowText" lastClr="000000"/>
                </a:solidFill>
                <a:latin typeface="微软雅黑" pitchFamily="34" charset="-122"/>
                <a:ea typeface="微软雅黑" pitchFamily="34" charset="-122"/>
                <a:cs typeface="MS PGothic" pitchFamily="34" charset="-128"/>
              </a:rPr>
              <a:t>不仅</a:t>
            </a:r>
            <a:r>
              <a:rPr lang="zh-CN" altLang="en-US" sz="1600" kern="0" dirty="0">
                <a:solidFill>
                  <a:sysClr val="windowText" lastClr="000000"/>
                </a:solidFill>
                <a:latin typeface="微软雅黑" pitchFamily="34" charset="-122"/>
                <a:ea typeface="微软雅黑" pitchFamily="34" charset="-122"/>
                <a:cs typeface="MS PGothic" pitchFamily="34" charset="-128"/>
              </a:rPr>
              <a:t>着眼于现在，更着眼于未来。预置了很多未来可能用的上的功能</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a:t>
            </a:r>
            <a:endParaRPr lang="en-US" altLang="zh-CN" sz="1600" kern="0" dirty="0" smtClean="0">
              <a:solidFill>
                <a:sysClr val="windowText" lastClr="000000"/>
              </a:solidFill>
              <a:latin typeface="微软雅黑" pitchFamily="34" charset="-122"/>
              <a:ea typeface="微软雅黑" pitchFamily="34" charset="-122"/>
              <a:cs typeface="MS PGothic" pitchFamily="34" charset="-128"/>
            </a:endParaRPr>
          </a:p>
          <a:p>
            <a:pPr marL="227013" lvl="0" indent="-227013" defTabSz="914400" eaLnBrk="0" fontAlgn="base" hangingPunct="0">
              <a:spcBef>
                <a:spcPct val="20000"/>
              </a:spcBef>
              <a:spcAft>
                <a:spcPct val="0"/>
              </a:spcAft>
              <a:buClr>
                <a:srgbClr val="FD0000"/>
              </a:buClr>
              <a:buFontTx/>
              <a:buChar char="•"/>
              <a:defRPr/>
            </a:pPr>
            <a:r>
              <a:rPr lang="zh-CN" altLang="en-US" sz="1600" kern="0" dirty="0" smtClean="0">
                <a:solidFill>
                  <a:sysClr val="windowText" lastClr="000000"/>
                </a:solidFill>
                <a:latin typeface="微软雅黑" pitchFamily="34" charset="-122"/>
                <a:ea typeface="微软雅黑" pitchFamily="34" charset="-122"/>
                <a:cs typeface="MS PGothic" pitchFamily="34" charset="-128"/>
              </a:rPr>
              <a:t>一直</a:t>
            </a:r>
            <a:r>
              <a:rPr lang="zh-CN" altLang="en-US" sz="1600" kern="0" dirty="0">
                <a:solidFill>
                  <a:sysClr val="windowText" lastClr="000000"/>
                </a:solidFill>
                <a:latin typeface="微软雅黑" pitchFamily="34" charset="-122"/>
                <a:ea typeface="微软雅黑" pitchFamily="34" charset="-122"/>
                <a:cs typeface="MS PGothic" pitchFamily="34" charset="-128"/>
              </a:rPr>
              <a:t>追踪并研究行业发展，产品不断进行完善，不断发布产品新版本，帮助客户与时俱</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进</a:t>
            </a:r>
            <a:endParaRPr lang="en-US" altLang="zh-CN" sz="1600" kern="0" dirty="0" smtClean="0">
              <a:solidFill>
                <a:sysClr val="windowText" lastClr="000000"/>
              </a:solidFill>
              <a:latin typeface="微软雅黑" pitchFamily="34" charset="-122"/>
              <a:ea typeface="微软雅黑" pitchFamily="34" charset="-122"/>
              <a:cs typeface="MS PGothic" pitchFamily="34" charset="-128"/>
            </a:endParaRPr>
          </a:p>
          <a:p>
            <a:pPr marL="227013" indent="-227013" eaLnBrk="0" hangingPunct="0">
              <a:spcBef>
                <a:spcPct val="20000"/>
              </a:spcBef>
              <a:buClr>
                <a:srgbClr val="FD0000"/>
              </a:buClr>
              <a:buFontTx/>
              <a:buChar char="•"/>
              <a:defRPr/>
            </a:pPr>
            <a:r>
              <a:rPr lang="zh-CN" altLang="en-US" sz="1600" kern="0" dirty="0">
                <a:solidFill>
                  <a:sysClr val="windowText" lastClr="000000"/>
                </a:solidFill>
                <a:latin typeface="微软雅黑" pitchFamily="34" charset="-122"/>
                <a:ea typeface="微软雅黑" pitchFamily="34" charset="-122"/>
                <a:cs typeface="MS PGothic" pitchFamily="34" charset="-128"/>
              </a:rPr>
              <a:t>经过 </a:t>
            </a:r>
            <a:r>
              <a:rPr lang="en-US" altLang="zh-CN" sz="1600" kern="0" dirty="0">
                <a:solidFill>
                  <a:sysClr val="windowText" lastClr="000000"/>
                </a:solidFill>
                <a:latin typeface="微软雅黑" pitchFamily="34" charset="-122"/>
                <a:ea typeface="微软雅黑" pitchFamily="34" charset="-122"/>
                <a:cs typeface="MS PGothic" pitchFamily="34" charset="-128"/>
              </a:rPr>
              <a:t>10</a:t>
            </a:r>
            <a:r>
              <a:rPr lang="zh-CN" altLang="en-US" sz="1600" kern="0" dirty="0">
                <a:solidFill>
                  <a:sysClr val="windowText" lastClr="000000"/>
                </a:solidFill>
                <a:latin typeface="微软雅黑" pitchFamily="34" charset="-122"/>
                <a:ea typeface="微软雅黑" pitchFamily="34" charset="-122"/>
                <a:cs typeface="MS PGothic" pitchFamily="34" charset="-128"/>
              </a:rPr>
              <a:t> 多年数千家客户的实际验证，这方面的能力是久经考验</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的</a:t>
            </a:r>
            <a:endParaRPr lang="en-US" altLang="zh-CN" sz="1600" kern="0" dirty="0">
              <a:solidFill>
                <a:sysClr val="windowText" lastClr="000000"/>
              </a:solidFill>
              <a:latin typeface="微软雅黑" pitchFamily="34" charset="-122"/>
              <a:ea typeface="微软雅黑" pitchFamily="34" charset="-122"/>
              <a:cs typeface="MS PGothic" pitchFamily="34" charset="-128"/>
            </a:endParaRPr>
          </a:p>
          <a:p>
            <a:pPr marL="227013" indent="-227013" eaLnBrk="0" hangingPunct="0">
              <a:spcBef>
                <a:spcPct val="20000"/>
              </a:spcBef>
              <a:buClr>
                <a:srgbClr val="FD0000"/>
              </a:buClr>
              <a:buFontTx/>
              <a:buChar char="•"/>
              <a:defRPr/>
            </a:pPr>
            <a:r>
              <a:rPr lang="zh-CN" altLang="en-US" sz="1600" kern="0" dirty="0">
                <a:solidFill>
                  <a:sysClr val="windowText" lastClr="000000"/>
                </a:solidFill>
                <a:latin typeface="微软雅黑" pitchFamily="34" charset="-122"/>
                <a:ea typeface="微软雅黑" pitchFamily="34" charset="-122"/>
                <a:cs typeface="MS PGothic" pitchFamily="34" charset="-128"/>
              </a:rPr>
              <a:t>电商架构经过 </a:t>
            </a:r>
            <a:r>
              <a:rPr lang="en-US" altLang="zh-CN" sz="1600" kern="0" dirty="0">
                <a:solidFill>
                  <a:sysClr val="windowText" lastClr="000000"/>
                </a:solidFill>
                <a:latin typeface="微软雅黑" pitchFamily="34" charset="-122"/>
                <a:ea typeface="微软雅黑" pitchFamily="34" charset="-122"/>
                <a:cs typeface="MS PGothic" pitchFamily="34" charset="-128"/>
              </a:rPr>
              <a:t>10</a:t>
            </a:r>
            <a:r>
              <a:rPr lang="zh-CN" altLang="en-US" sz="1600" kern="0" dirty="0">
                <a:solidFill>
                  <a:sysClr val="windowText" lastClr="000000"/>
                </a:solidFill>
                <a:latin typeface="微软雅黑" pitchFamily="34" charset="-122"/>
                <a:ea typeface="微软雅黑" pitchFamily="34" charset="-122"/>
                <a:cs typeface="MS PGothic" pitchFamily="34" charset="-128"/>
              </a:rPr>
              <a:t> 多年的发展早已经将高性能、高可靠性、高稳定性、高安全性问题解决</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了</a:t>
            </a:r>
            <a:endParaRPr lang="en-US" altLang="zh-CN" sz="1600" kern="0" dirty="0" smtClean="0">
              <a:solidFill>
                <a:sysClr val="windowText" lastClr="000000"/>
              </a:solidFill>
              <a:latin typeface="微软雅黑" pitchFamily="34" charset="-122"/>
              <a:ea typeface="微软雅黑" pitchFamily="34" charset="-122"/>
              <a:cs typeface="MS PGothic" pitchFamily="34" charset="-128"/>
            </a:endParaRPr>
          </a:p>
          <a:p>
            <a:pPr marL="227013" lvl="0" indent="-227013" eaLnBrk="0" fontAlgn="base" hangingPunct="0">
              <a:spcBef>
                <a:spcPct val="20000"/>
              </a:spcBef>
              <a:spcAft>
                <a:spcPct val="0"/>
              </a:spcAft>
              <a:buClr>
                <a:srgbClr val="FD0000"/>
              </a:buClr>
              <a:buFontTx/>
              <a:buChar char="•"/>
              <a:defRPr/>
            </a:pPr>
            <a:r>
              <a:rPr lang="zh-CN" altLang="en-US" sz="1600" kern="0" dirty="0">
                <a:solidFill>
                  <a:sysClr val="windowText" lastClr="000000"/>
                </a:solidFill>
                <a:latin typeface="微软雅黑" pitchFamily="34" charset="-122"/>
                <a:ea typeface="微软雅黑" pitchFamily="34" charset="-122"/>
                <a:cs typeface="MS PGothic" pitchFamily="34" charset="-128"/>
              </a:rPr>
              <a:t>专业化的产品，不会因为一两个人员而影响产品</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的</a:t>
            </a:r>
            <a:r>
              <a:rPr lang="zh-CN" altLang="en-US" sz="1600" kern="0" dirty="0">
                <a:solidFill>
                  <a:sysClr val="windowText" lastClr="000000"/>
                </a:solidFill>
                <a:latin typeface="微软雅黑" pitchFamily="34" charset="-122"/>
                <a:ea typeface="微软雅黑" pitchFamily="34" charset="-122"/>
                <a:cs typeface="MS PGothic" pitchFamily="34" charset="-128"/>
              </a:rPr>
              <a:t>交付</a:t>
            </a:r>
            <a:endParaRPr lang="en-US" altLang="zh-CN" sz="1600" kern="0" dirty="0">
              <a:solidFill>
                <a:sysClr val="windowText" lastClr="000000"/>
              </a:solidFill>
              <a:latin typeface="微软雅黑" pitchFamily="34" charset="-122"/>
              <a:ea typeface="微软雅黑" pitchFamily="34" charset="-122"/>
              <a:cs typeface="MS PGothic" pitchFamily="34" charset="-128"/>
            </a:endParaRPr>
          </a:p>
          <a:p>
            <a:pPr marL="227013" lvl="0" indent="-227013" eaLnBrk="0" fontAlgn="base" hangingPunct="0">
              <a:spcBef>
                <a:spcPct val="20000"/>
              </a:spcBef>
              <a:spcAft>
                <a:spcPct val="0"/>
              </a:spcAft>
              <a:buClr>
                <a:srgbClr val="FD0000"/>
              </a:buClr>
              <a:buFontTx/>
              <a:buChar char="•"/>
              <a:defRPr/>
            </a:pPr>
            <a:r>
              <a:rPr lang="zh-CN" altLang="en-US" sz="1600" kern="0" dirty="0">
                <a:solidFill>
                  <a:sysClr val="windowText" lastClr="000000"/>
                </a:solidFill>
                <a:latin typeface="微软雅黑" pitchFamily="34" charset="-122"/>
                <a:ea typeface="微软雅黑" pitchFamily="34" charset="-122"/>
                <a:cs typeface="MS PGothic" pitchFamily="34" charset="-128"/>
              </a:rPr>
              <a:t>市场上有很多专业合作</a:t>
            </a:r>
            <a:r>
              <a:rPr lang="zh-CN" altLang="en-US" sz="1600" kern="0" dirty="0" smtClean="0">
                <a:solidFill>
                  <a:sysClr val="windowText" lastClr="000000"/>
                </a:solidFill>
                <a:latin typeface="微软雅黑" pitchFamily="34" charset="-122"/>
                <a:ea typeface="微软雅黑" pitchFamily="34" charset="-122"/>
                <a:cs typeface="MS PGothic" pitchFamily="34" charset="-128"/>
              </a:rPr>
              <a:t>伙伴帮助客户满足个性化需求</a:t>
            </a:r>
            <a:endParaRPr lang="en-US" altLang="zh-CN" sz="1400" kern="0" dirty="0">
              <a:solidFill>
                <a:sysClr val="windowText" lastClr="000000"/>
              </a:solidFill>
              <a:latin typeface="微软雅黑" pitchFamily="34" charset="-122"/>
              <a:ea typeface="微软雅黑" pitchFamily="34" charset="-122"/>
              <a:cs typeface="MS PGothic" pitchFamily="34" charset="-128"/>
            </a:endParaRPr>
          </a:p>
          <a:p>
            <a:pPr eaLnBrk="0" hangingPunct="0">
              <a:spcBef>
                <a:spcPct val="20000"/>
              </a:spcBef>
              <a:buClr>
                <a:srgbClr val="FD0000"/>
              </a:buClr>
              <a:defRPr/>
            </a:pPr>
            <a:endParaRPr lang="en-US" altLang="zh-CN" sz="1600" kern="0" dirty="0">
              <a:solidFill>
                <a:sysClr val="windowText" lastClr="000000"/>
              </a:solidFill>
              <a:latin typeface="微软雅黑" pitchFamily="34" charset="-122"/>
              <a:ea typeface="微软雅黑" pitchFamily="34" charset="-122"/>
              <a:cs typeface="MS PGothic" pitchFamily="34" charset="-128"/>
            </a:endParaRPr>
          </a:p>
          <a:p>
            <a:pPr marL="227013" lvl="0" indent="-227013" defTabSz="914400" eaLnBrk="0" fontAlgn="base" hangingPunct="0">
              <a:spcBef>
                <a:spcPct val="20000"/>
              </a:spcBef>
              <a:spcAft>
                <a:spcPct val="0"/>
              </a:spcAft>
              <a:buClr>
                <a:srgbClr val="FD0000"/>
              </a:buClr>
              <a:buFontTx/>
              <a:buChar char="•"/>
              <a:defRPr/>
            </a:pPr>
            <a:endParaRPr lang="zh-CN" altLang="en-US" sz="1600" kern="0" dirty="0">
              <a:solidFill>
                <a:sysClr val="windowText" lastClr="000000"/>
              </a:solidFill>
              <a:latin typeface="微软雅黑" pitchFamily="34" charset="-122"/>
              <a:ea typeface="微软雅黑" pitchFamily="34" charset="-122"/>
              <a:cs typeface="MS PGothic" pitchFamily="34" charset="-128"/>
            </a:endParaRPr>
          </a:p>
          <a:p>
            <a:pPr marL="227013" marR="0" lvl="0" indent="-227013" algn="l" defTabSz="914400" rtl="0" eaLnBrk="0" fontAlgn="base" latinLnBrk="0" hangingPunct="0">
              <a:lnSpc>
                <a:spcPct val="100000"/>
              </a:lnSpc>
              <a:spcBef>
                <a:spcPct val="20000"/>
              </a:spcBef>
              <a:spcAft>
                <a:spcPct val="0"/>
              </a:spcAft>
              <a:buClr>
                <a:srgbClr val="FD0000"/>
              </a:buClr>
              <a:buSzTx/>
              <a:buFontTx/>
              <a:buChar char="•"/>
              <a:tabLst/>
              <a:defRPr/>
            </a:pPr>
            <a:endParaRPr kumimoji="0" lang="en-US" altLang="en-US" sz="16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cs typeface="MS PGothic" pitchFamily="34" charset="-128"/>
            </a:endParaRPr>
          </a:p>
        </p:txBody>
      </p:sp>
    </p:spTree>
    <p:extLst>
      <p:ext uri="{BB962C8B-B14F-4D97-AF65-F5344CB8AC3E}">
        <p14:creationId xmlns:p14="http://schemas.microsoft.com/office/powerpoint/2010/main" val="14842639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41397074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微软雅黑" panose="020B0503020204020204" pitchFamily="34" charset="-122"/>
                <a:ea typeface="微软雅黑" panose="020B0503020204020204" pitchFamily="34" charset="-122"/>
              </a:rPr>
              <a:t>为什么选择售后配件业务作为合力互联网</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转型的出发地点</a:t>
            </a:r>
            <a:endParaRPr lang="en-US" dirty="0">
              <a:latin typeface="微软雅黑" panose="020B0503020204020204" pitchFamily="34" charset="-122"/>
              <a:ea typeface="微软雅黑" panose="020B0503020204020204" pitchFamily="34" charset="-122"/>
            </a:endParaRPr>
          </a:p>
        </p:txBody>
      </p:sp>
      <p:grpSp>
        <p:nvGrpSpPr>
          <p:cNvPr id="5" name="Group 4"/>
          <p:cNvGrpSpPr/>
          <p:nvPr/>
        </p:nvGrpSpPr>
        <p:grpSpPr>
          <a:xfrm>
            <a:off x="456552" y="3581620"/>
            <a:ext cx="1444700" cy="1029157"/>
            <a:chOff x="7734085" y="2232667"/>
            <a:chExt cx="1083243" cy="1028917"/>
          </a:xfrm>
        </p:grpSpPr>
        <p:pic>
          <p:nvPicPr>
            <p:cNvPr id="6" name="Picture 3"/>
            <p:cNvPicPr>
              <a:picLocks noChangeAspect="1" noChangeArrowheads="1"/>
            </p:cNvPicPr>
            <p:nvPr/>
          </p:nvPicPr>
          <p:blipFill>
            <a:blip r:embed="rId2" cstate="screen">
              <a:duotone>
                <a:schemeClr val="accent5">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8016569" y="2232667"/>
              <a:ext cx="518276" cy="686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7734085" y="2938494"/>
              <a:ext cx="1083243" cy="32309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b="1" kern="0" dirty="0" smtClean="0">
                  <a:solidFill>
                    <a:schemeClr val="accent5"/>
                  </a:solidFill>
                  <a:ea typeface="Arial Unicode MS" pitchFamily="34" charset="-128"/>
                  <a:cs typeface="Arial Unicode MS" pitchFamily="34" charset="-128"/>
                </a:rPr>
                <a:t>合力</a:t>
              </a:r>
              <a:endParaRPr lang="en-US" b="1" kern="0" dirty="0" smtClean="0">
                <a:solidFill>
                  <a:schemeClr val="accent5"/>
                </a:solidFill>
                <a:ea typeface="Arial Unicode MS" pitchFamily="34" charset="-128"/>
                <a:cs typeface="Arial Unicode MS" pitchFamily="34" charset="-128"/>
              </a:endParaRPr>
            </a:p>
          </p:txBody>
        </p:sp>
      </p:grpSp>
      <p:grpSp>
        <p:nvGrpSpPr>
          <p:cNvPr id="8" name="Group 7"/>
          <p:cNvGrpSpPr/>
          <p:nvPr/>
        </p:nvGrpSpPr>
        <p:grpSpPr>
          <a:xfrm>
            <a:off x="3606393" y="3581620"/>
            <a:ext cx="1143298" cy="1069442"/>
            <a:chOff x="4152900" y="3352171"/>
            <a:chExt cx="857250" cy="1069194"/>
          </a:xfrm>
        </p:grpSpPr>
        <p:pic>
          <p:nvPicPr>
            <p:cNvPr id="9" name="Picture 3"/>
            <p:cNvPicPr>
              <a:picLocks noChangeAspect="1" noChangeArrowheads="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298517" y="3352171"/>
              <a:ext cx="518276" cy="686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4152900" y="4098275"/>
              <a:ext cx="857250" cy="32309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b="1" kern="0" dirty="0" smtClean="0">
                  <a:solidFill>
                    <a:schemeClr val="accent1">
                      <a:lumMod val="75000"/>
                    </a:schemeClr>
                  </a:solidFill>
                  <a:ea typeface="Arial Unicode MS" pitchFamily="34" charset="-128"/>
                  <a:cs typeface="Arial Unicode MS" pitchFamily="34" charset="-128"/>
                </a:rPr>
                <a:t>网点</a:t>
              </a:r>
              <a:endParaRPr lang="en-US" b="1" kern="0" dirty="0" smtClean="0">
                <a:solidFill>
                  <a:schemeClr val="accent1">
                    <a:lumMod val="75000"/>
                  </a:schemeClr>
                </a:solidFill>
                <a:ea typeface="Arial Unicode MS" pitchFamily="34" charset="-128"/>
                <a:cs typeface="Arial Unicode MS" pitchFamily="34" charset="-128"/>
              </a:endParaRPr>
            </a:p>
          </p:txBody>
        </p:sp>
      </p:grpSp>
      <p:grpSp>
        <p:nvGrpSpPr>
          <p:cNvPr id="11" name="Group 10"/>
          <p:cNvGrpSpPr/>
          <p:nvPr/>
        </p:nvGrpSpPr>
        <p:grpSpPr>
          <a:xfrm>
            <a:off x="6454832" y="3581620"/>
            <a:ext cx="1296115" cy="1021844"/>
            <a:chOff x="216327" y="1708029"/>
            <a:chExt cx="971833" cy="1021607"/>
          </a:xfrm>
        </p:grpSpPr>
        <p:pic>
          <p:nvPicPr>
            <p:cNvPr id="12" name="Picture 3"/>
            <p:cNvPicPr>
              <a:picLocks noChangeAspect="1" noChangeArrowheads="1"/>
            </p:cNvPicPr>
            <p:nvPr/>
          </p:nvPicPr>
          <p:blipFill>
            <a:blip r:embed="rId2" cstate="screen">
              <a:duotone>
                <a:schemeClr val="accent3">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443106" y="1708029"/>
              <a:ext cx="518276" cy="686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16327" y="2406546"/>
              <a:ext cx="971833" cy="32309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zh-CN" altLang="en-US" b="1" kern="0" dirty="0" smtClean="0">
                  <a:solidFill>
                    <a:schemeClr val="tx2">
                      <a:lumMod val="75000"/>
                    </a:schemeClr>
                  </a:solidFill>
                  <a:ea typeface="Arial Unicode MS" pitchFamily="34" charset="-128"/>
                  <a:cs typeface="Arial Unicode MS" pitchFamily="34" charset="-128"/>
                </a:rPr>
                <a:t>客户</a:t>
              </a:r>
              <a:endParaRPr lang="en-US" b="1" kern="0" dirty="0" smtClean="0">
                <a:solidFill>
                  <a:schemeClr val="tx2">
                    <a:lumMod val="75000"/>
                  </a:schemeClr>
                </a:solidFill>
                <a:ea typeface="Arial Unicode MS" pitchFamily="34" charset="-128"/>
                <a:cs typeface="Arial Unicode MS" pitchFamily="34" charset="-128"/>
              </a:endParaRPr>
            </a:p>
          </p:txBody>
        </p:sp>
      </p:grpSp>
      <p:sp>
        <p:nvSpPr>
          <p:cNvPr id="14" name="Left-Right Arrow 13"/>
          <p:cNvSpPr/>
          <p:nvPr/>
        </p:nvSpPr>
        <p:spPr bwMode="gray">
          <a:xfrm>
            <a:off x="2014694" y="3815859"/>
            <a:ext cx="1331767" cy="471753"/>
          </a:xfrm>
          <a:prstGeom prst="leftRightArrow">
            <a:avLst/>
          </a:prstGeom>
          <a:solidFill>
            <a:srgbClr val="FF0000"/>
          </a:solidFill>
          <a:ln w="6350" algn="ctr">
            <a:solidFill>
              <a:schemeClr val="tx1"/>
            </a:solidFill>
            <a:prstDash val="dash"/>
            <a:miter lim="800000"/>
            <a:headEnd/>
            <a:tailEnd/>
          </a:ln>
        </p:spPr>
        <p:txBody>
          <a:bodyPr lIns="107145" tIns="85715" rIns="107145" bIns="8571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5" name="Left-Right Arrow 14"/>
          <p:cNvSpPr/>
          <p:nvPr/>
        </p:nvSpPr>
        <p:spPr bwMode="gray">
          <a:xfrm>
            <a:off x="4978533" y="3796915"/>
            <a:ext cx="1331767" cy="471753"/>
          </a:xfrm>
          <a:prstGeom prst="leftRightArrow">
            <a:avLst/>
          </a:prstGeom>
          <a:solidFill>
            <a:srgbClr val="FF0000"/>
          </a:solidFill>
          <a:ln w="6350" algn="ctr">
            <a:solidFill>
              <a:schemeClr val="tx1"/>
            </a:solidFill>
            <a:prstDash val="dash"/>
            <a:miter lim="800000"/>
            <a:headEnd/>
            <a:tailEnd/>
          </a:ln>
        </p:spPr>
        <p:txBody>
          <a:bodyPr lIns="107145" tIns="85715" rIns="107145" bIns="8571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 name="TextBox 15"/>
          <p:cNvSpPr txBox="1"/>
          <p:nvPr/>
        </p:nvSpPr>
        <p:spPr>
          <a:xfrm>
            <a:off x="1353788" y="4635121"/>
            <a:ext cx="2648196" cy="166199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smtClean="0">
                <a:ea typeface="Arial Unicode MS" pitchFamily="34" charset="-128"/>
                <a:cs typeface="Arial Unicode MS" pitchFamily="34" charset="-128"/>
              </a:rPr>
              <a:t>网点能够根据客户提供的车辆</a:t>
            </a:r>
            <a:r>
              <a:rPr lang="en-US" altLang="zh-CN" sz="1800" kern="0" dirty="0" smtClean="0">
                <a:ea typeface="Arial Unicode MS" pitchFamily="34" charset="-128"/>
                <a:cs typeface="Arial Unicode MS" pitchFamily="34" charset="-128"/>
              </a:rPr>
              <a:t>Vin</a:t>
            </a:r>
            <a:r>
              <a:rPr lang="zh-CN" altLang="en-US" sz="1800" kern="0" dirty="0" smtClean="0">
                <a:ea typeface="Arial Unicode MS" pitchFamily="34" charset="-128"/>
                <a:cs typeface="Arial Unicode MS" pitchFamily="34" charset="-128"/>
              </a:rPr>
              <a:t>号，查询到相关的配件信息甚至是维修指导，并快速完成交易，配件公司能迅速匹配库存和物流，支持网点的服务交付</a:t>
            </a:r>
            <a:endParaRPr lang="en-US" sz="1800" kern="0" dirty="0" smtClean="0">
              <a:ea typeface="Arial Unicode MS" pitchFamily="34" charset="-128"/>
              <a:cs typeface="Arial Unicode MS" pitchFamily="34" charset="-128"/>
            </a:endParaRPr>
          </a:p>
        </p:txBody>
      </p:sp>
      <p:sp>
        <p:nvSpPr>
          <p:cNvPr id="17" name="TextBox 16"/>
          <p:cNvSpPr txBox="1"/>
          <p:nvPr/>
        </p:nvSpPr>
        <p:spPr>
          <a:xfrm>
            <a:off x="4749691" y="4651062"/>
            <a:ext cx="2724416" cy="138499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smtClean="0">
                <a:ea typeface="Arial Unicode MS" pitchFamily="34" charset="-128"/>
                <a:cs typeface="Arial Unicode MS" pitchFamily="34" charset="-128"/>
              </a:rPr>
              <a:t>客户提出的维修维保需求能够得到网点的快速响应，甄别问题后迅速处理，不会因为配件识别及查询问题影响客户生产活动</a:t>
            </a:r>
            <a:endParaRPr lang="en-US" sz="1800" kern="0" dirty="0" err="1" smtClean="0">
              <a:ea typeface="Arial Unicode MS" pitchFamily="34" charset="-128"/>
              <a:cs typeface="Arial Unicode MS" pitchFamily="34" charset="-128"/>
            </a:endParaRPr>
          </a:p>
        </p:txBody>
      </p:sp>
      <p:sp>
        <p:nvSpPr>
          <p:cNvPr id="18" name="TextBox 17"/>
          <p:cNvSpPr txBox="1"/>
          <p:nvPr/>
        </p:nvSpPr>
        <p:spPr>
          <a:xfrm>
            <a:off x="331805" y="1460130"/>
            <a:ext cx="11092257" cy="1661993"/>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smtClean="0">
                <a:latin typeface="微软雅黑" panose="020B0503020204020204" pitchFamily="34" charset="-122"/>
                <a:ea typeface="微软雅黑" panose="020B0503020204020204" pitchFamily="34" charset="-122"/>
                <a:cs typeface="Arial Unicode MS" pitchFamily="34" charset="-128"/>
              </a:rPr>
              <a:t>工业装备</a:t>
            </a:r>
            <a:r>
              <a:rPr lang="zh-CN" altLang="en-US" sz="1800" b="1" kern="0" dirty="0" smtClean="0">
                <a:latin typeface="微软雅黑" panose="020B0503020204020204" pitchFamily="34" charset="-122"/>
                <a:ea typeface="微软雅黑" panose="020B0503020204020204" pitchFamily="34" charset="-122"/>
                <a:cs typeface="Arial Unicode MS" pitchFamily="34" charset="-128"/>
              </a:rPr>
              <a:t>渠道的售后服务</a:t>
            </a:r>
            <a:r>
              <a:rPr lang="zh-CN" altLang="en-US" sz="1800" kern="0" dirty="0" smtClean="0">
                <a:latin typeface="微软雅黑" panose="020B0503020204020204" pitchFamily="34" charset="-122"/>
                <a:ea typeface="微软雅黑" panose="020B0503020204020204" pitchFamily="34" charset="-122"/>
                <a:cs typeface="Arial Unicode MS" pitchFamily="34" charset="-128"/>
              </a:rPr>
              <a:t>作为标准化程度比较低的业务，内容包括技术咨询，维修，维保，配件销售等等，其中只有</a:t>
            </a:r>
            <a:r>
              <a:rPr lang="zh-CN" altLang="en-US" sz="1800" b="1" kern="0" dirty="0" smtClean="0">
                <a:latin typeface="微软雅黑" panose="020B0503020204020204" pitchFamily="34" charset="-122"/>
                <a:ea typeface="微软雅黑" panose="020B0503020204020204" pitchFamily="34" charset="-122"/>
                <a:cs typeface="Arial Unicode MS" pitchFamily="34" charset="-128"/>
              </a:rPr>
              <a:t>配件销售</a:t>
            </a:r>
            <a:r>
              <a:rPr lang="zh-CN" altLang="en-US" sz="1800" kern="0" dirty="0" smtClean="0">
                <a:latin typeface="微软雅黑" panose="020B0503020204020204" pitchFamily="34" charset="-122"/>
                <a:ea typeface="微软雅黑" panose="020B0503020204020204" pitchFamily="34" charset="-122"/>
                <a:cs typeface="Arial Unicode MS" pitchFamily="34" charset="-128"/>
              </a:rPr>
              <a:t>从</a:t>
            </a:r>
            <a:r>
              <a:rPr lang="en-US" altLang="zh-CN" sz="1800" kern="0" dirty="0" smtClean="0">
                <a:latin typeface="微软雅黑" panose="020B0503020204020204" pitchFamily="34" charset="-122"/>
                <a:ea typeface="微软雅黑" panose="020B0503020204020204" pitchFamily="34" charset="-122"/>
                <a:cs typeface="Arial Unicode MS" pitchFamily="34" charset="-128"/>
              </a:rPr>
              <a:t>OEM</a:t>
            </a:r>
            <a:r>
              <a:rPr lang="zh-CN" altLang="en-US" sz="1800" kern="0" dirty="0" smtClean="0">
                <a:latin typeface="微软雅黑" panose="020B0503020204020204" pitchFamily="34" charset="-122"/>
                <a:ea typeface="微软雅黑" panose="020B0503020204020204" pitchFamily="34" charset="-122"/>
                <a:cs typeface="Arial Unicode MS" pitchFamily="34" charset="-128"/>
              </a:rPr>
              <a:t>管理角度比较容易实现标准化，且可以以此为抓手通过网店贴近客户需求；</a:t>
            </a:r>
            <a:endParaRPr lang="en-US" altLang="zh-CN" sz="1800" kern="0" dirty="0" smtClean="0">
              <a:latin typeface="微软雅黑" panose="020B0503020204020204" pitchFamily="34" charset="-122"/>
              <a:ea typeface="微软雅黑" panose="020B0503020204020204" pitchFamily="34" charset="-122"/>
              <a:cs typeface="Arial Unicode MS" pitchFamily="34" charset="-128"/>
            </a:endParaRPr>
          </a:p>
          <a:p>
            <a:pPr fontAlgn="base">
              <a:spcBef>
                <a:spcPct val="50000"/>
              </a:spcBef>
              <a:spcAft>
                <a:spcPct val="0"/>
              </a:spcAft>
              <a:buClr>
                <a:srgbClr val="F0AB00"/>
              </a:buClr>
              <a:buSzPct val="80000"/>
            </a:pPr>
            <a:r>
              <a:rPr lang="zh-CN" altLang="en-US" sz="1800" kern="0" dirty="0" smtClean="0">
                <a:latin typeface="微软雅黑" panose="020B0503020204020204" pitchFamily="34" charset="-122"/>
                <a:ea typeface="微软雅黑" panose="020B0503020204020204" pitchFamily="34" charset="-122"/>
                <a:cs typeface="Arial Unicode MS" pitchFamily="34" charset="-128"/>
              </a:rPr>
              <a:t>合力的渠道为控股</a:t>
            </a:r>
            <a:r>
              <a:rPr lang="en-US" altLang="zh-CN" sz="1800" kern="0" dirty="0" smtClean="0">
                <a:latin typeface="微软雅黑" panose="020B0503020204020204" pitchFamily="34" charset="-122"/>
                <a:ea typeface="微软雅黑" panose="020B0503020204020204" pitchFamily="34" charset="-122"/>
                <a:cs typeface="Arial Unicode MS" pitchFamily="34" charset="-128"/>
              </a:rPr>
              <a:t>/</a:t>
            </a:r>
            <a:r>
              <a:rPr lang="zh-CN" altLang="en-US" sz="1800" kern="0" dirty="0" smtClean="0">
                <a:latin typeface="微软雅黑" panose="020B0503020204020204" pitchFamily="34" charset="-122"/>
                <a:ea typeface="微软雅黑" panose="020B0503020204020204" pitchFamily="34" charset="-122"/>
                <a:cs typeface="Arial Unicode MS" pitchFamily="34" charset="-128"/>
              </a:rPr>
              <a:t>参股的网点，控制力度较强，服务执行的管理目前并不是瓶颈，但服务内容所需要公司提供的支持是网点交付服务内容时的最大挑战；</a:t>
            </a:r>
            <a:endParaRPr lang="en-US" altLang="zh-CN" sz="1800" kern="0" dirty="0" smtClean="0">
              <a:latin typeface="微软雅黑" panose="020B0503020204020204" pitchFamily="34" charset="-122"/>
              <a:ea typeface="微软雅黑" panose="020B0503020204020204" pitchFamily="34" charset="-122"/>
              <a:cs typeface="Arial Unicode MS" pitchFamily="34" charset="-128"/>
            </a:endParaRPr>
          </a:p>
          <a:p>
            <a:pPr fontAlgn="base">
              <a:spcBef>
                <a:spcPct val="50000"/>
              </a:spcBef>
              <a:spcAft>
                <a:spcPct val="0"/>
              </a:spcAft>
              <a:buClr>
                <a:srgbClr val="F0AB00"/>
              </a:buClr>
              <a:buSzPct val="80000"/>
            </a:pPr>
            <a:r>
              <a:rPr lang="zh-CN" altLang="en-US" sz="1800" kern="0" dirty="0" smtClean="0">
                <a:latin typeface="微软雅黑" panose="020B0503020204020204" pitchFamily="34" charset="-122"/>
                <a:ea typeface="微软雅黑" panose="020B0503020204020204" pitchFamily="34" charset="-122"/>
                <a:cs typeface="Arial Unicode MS" pitchFamily="34" charset="-128"/>
              </a:rPr>
              <a:t>因此，售后配件业务的互联网化显得迫在眉睫，即实现以下内容：</a:t>
            </a:r>
            <a:endParaRPr lang="en-US" sz="1800" kern="0" dirty="0" err="1" smtClean="0">
              <a:latin typeface="微软雅黑" panose="020B0503020204020204" pitchFamily="34" charset="-122"/>
              <a:ea typeface="微软雅黑" panose="020B0503020204020204" pitchFamily="34" charset="-122"/>
              <a:cs typeface="Arial Unicode MS" pitchFamily="34" charset="-128"/>
            </a:endParaRPr>
          </a:p>
        </p:txBody>
      </p:sp>
      <p:sp>
        <p:nvSpPr>
          <p:cNvPr id="19" name="TextBox 18"/>
          <p:cNvSpPr txBox="1"/>
          <p:nvPr/>
        </p:nvSpPr>
        <p:spPr>
          <a:xfrm>
            <a:off x="8133711" y="3027622"/>
            <a:ext cx="3207223" cy="290848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zh-CN" altLang="en-US" sz="1800" kern="0" dirty="0" smtClean="0">
                <a:ea typeface="Arial Unicode MS" pitchFamily="34" charset="-128"/>
                <a:cs typeface="Arial Unicode MS" pitchFamily="34" charset="-128"/>
              </a:rPr>
              <a:t>工业装备行业的互联网</a:t>
            </a:r>
            <a:r>
              <a:rPr lang="en-US" altLang="zh-CN" sz="1800" kern="0" dirty="0" smtClean="0">
                <a:ea typeface="Arial Unicode MS" pitchFamily="34" charset="-128"/>
                <a:cs typeface="Arial Unicode MS" pitchFamily="34" charset="-128"/>
              </a:rPr>
              <a:t>+</a:t>
            </a:r>
            <a:r>
              <a:rPr lang="zh-CN" altLang="en-US" sz="1800" kern="0" dirty="0" smtClean="0">
                <a:ea typeface="Arial Unicode MS" pitchFamily="34" charset="-128"/>
                <a:cs typeface="Arial Unicode MS" pitchFamily="34" charset="-128"/>
              </a:rPr>
              <a:t>，需要一定程度的标准化，合力的品牌力和产品力已经有了一定基础</a:t>
            </a:r>
            <a:endParaRPr lang="en-US" altLang="zh-CN" sz="1800" kern="0" dirty="0" smtClean="0">
              <a:ea typeface="Arial Unicode MS" pitchFamily="34" charset="-128"/>
              <a:cs typeface="Arial Unicode MS" pitchFamily="34" charset="-128"/>
            </a:endParaRPr>
          </a:p>
          <a:p>
            <a:pPr fontAlgn="base">
              <a:spcBef>
                <a:spcPct val="50000"/>
              </a:spcBef>
              <a:spcAft>
                <a:spcPct val="0"/>
              </a:spcAft>
              <a:buClr>
                <a:srgbClr val="F0AB00"/>
              </a:buClr>
              <a:buSzPct val="80000"/>
            </a:pPr>
            <a:r>
              <a:rPr lang="zh-CN" altLang="en-US" sz="1800" kern="0" dirty="0" smtClean="0">
                <a:ea typeface="Arial Unicode MS" pitchFamily="34" charset="-128"/>
                <a:cs typeface="Arial Unicode MS" pitchFamily="34" charset="-128"/>
              </a:rPr>
              <a:t>但最重要的是需要做到真正意义的客户连接，通过全渠道的接触与后台产品，服务的协同，来实现需求与交付的准确，快速的对接，让网点不仅发挥作为业务执行前端，更大程度上能够作为合力与客户连接的桥梁</a:t>
            </a:r>
            <a:endParaRPr lang="en-US" altLang="zh-CN" sz="1800" kern="0" dirty="0" smtClean="0">
              <a:ea typeface="Arial Unicode MS" pitchFamily="34" charset="-128"/>
              <a:cs typeface="Arial Unicode MS" pitchFamily="34" charset="-128"/>
            </a:endParaRPr>
          </a:p>
        </p:txBody>
      </p:sp>
    </p:spTree>
    <p:extLst>
      <p:ext uri="{BB962C8B-B14F-4D97-AF65-F5344CB8AC3E}">
        <p14:creationId xmlns:p14="http://schemas.microsoft.com/office/powerpoint/2010/main" val="1339260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微软雅黑" panose="020B0503020204020204" pitchFamily="34" charset="-122"/>
                <a:ea typeface="微软雅黑" panose="020B0503020204020204" pitchFamily="34" charset="-122"/>
              </a:rPr>
              <a:t>SAP</a:t>
            </a:r>
            <a:r>
              <a:rPr lang="zh-CN" altLang="en-US" dirty="0" smtClean="0">
                <a:latin typeface="微软雅黑" panose="020B0503020204020204" pitchFamily="34" charset="-122"/>
                <a:ea typeface="微软雅黑" panose="020B0503020204020204" pitchFamily="34" charset="-122"/>
              </a:rPr>
              <a:t>的全渠道平台方案能够合力售后配件电商业务的全渠道销售模型 </a:t>
            </a:r>
            <a:endParaRPr lang="en-US" dirty="0">
              <a:latin typeface="微软雅黑" panose="020B0503020204020204" pitchFamily="34" charset="-122"/>
              <a:ea typeface="微软雅黑" panose="020B0503020204020204" pitchFamily="34" charset="-122"/>
            </a:endParaRPr>
          </a:p>
        </p:txBody>
      </p:sp>
      <p:sp>
        <p:nvSpPr>
          <p:cNvPr id="4" name="Text Placeholder 1"/>
          <p:cNvSpPr>
            <a:spLocks noGrp="1"/>
          </p:cNvSpPr>
          <p:nvPr>
            <p:ph type="body" sz="quarter" idx="10"/>
          </p:nvPr>
        </p:nvSpPr>
        <p:spPr>
          <a:xfrm>
            <a:off x="278405" y="2255628"/>
            <a:ext cx="1745136" cy="616311"/>
          </a:xfrm>
        </p:spPr>
        <p:txBody>
          <a:bodyPr/>
          <a:lstStyle/>
          <a:p>
            <a:pPr algn="ctr"/>
            <a:r>
              <a:rPr lang="zh-CN" altLang="en-US" sz="1800" b="0" dirty="0" smtClean="0"/>
              <a:t>增加售后／零部件市场的份额</a:t>
            </a:r>
            <a:endParaRPr lang="en-GB" sz="1800" b="0" dirty="0"/>
          </a:p>
        </p:txBody>
      </p:sp>
      <p:sp>
        <p:nvSpPr>
          <p:cNvPr id="5" name="Text Placeholder 2"/>
          <p:cNvSpPr txBox="1">
            <a:spLocks/>
          </p:cNvSpPr>
          <p:nvPr/>
        </p:nvSpPr>
        <p:spPr>
          <a:xfrm>
            <a:off x="4429761" y="2255623"/>
            <a:ext cx="1674156" cy="505267"/>
          </a:xfrm>
          <a:prstGeom prst="rect">
            <a:avLst/>
          </a:prstGeom>
        </p:spPr>
        <p:txBody>
          <a:bodyPr/>
          <a:lstStyle>
            <a:lvl1pPr marL="0" indent="0" algn="l" defTabSz="914400" rtl="0" eaLnBrk="1" latinLnBrk="0" hangingPunct="1">
              <a:spcBef>
                <a:spcPts val="1620"/>
              </a:spcBef>
              <a:buClr>
                <a:schemeClr val="accent1"/>
              </a:buClr>
              <a:buSzPct val="80000"/>
              <a:buFontTx/>
              <a:buNone/>
              <a:defRPr sz="2000" b="1" kern="1200">
                <a:solidFill>
                  <a:srgbClr val="000000"/>
                </a:solidFill>
                <a:latin typeface="Arial"/>
                <a:ea typeface="+mn-ea"/>
                <a:cs typeface="Arial"/>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rgbClr val="000000"/>
                </a:solidFill>
                <a:latin typeface="Arial"/>
                <a:ea typeface="+mn-ea"/>
                <a:cs typeface="Arial"/>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rgbClr val="000000"/>
                </a:solidFill>
                <a:latin typeface="Arial"/>
                <a:ea typeface="+mn-ea"/>
                <a:cs typeface="Arial"/>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rgbClr val="000000"/>
                </a:solidFill>
                <a:latin typeface="Arial"/>
                <a:ea typeface="+mn-ea"/>
                <a:cs typeface="Arial"/>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rgbClr val="00000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b="0" dirty="0" smtClean="0"/>
              <a:t>建立新的销售渠道</a:t>
            </a:r>
            <a:endParaRPr lang="en-GB" sz="1800" b="0" dirty="0"/>
          </a:p>
        </p:txBody>
      </p:sp>
      <p:sp>
        <p:nvSpPr>
          <p:cNvPr id="6" name="Text Placeholder 3"/>
          <p:cNvSpPr txBox="1">
            <a:spLocks/>
          </p:cNvSpPr>
          <p:nvPr/>
        </p:nvSpPr>
        <p:spPr>
          <a:xfrm>
            <a:off x="2174862" y="2255626"/>
            <a:ext cx="1720244" cy="526829"/>
          </a:xfrm>
          <a:prstGeom prst="rect">
            <a:avLst/>
          </a:prstGeom>
        </p:spPr>
        <p:txBody>
          <a:bodyPr/>
          <a:lstStyle>
            <a:lvl1pPr marL="0" indent="0" algn="l" defTabSz="914400" rtl="0" eaLnBrk="1" latinLnBrk="0" hangingPunct="1">
              <a:spcBef>
                <a:spcPts val="1620"/>
              </a:spcBef>
              <a:buClr>
                <a:schemeClr val="accent1"/>
              </a:buClr>
              <a:buSzPct val="80000"/>
              <a:buFontTx/>
              <a:buNone/>
              <a:defRPr sz="2000" b="1" kern="1200">
                <a:solidFill>
                  <a:srgbClr val="000000"/>
                </a:solidFill>
                <a:latin typeface="Arial"/>
                <a:ea typeface="+mn-ea"/>
                <a:cs typeface="Arial"/>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rgbClr val="000000"/>
                </a:solidFill>
                <a:latin typeface="Arial"/>
                <a:ea typeface="+mn-ea"/>
                <a:cs typeface="Arial"/>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rgbClr val="000000"/>
                </a:solidFill>
                <a:latin typeface="Arial"/>
                <a:ea typeface="+mn-ea"/>
                <a:cs typeface="Arial"/>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rgbClr val="000000"/>
                </a:solidFill>
                <a:latin typeface="Arial"/>
                <a:ea typeface="+mn-ea"/>
                <a:cs typeface="Arial"/>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rgbClr val="00000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b="0" dirty="0" smtClean="0"/>
              <a:t>提升销售效率</a:t>
            </a:r>
            <a:endParaRPr lang="en-GB" sz="1800" b="0" dirty="0"/>
          </a:p>
        </p:txBody>
      </p:sp>
      <p:pic>
        <p:nvPicPr>
          <p:cNvPr id="7" name="Picture 8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0427" y="1385456"/>
            <a:ext cx="679230" cy="715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8" name="Text Placeholder 1"/>
          <p:cNvSpPr txBox="1">
            <a:spLocks/>
          </p:cNvSpPr>
          <p:nvPr/>
        </p:nvSpPr>
        <p:spPr bwMode="gray">
          <a:xfrm>
            <a:off x="230637" y="3790463"/>
            <a:ext cx="1765868" cy="57395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2000" b="1" kern="1200">
                <a:solidFill>
                  <a:srgbClr val="000000"/>
                </a:solidFill>
                <a:latin typeface="Arial"/>
                <a:ea typeface="+mn-ea"/>
                <a:cs typeface="Arial"/>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rgbClr val="000000"/>
                </a:solidFill>
                <a:latin typeface="Arial"/>
                <a:ea typeface="+mn-ea"/>
                <a:cs typeface="Arial"/>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rgbClr val="000000"/>
                </a:solidFill>
                <a:latin typeface="Arial"/>
                <a:ea typeface="+mn-ea"/>
                <a:cs typeface="Arial"/>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rgbClr val="000000"/>
                </a:solidFill>
                <a:latin typeface="Arial"/>
                <a:ea typeface="+mn-ea"/>
                <a:cs typeface="Arial"/>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rgbClr val="00000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b="0" dirty="0" smtClean="0">
                <a:solidFill>
                  <a:schemeClr val="tx1"/>
                </a:solidFill>
              </a:rPr>
              <a:t>移动互联</a:t>
            </a:r>
            <a:endParaRPr lang="en-GB" sz="1800" b="0" dirty="0">
              <a:solidFill>
                <a:schemeClr val="tx1"/>
              </a:solidFill>
            </a:endParaRPr>
          </a:p>
        </p:txBody>
      </p:sp>
      <p:sp>
        <p:nvSpPr>
          <p:cNvPr id="9" name="Text Placeholder 2"/>
          <p:cNvSpPr txBox="1">
            <a:spLocks/>
          </p:cNvSpPr>
          <p:nvPr/>
        </p:nvSpPr>
        <p:spPr bwMode="gray">
          <a:xfrm>
            <a:off x="4400239" y="3814561"/>
            <a:ext cx="1703678" cy="549857"/>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2000" b="1" kern="1200">
                <a:solidFill>
                  <a:srgbClr val="000000"/>
                </a:solidFill>
                <a:latin typeface="Arial"/>
                <a:ea typeface="+mn-ea"/>
                <a:cs typeface="Arial"/>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rgbClr val="000000"/>
                </a:solidFill>
                <a:latin typeface="Arial"/>
                <a:ea typeface="+mn-ea"/>
                <a:cs typeface="Arial"/>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rgbClr val="000000"/>
                </a:solidFill>
                <a:latin typeface="Arial"/>
                <a:ea typeface="+mn-ea"/>
                <a:cs typeface="Arial"/>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rgbClr val="000000"/>
                </a:solidFill>
                <a:latin typeface="Arial"/>
                <a:ea typeface="+mn-ea"/>
                <a:cs typeface="Arial"/>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rgbClr val="00000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b="0" dirty="0" smtClean="0">
                <a:solidFill>
                  <a:schemeClr val="tx1"/>
                </a:solidFill>
              </a:rPr>
              <a:t>管理复杂的产品及报价</a:t>
            </a:r>
            <a:endParaRPr lang="en-GB" sz="1800" b="0" dirty="0">
              <a:solidFill>
                <a:schemeClr val="tx1"/>
              </a:solidFill>
            </a:endParaRPr>
          </a:p>
        </p:txBody>
      </p:sp>
      <p:sp>
        <p:nvSpPr>
          <p:cNvPr id="10" name="Text Placeholder 3"/>
          <p:cNvSpPr txBox="1">
            <a:spLocks/>
          </p:cNvSpPr>
          <p:nvPr/>
        </p:nvSpPr>
        <p:spPr bwMode="gray">
          <a:xfrm>
            <a:off x="2236667" y="3781995"/>
            <a:ext cx="1848446" cy="61627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2000" b="1" kern="1200">
                <a:solidFill>
                  <a:srgbClr val="000000"/>
                </a:solidFill>
                <a:latin typeface="Arial"/>
                <a:ea typeface="+mn-ea"/>
                <a:cs typeface="Arial"/>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rgbClr val="000000"/>
                </a:solidFill>
                <a:latin typeface="Arial"/>
                <a:ea typeface="+mn-ea"/>
                <a:cs typeface="Arial"/>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rgbClr val="000000"/>
                </a:solidFill>
                <a:latin typeface="Arial"/>
                <a:ea typeface="+mn-ea"/>
                <a:cs typeface="Arial"/>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rgbClr val="000000"/>
                </a:solidFill>
                <a:latin typeface="Arial"/>
                <a:ea typeface="+mn-ea"/>
                <a:cs typeface="Arial"/>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rgbClr val="00000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b="0" dirty="0" smtClean="0"/>
              <a:t>通过客户自服务降低成本</a:t>
            </a:r>
            <a:endParaRPr lang="en-GB" sz="1800" b="0" dirty="0"/>
          </a:p>
        </p:txBody>
      </p:sp>
      <p:pic>
        <p:nvPicPr>
          <p:cNvPr id="11" name="Bild 20" descr="Bildschirmfoto 2013-11-28 um 14.46.23.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4315" y="2923583"/>
            <a:ext cx="728469" cy="716968"/>
          </a:xfrm>
          <a:prstGeom prst="rect">
            <a:avLst/>
          </a:prstGeom>
        </p:spPr>
      </p:pic>
      <p:sp>
        <p:nvSpPr>
          <p:cNvPr id="12" name="Text Placeholder 1"/>
          <p:cNvSpPr txBox="1">
            <a:spLocks/>
          </p:cNvSpPr>
          <p:nvPr/>
        </p:nvSpPr>
        <p:spPr bwMode="gray">
          <a:xfrm>
            <a:off x="321742" y="5316584"/>
            <a:ext cx="1674764" cy="590068"/>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2000" b="1" kern="1200">
                <a:solidFill>
                  <a:srgbClr val="000000"/>
                </a:solidFill>
                <a:latin typeface="Arial"/>
                <a:ea typeface="+mn-ea"/>
                <a:cs typeface="Arial"/>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rgbClr val="000000"/>
                </a:solidFill>
                <a:latin typeface="Arial"/>
                <a:ea typeface="+mn-ea"/>
                <a:cs typeface="Arial"/>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rgbClr val="000000"/>
                </a:solidFill>
                <a:latin typeface="Arial"/>
                <a:ea typeface="+mn-ea"/>
                <a:cs typeface="Arial"/>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rgbClr val="000000"/>
                </a:solidFill>
                <a:latin typeface="Arial"/>
                <a:ea typeface="+mn-ea"/>
                <a:cs typeface="Arial"/>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rgbClr val="00000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pPr>
            <a:r>
              <a:rPr lang="zh-CN" altLang="en-US" sz="1800" b="0" dirty="0" smtClean="0"/>
              <a:t>提供产品选配以及</a:t>
            </a:r>
            <a:r>
              <a:rPr lang="en-US" altLang="zh-CN" sz="1800" b="0" dirty="0" smtClean="0"/>
              <a:t>CPQ</a:t>
            </a:r>
            <a:r>
              <a:rPr lang="zh-CN" altLang="en-US" sz="1800" b="0" dirty="0" smtClean="0"/>
              <a:t>服务</a:t>
            </a:r>
            <a:endParaRPr lang="en-GB" sz="1800" b="0" dirty="0"/>
          </a:p>
        </p:txBody>
      </p:sp>
      <p:sp>
        <p:nvSpPr>
          <p:cNvPr id="13" name="Text Placeholder 2"/>
          <p:cNvSpPr txBox="1">
            <a:spLocks/>
          </p:cNvSpPr>
          <p:nvPr/>
        </p:nvSpPr>
        <p:spPr bwMode="gray">
          <a:xfrm>
            <a:off x="4417708" y="5372657"/>
            <a:ext cx="1686209" cy="556203"/>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2000" b="1" kern="1200">
                <a:solidFill>
                  <a:srgbClr val="000000"/>
                </a:solidFill>
                <a:latin typeface="Arial"/>
                <a:ea typeface="+mn-ea"/>
                <a:cs typeface="Arial"/>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rgbClr val="000000"/>
                </a:solidFill>
                <a:latin typeface="Arial"/>
                <a:ea typeface="+mn-ea"/>
                <a:cs typeface="Arial"/>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rgbClr val="000000"/>
                </a:solidFill>
                <a:latin typeface="Arial"/>
                <a:ea typeface="+mn-ea"/>
                <a:cs typeface="Arial"/>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rgbClr val="000000"/>
                </a:solidFill>
                <a:latin typeface="Arial"/>
                <a:ea typeface="+mn-ea"/>
                <a:cs typeface="Arial"/>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rgbClr val="00000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b="0" dirty="0" smtClean="0"/>
              <a:t>全球化</a:t>
            </a:r>
            <a:endParaRPr lang="en-GB" sz="1800" b="0" dirty="0"/>
          </a:p>
        </p:txBody>
      </p:sp>
      <p:sp>
        <p:nvSpPr>
          <p:cNvPr id="14" name="Text Placeholder 3"/>
          <p:cNvSpPr txBox="1">
            <a:spLocks/>
          </p:cNvSpPr>
          <p:nvPr/>
        </p:nvSpPr>
        <p:spPr bwMode="gray">
          <a:xfrm>
            <a:off x="2219794" y="5316579"/>
            <a:ext cx="1952458" cy="616275"/>
          </a:xfrm>
          <a:prstGeom prst="rect">
            <a:avLst/>
          </a:prstGeom>
        </p:spPr>
        <p:txBody>
          <a:bodyPr vert="horz" lIns="0" tIns="0" rIns="0" bIns="0" rtlCol="0">
            <a:noAutofit/>
          </a:bodyPr>
          <a:lstStyle>
            <a:lvl1pPr marL="0" indent="0" algn="l" defTabSz="914400" rtl="0" eaLnBrk="1" latinLnBrk="0" hangingPunct="1">
              <a:spcBef>
                <a:spcPts val="1620"/>
              </a:spcBef>
              <a:buClr>
                <a:schemeClr val="accent1"/>
              </a:buClr>
              <a:buSzPct val="80000"/>
              <a:buFontTx/>
              <a:buNone/>
              <a:defRPr sz="2000" b="1" kern="1200">
                <a:solidFill>
                  <a:srgbClr val="000000"/>
                </a:solidFill>
                <a:latin typeface="Arial"/>
                <a:ea typeface="+mn-ea"/>
                <a:cs typeface="Arial"/>
              </a:defRPr>
            </a:lvl1pPr>
            <a:lvl2pPr marL="0" indent="0" algn="l" defTabSz="914400" rtl="0" eaLnBrk="1" latinLnBrk="0" hangingPunct="1">
              <a:spcBef>
                <a:spcPts val="600"/>
              </a:spcBef>
              <a:buClr>
                <a:schemeClr val="accent1"/>
              </a:buClr>
              <a:buSzPct val="80000"/>
              <a:buFont typeface="Wingdings" pitchFamily="2" charset="2"/>
              <a:buNone/>
              <a:defRPr sz="1800" kern="1200">
                <a:solidFill>
                  <a:srgbClr val="000000"/>
                </a:solidFill>
                <a:latin typeface="Arial"/>
                <a:ea typeface="+mn-ea"/>
                <a:cs typeface="Arial"/>
              </a:defRPr>
            </a:lvl2pPr>
            <a:lvl3pPr marL="180000" indent="-180000" algn="l" defTabSz="914400" rtl="0" eaLnBrk="1" latinLnBrk="0" hangingPunct="1">
              <a:spcBef>
                <a:spcPts val="400"/>
              </a:spcBef>
              <a:buClr>
                <a:schemeClr val="accent1"/>
              </a:buClr>
              <a:buSzPct val="100000"/>
              <a:buFont typeface="Wingdings" pitchFamily="2" charset="2"/>
              <a:buChar char=""/>
              <a:defRPr sz="1600" kern="1200">
                <a:solidFill>
                  <a:srgbClr val="000000"/>
                </a:solidFill>
                <a:latin typeface="Arial"/>
                <a:ea typeface="+mn-ea"/>
                <a:cs typeface="Arial"/>
              </a:defRPr>
            </a:lvl3pPr>
            <a:lvl4pPr marL="360000" indent="-180000" algn="l" defTabSz="914400" rtl="0" eaLnBrk="1" latinLnBrk="0" hangingPunct="1">
              <a:spcBef>
                <a:spcPts val="400"/>
              </a:spcBef>
              <a:buClr>
                <a:schemeClr val="accent2"/>
              </a:buClr>
              <a:buSzPct val="100000"/>
              <a:buFont typeface="Arial" pitchFamily="34" charset="0"/>
              <a:buChar char="–"/>
              <a:defRPr sz="1400" kern="1200">
                <a:solidFill>
                  <a:srgbClr val="000000"/>
                </a:solidFill>
                <a:latin typeface="Arial"/>
                <a:ea typeface="+mn-ea"/>
                <a:cs typeface="Arial"/>
              </a:defRPr>
            </a:lvl4pPr>
            <a:lvl5pPr marL="541338" indent="-180000" algn="l" defTabSz="914400" rtl="0" eaLnBrk="1" latinLnBrk="0" hangingPunct="1">
              <a:spcBef>
                <a:spcPts val="250"/>
              </a:spcBef>
              <a:buClr>
                <a:schemeClr val="accent2"/>
              </a:buClr>
              <a:buSzPct val="100000"/>
              <a:buFont typeface="Courier New" pitchFamily="49" charset="0"/>
              <a:buChar char="o"/>
              <a:defRPr sz="1400" kern="1200">
                <a:solidFill>
                  <a:srgbClr val="000000"/>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zh-CN" altLang="en-US" sz="1800" b="0" dirty="0" smtClean="0">
                <a:solidFill>
                  <a:schemeClr val="tx1"/>
                </a:solidFill>
              </a:rPr>
              <a:t>从卖产品转型为卖解决方案</a:t>
            </a:r>
            <a:endParaRPr lang="en-GB" sz="1800" b="0" dirty="0">
              <a:solidFill>
                <a:schemeClr val="tx1"/>
              </a:solidFill>
            </a:endParaRPr>
          </a:p>
        </p:txBody>
      </p:sp>
      <p:pic>
        <p:nvPicPr>
          <p:cNvPr id="15" name="Picture 26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50368" y="4577653"/>
            <a:ext cx="612606" cy="61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6" name="Bild 15" descr="04_mobile.jp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39542" y="2889521"/>
            <a:ext cx="925873" cy="903639"/>
          </a:xfrm>
          <a:prstGeom prst="rect">
            <a:avLst/>
          </a:prstGeom>
        </p:spPr>
      </p:pic>
      <p:pic>
        <p:nvPicPr>
          <p:cNvPr id="17" name="Picture 21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0677" y="1368521"/>
            <a:ext cx="839578" cy="884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cxnSp>
        <p:nvCxnSpPr>
          <p:cNvPr id="19" name="Gerade Verbindung 60"/>
          <p:cNvCxnSpPr/>
          <p:nvPr/>
        </p:nvCxnSpPr>
        <p:spPr>
          <a:xfrm>
            <a:off x="321736" y="2206742"/>
            <a:ext cx="1674769"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Gerade Verbindung 61"/>
          <p:cNvCxnSpPr/>
          <p:nvPr/>
        </p:nvCxnSpPr>
        <p:spPr>
          <a:xfrm>
            <a:off x="2268052" y="2206741"/>
            <a:ext cx="1817060" cy="1"/>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Gerade Verbindung 62"/>
          <p:cNvCxnSpPr/>
          <p:nvPr/>
        </p:nvCxnSpPr>
        <p:spPr>
          <a:xfrm flipV="1">
            <a:off x="4416243" y="2214539"/>
            <a:ext cx="1687674" cy="1"/>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Gerade Verbindung 63"/>
          <p:cNvCxnSpPr/>
          <p:nvPr/>
        </p:nvCxnSpPr>
        <p:spPr>
          <a:xfrm>
            <a:off x="321736" y="3734980"/>
            <a:ext cx="1674769"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 Verbindung 64"/>
          <p:cNvCxnSpPr/>
          <p:nvPr/>
        </p:nvCxnSpPr>
        <p:spPr>
          <a:xfrm flipV="1">
            <a:off x="2279927" y="3729906"/>
            <a:ext cx="1892325" cy="5074"/>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Gerade Verbindung 65"/>
          <p:cNvCxnSpPr/>
          <p:nvPr/>
        </p:nvCxnSpPr>
        <p:spPr>
          <a:xfrm flipV="1">
            <a:off x="4401607" y="3729906"/>
            <a:ext cx="1702310" cy="5073"/>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Gerade Verbindung 66"/>
          <p:cNvCxnSpPr/>
          <p:nvPr/>
        </p:nvCxnSpPr>
        <p:spPr>
          <a:xfrm flipV="1">
            <a:off x="321736" y="5253356"/>
            <a:ext cx="1674769" cy="9859"/>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Gerade Verbindung 67"/>
          <p:cNvCxnSpPr/>
          <p:nvPr/>
        </p:nvCxnSpPr>
        <p:spPr>
          <a:xfrm>
            <a:off x="2291802" y="5263214"/>
            <a:ext cx="1880450" cy="1"/>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Gerade Verbindung 68"/>
          <p:cNvCxnSpPr/>
          <p:nvPr/>
        </p:nvCxnSpPr>
        <p:spPr>
          <a:xfrm>
            <a:off x="4401607" y="5279552"/>
            <a:ext cx="1702310"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2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747252" y="4365721"/>
            <a:ext cx="985750" cy="1036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1" name="Picture 80"/>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4858669" y="1339626"/>
            <a:ext cx="816339" cy="816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2" name="Picture 26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2240" y="4528693"/>
            <a:ext cx="616450" cy="616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33" name="Picture 1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58669" y="2837020"/>
            <a:ext cx="796005" cy="83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8" name="object 6"/>
          <p:cNvSpPr txBox="1"/>
          <p:nvPr/>
        </p:nvSpPr>
        <p:spPr>
          <a:xfrm>
            <a:off x="6519585" y="2557788"/>
            <a:ext cx="1964418" cy="238912"/>
          </a:xfrm>
          <a:prstGeom prst="rect">
            <a:avLst/>
          </a:prstGeom>
        </p:spPr>
        <p:txBody>
          <a:bodyPr vert="horz" wrap="square" lIns="0" tIns="0" rIns="0" bIns="0" rtlCol="0">
            <a:spAutoFit/>
          </a:bodyPr>
          <a:lstStyle/>
          <a:p>
            <a:pPr marR="6350">
              <a:lnSpc>
                <a:spcPct val="104200"/>
              </a:lnSpc>
            </a:pPr>
            <a:r>
              <a:rPr lang="zh-CN" altLang="en-US" sz="1500" b="1" cap="all" dirty="0" smtClean="0">
                <a:ea typeface="+mj-ea"/>
                <a:cs typeface="Arial"/>
              </a:rPr>
              <a:t>客户体验</a:t>
            </a:r>
            <a:endParaRPr lang="en-US" sz="1500" b="1" cap="all" dirty="0">
              <a:ea typeface="+mj-ea"/>
              <a:cs typeface="Arial"/>
            </a:endParaRPr>
          </a:p>
        </p:txBody>
      </p:sp>
      <p:sp>
        <p:nvSpPr>
          <p:cNvPr id="59" name="object 9"/>
          <p:cNvSpPr txBox="1"/>
          <p:nvPr/>
        </p:nvSpPr>
        <p:spPr>
          <a:xfrm>
            <a:off x="6519579" y="3967406"/>
            <a:ext cx="1978023" cy="238912"/>
          </a:xfrm>
          <a:prstGeom prst="rect">
            <a:avLst/>
          </a:prstGeom>
        </p:spPr>
        <p:txBody>
          <a:bodyPr vert="horz" wrap="square" lIns="0" tIns="0" rIns="0" bIns="0" rtlCol="0">
            <a:spAutoFit/>
          </a:bodyPr>
          <a:lstStyle/>
          <a:p>
            <a:pPr marR="6350">
              <a:lnSpc>
                <a:spcPct val="104200"/>
              </a:lnSpc>
            </a:pPr>
            <a:r>
              <a:rPr lang="zh-CN" altLang="en-US" sz="1500" b="1" cap="all" dirty="0" smtClean="0">
                <a:ea typeface="+mj-ea"/>
                <a:cs typeface="Arial"/>
              </a:rPr>
              <a:t>关键业务流程</a:t>
            </a:r>
            <a:endParaRPr lang="en-US" sz="1500" b="1" cap="all" dirty="0">
              <a:ea typeface="+mj-ea"/>
              <a:cs typeface="Arial"/>
            </a:endParaRPr>
          </a:p>
        </p:txBody>
      </p:sp>
      <p:sp>
        <p:nvSpPr>
          <p:cNvPr id="60" name="object 12"/>
          <p:cNvSpPr txBox="1"/>
          <p:nvPr/>
        </p:nvSpPr>
        <p:spPr>
          <a:xfrm>
            <a:off x="6519587" y="5205856"/>
            <a:ext cx="1971221" cy="238912"/>
          </a:xfrm>
          <a:prstGeom prst="rect">
            <a:avLst/>
          </a:prstGeom>
        </p:spPr>
        <p:txBody>
          <a:bodyPr vert="horz" wrap="square" lIns="0" tIns="0" rIns="0" bIns="0" rtlCol="0">
            <a:spAutoFit/>
          </a:bodyPr>
          <a:lstStyle/>
          <a:p>
            <a:pPr marR="6350">
              <a:lnSpc>
                <a:spcPct val="104200"/>
              </a:lnSpc>
            </a:pPr>
            <a:r>
              <a:rPr lang="zh-CN" altLang="en-US" sz="1500" b="1" cap="all" dirty="0" smtClean="0">
                <a:ea typeface="+mj-ea"/>
                <a:cs typeface="Arial"/>
              </a:rPr>
              <a:t>降低运营开支</a:t>
            </a:r>
            <a:endParaRPr lang="en-US" sz="1500" b="1" cap="all" dirty="0">
              <a:ea typeface="+mj-ea"/>
              <a:cs typeface="Arial"/>
            </a:endParaRPr>
          </a:p>
        </p:txBody>
      </p:sp>
      <p:sp>
        <p:nvSpPr>
          <p:cNvPr id="61" name="object 3"/>
          <p:cNvSpPr txBox="1"/>
          <p:nvPr/>
        </p:nvSpPr>
        <p:spPr>
          <a:xfrm>
            <a:off x="6506167" y="1809958"/>
            <a:ext cx="2293489" cy="286938"/>
          </a:xfrm>
          <a:prstGeom prst="rect">
            <a:avLst/>
          </a:prstGeom>
        </p:spPr>
        <p:txBody>
          <a:bodyPr vert="horz" wrap="square" lIns="0" tIns="0" rIns="0" bIns="0" rtlCol="0">
            <a:spAutoFit/>
          </a:bodyPr>
          <a:lstStyle/>
          <a:p>
            <a:pPr marL="12700" marR="6350">
              <a:lnSpc>
                <a:spcPct val="113700"/>
              </a:lnSpc>
            </a:pPr>
            <a:r>
              <a:rPr lang="zh-CN" altLang="en-US" sz="1800" b="1" cap="all" dirty="0" smtClean="0">
                <a:solidFill>
                  <a:srgbClr val="000000"/>
                </a:solidFill>
                <a:ea typeface="+mj-ea"/>
                <a:cs typeface="Arial"/>
              </a:rPr>
              <a:t>优先级</a:t>
            </a:r>
            <a:endParaRPr lang="de-DE" sz="1800" b="1" cap="all" dirty="0">
              <a:solidFill>
                <a:srgbClr val="000000"/>
              </a:solidFill>
              <a:ea typeface="+mj-ea"/>
              <a:cs typeface="Arial"/>
            </a:endParaRPr>
          </a:p>
        </p:txBody>
      </p:sp>
      <p:sp>
        <p:nvSpPr>
          <p:cNvPr id="62" name="object 4"/>
          <p:cNvSpPr/>
          <p:nvPr/>
        </p:nvSpPr>
        <p:spPr>
          <a:xfrm>
            <a:off x="8043856" y="2502729"/>
            <a:ext cx="103453" cy="276999"/>
          </a:xfrm>
          <a:custGeom>
            <a:avLst/>
            <a:gdLst/>
            <a:ahLst/>
            <a:cxnLst/>
            <a:rect l="l" t="t" r="r" b="b"/>
            <a:pathLst>
              <a:path w="209550" h="2764790">
                <a:moveTo>
                  <a:pt x="0" y="2764358"/>
                </a:moveTo>
                <a:lnTo>
                  <a:pt x="209397" y="1387970"/>
                </a:lnTo>
                <a:lnTo>
                  <a:pt x="0" y="0"/>
                </a:lnTo>
              </a:path>
            </a:pathLst>
          </a:custGeom>
          <a:ln w="38100">
            <a:solidFill>
              <a:schemeClr val="tx1"/>
            </a:solidFill>
          </a:ln>
        </p:spPr>
        <p:txBody>
          <a:bodyPr wrap="square" lIns="0" tIns="0" rIns="0" bIns="0" rtlCol="0">
            <a:spAutoFit/>
          </a:bodyPr>
          <a:lstStyle/>
          <a:p>
            <a:endParaRPr>
              <a:solidFill>
                <a:srgbClr val="000000"/>
              </a:solidFill>
            </a:endParaRPr>
          </a:p>
        </p:txBody>
      </p:sp>
      <p:sp>
        <p:nvSpPr>
          <p:cNvPr id="63" name="object 4"/>
          <p:cNvSpPr/>
          <p:nvPr/>
        </p:nvSpPr>
        <p:spPr>
          <a:xfrm>
            <a:off x="8067606" y="3912347"/>
            <a:ext cx="103453" cy="276999"/>
          </a:xfrm>
          <a:custGeom>
            <a:avLst/>
            <a:gdLst/>
            <a:ahLst/>
            <a:cxnLst/>
            <a:rect l="l" t="t" r="r" b="b"/>
            <a:pathLst>
              <a:path w="209550" h="2764790">
                <a:moveTo>
                  <a:pt x="0" y="2764358"/>
                </a:moveTo>
                <a:lnTo>
                  <a:pt x="209397" y="1387970"/>
                </a:lnTo>
                <a:lnTo>
                  <a:pt x="0" y="0"/>
                </a:lnTo>
              </a:path>
            </a:pathLst>
          </a:custGeom>
          <a:ln w="38100">
            <a:solidFill>
              <a:schemeClr val="tx1"/>
            </a:solidFill>
          </a:ln>
        </p:spPr>
        <p:txBody>
          <a:bodyPr wrap="square" lIns="0" tIns="0" rIns="0" bIns="0" rtlCol="0">
            <a:spAutoFit/>
          </a:bodyPr>
          <a:lstStyle/>
          <a:p>
            <a:endParaRPr>
              <a:solidFill>
                <a:srgbClr val="000000"/>
              </a:solidFill>
            </a:endParaRPr>
          </a:p>
        </p:txBody>
      </p:sp>
      <p:sp>
        <p:nvSpPr>
          <p:cNvPr id="64" name="object 4"/>
          <p:cNvSpPr/>
          <p:nvPr/>
        </p:nvSpPr>
        <p:spPr>
          <a:xfrm>
            <a:off x="8079481" y="5150801"/>
            <a:ext cx="103453" cy="276999"/>
          </a:xfrm>
          <a:custGeom>
            <a:avLst/>
            <a:gdLst/>
            <a:ahLst/>
            <a:cxnLst/>
            <a:rect l="l" t="t" r="r" b="b"/>
            <a:pathLst>
              <a:path w="209550" h="2764790">
                <a:moveTo>
                  <a:pt x="0" y="2764358"/>
                </a:moveTo>
                <a:lnTo>
                  <a:pt x="209397" y="1387970"/>
                </a:lnTo>
                <a:lnTo>
                  <a:pt x="0" y="0"/>
                </a:lnTo>
              </a:path>
            </a:pathLst>
          </a:custGeom>
          <a:ln w="38100">
            <a:solidFill>
              <a:schemeClr val="tx1"/>
            </a:solidFill>
          </a:ln>
        </p:spPr>
        <p:txBody>
          <a:bodyPr wrap="square" lIns="0" tIns="0" rIns="0" bIns="0" rtlCol="0">
            <a:spAutoFit/>
          </a:bodyPr>
          <a:lstStyle/>
          <a:p>
            <a:endParaRPr>
              <a:solidFill>
                <a:srgbClr val="000000"/>
              </a:solidFill>
            </a:endParaRPr>
          </a:p>
        </p:txBody>
      </p:sp>
      <p:cxnSp>
        <p:nvCxnSpPr>
          <p:cNvPr id="65" name="Gerade Verbindung 40"/>
          <p:cNvCxnSpPr/>
          <p:nvPr/>
        </p:nvCxnSpPr>
        <p:spPr>
          <a:xfrm>
            <a:off x="6527077" y="2192303"/>
            <a:ext cx="1773771" cy="0"/>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object 3"/>
          <p:cNvSpPr txBox="1"/>
          <p:nvPr/>
        </p:nvSpPr>
        <p:spPr>
          <a:xfrm>
            <a:off x="8787046" y="1820650"/>
            <a:ext cx="2269301" cy="315792"/>
          </a:xfrm>
          <a:prstGeom prst="rect">
            <a:avLst/>
          </a:prstGeom>
        </p:spPr>
        <p:txBody>
          <a:bodyPr vert="horz" wrap="square" lIns="0" tIns="0" rIns="0" bIns="0" rtlCol="0">
            <a:spAutoFit/>
          </a:bodyPr>
          <a:lstStyle/>
          <a:p>
            <a:pPr marL="12700" marR="6350">
              <a:lnSpc>
                <a:spcPct val="113700"/>
              </a:lnSpc>
            </a:pPr>
            <a:r>
              <a:rPr lang="zh-CN" altLang="en-US" sz="1800" b="1" cap="all" dirty="0" smtClean="0">
                <a:solidFill>
                  <a:srgbClr val="000000"/>
                </a:solidFill>
                <a:ea typeface="+mj-ea"/>
                <a:cs typeface="Arial"/>
              </a:rPr>
              <a:t>关键点</a:t>
            </a:r>
            <a:endParaRPr lang="de-DE" sz="1800" b="1" cap="all" dirty="0">
              <a:solidFill>
                <a:srgbClr val="000000"/>
              </a:solidFill>
              <a:ea typeface="+mj-ea"/>
              <a:cs typeface="Arial"/>
            </a:endParaRPr>
          </a:p>
        </p:txBody>
      </p:sp>
      <p:sp>
        <p:nvSpPr>
          <p:cNvPr id="88" name="object 17"/>
          <p:cNvSpPr txBox="1"/>
          <p:nvPr/>
        </p:nvSpPr>
        <p:spPr>
          <a:xfrm>
            <a:off x="8787048" y="2485260"/>
            <a:ext cx="3135774" cy="846386"/>
          </a:xfrm>
          <a:prstGeom prst="rect">
            <a:avLst/>
          </a:prstGeom>
        </p:spPr>
        <p:txBody>
          <a:bodyPr vert="horz" wrap="square" lIns="0" tIns="0" rIns="0" bIns="0" rtlCol="0">
            <a:spAutoFit/>
          </a:bodyPr>
          <a:lstStyle/>
          <a:p>
            <a:pPr marL="298450" indent="-285750">
              <a:lnSpc>
                <a:spcPct val="100000"/>
              </a:lnSpc>
              <a:spcBef>
                <a:spcPts val="600"/>
              </a:spcBef>
              <a:buFont typeface="Arial" panose="020B0604020202020204" pitchFamily="34" charset="0"/>
              <a:buChar char="•"/>
              <a:tabLst>
                <a:tab pos="121285" algn="l"/>
              </a:tabLst>
            </a:pPr>
            <a:r>
              <a:rPr lang="zh-CN" altLang="en-US" sz="1500" dirty="0" smtClean="0">
                <a:cs typeface="Arial"/>
              </a:rPr>
              <a:t>个性化的产品内容、价格等视图</a:t>
            </a:r>
            <a:endParaRPr lang="en-US" sz="1500" dirty="0" smtClean="0">
              <a:cs typeface="Arial"/>
            </a:endParaRPr>
          </a:p>
          <a:p>
            <a:pPr marL="298450" indent="-285750">
              <a:lnSpc>
                <a:spcPct val="100000"/>
              </a:lnSpc>
              <a:spcBef>
                <a:spcPts val="600"/>
              </a:spcBef>
              <a:buFont typeface="Arial" panose="020B0604020202020204" pitchFamily="34" charset="0"/>
              <a:buChar char="•"/>
              <a:tabLst>
                <a:tab pos="121285" algn="l"/>
              </a:tabLst>
            </a:pPr>
            <a:r>
              <a:rPr lang="zh-CN" altLang="en-US" sz="1500" dirty="0" smtClean="0">
                <a:cs typeface="Arial"/>
              </a:rPr>
              <a:t>支持所有的数字渠道</a:t>
            </a:r>
            <a:endParaRPr lang="en-US" sz="1500" dirty="0" smtClean="0">
              <a:cs typeface="Arial"/>
            </a:endParaRPr>
          </a:p>
          <a:p>
            <a:pPr marL="298450" indent="-285750">
              <a:spcBef>
                <a:spcPts val="600"/>
              </a:spcBef>
              <a:buFont typeface="Arial" panose="020B0604020202020204" pitchFamily="34" charset="0"/>
              <a:buChar char="•"/>
              <a:tabLst>
                <a:tab pos="121285" algn="l"/>
              </a:tabLst>
            </a:pPr>
            <a:r>
              <a:rPr lang="zh-CN" altLang="en-US" sz="1500" dirty="0" smtClean="0">
                <a:cs typeface="Arial"/>
              </a:rPr>
              <a:t>友好的自服务工具</a:t>
            </a:r>
            <a:endParaRPr lang="en-US" sz="1500" dirty="0">
              <a:cs typeface="Arial"/>
            </a:endParaRPr>
          </a:p>
        </p:txBody>
      </p:sp>
      <p:sp>
        <p:nvSpPr>
          <p:cNvPr id="89" name="object 17"/>
          <p:cNvSpPr txBox="1"/>
          <p:nvPr/>
        </p:nvSpPr>
        <p:spPr>
          <a:xfrm>
            <a:off x="8787047" y="3740990"/>
            <a:ext cx="3135775" cy="846386"/>
          </a:xfrm>
          <a:prstGeom prst="rect">
            <a:avLst/>
          </a:prstGeom>
        </p:spPr>
        <p:txBody>
          <a:bodyPr vert="horz" wrap="square" lIns="0" tIns="0" rIns="0" bIns="0" rtlCol="0">
            <a:spAutoFit/>
          </a:bodyPr>
          <a:lstStyle/>
          <a:p>
            <a:pPr marL="298450" indent="-285750">
              <a:spcBef>
                <a:spcPts val="600"/>
              </a:spcBef>
              <a:buFont typeface="Arial" panose="020B0604020202020204" pitchFamily="34" charset="0"/>
              <a:buChar char="•"/>
              <a:tabLst>
                <a:tab pos="121285" algn="l"/>
              </a:tabLst>
            </a:pPr>
            <a:r>
              <a:rPr lang="zh-CN" altLang="en-US" sz="1500" dirty="0" smtClean="0">
                <a:cs typeface="Arial"/>
              </a:rPr>
              <a:t>营销政策、标准的最佳行业实践</a:t>
            </a:r>
            <a:endParaRPr lang="en-US" sz="1500" dirty="0" smtClean="0">
              <a:cs typeface="Arial"/>
            </a:endParaRPr>
          </a:p>
          <a:p>
            <a:pPr marL="298450" indent="-285750">
              <a:lnSpc>
                <a:spcPct val="100000"/>
              </a:lnSpc>
              <a:spcBef>
                <a:spcPts val="600"/>
              </a:spcBef>
              <a:buFont typeface="Arial" panose="020B0604020202020204" pitchFamily="34" charset="0"/>
              <a:buChar char="•"/>
              <a:tabLst>
                <a:tab pos="121285" algn="l"/>
              </a:tabLst>
            </a:pPr>
            <a:r>
              <a:rPr lang="zh-CN" altLang="en-US" sz="1500" dirty="0" smtClean="0">
                <a:cs typeface="Arial"/>
              </a:rPr>
              <a:t>跨渠道的无缝体验</a:t>
            </a:r>
            <a:endParaRPr lang="en-US" sz="1500" dirty="0" smtClean="0">
              <a:cs typeface="Arial"/>
            </a:endParaRPr>
          </a:p>
          <a:p>
            <a:pPr marL="298450" indent="-285750">
              <a:spcBef>
                <a:spcPts val="600"/>
              </a:spcBef>
              <a:buFont typeface="Arial" panose="020B0604020202020204" pitchFamily="34" charset="0"/>
              <a:buChar char="•"/>
              <a:tabLst>
                <a:tab pos="121285" algn="l"/>
              </a:tabLst>
            </a:pPr>
            <a:r>
              <a:rPr lang="zh-CN" altLang="en-US" sz="1500" dirty="0" smtClean="0">
                <a:cs typeface="Arial"/>
              </a:rPr>
              <a:t>支持可能的业务创新</a:t>
            </a:r>
            <a:r>
              <a:rPr lang="en-US" sz="1500" dirty="0" smtClean="0">
                <a:cs typeface="Arial"/>
              </a:rPr>
              <a:t>  (</a:t>
            </a:r>
            <a:r>
              <a:rPr lang="zh-CN" altLang="en-US" sz="1500" dirty="0" smtClean="0">
                <a:cs typeface="Arial"/>
              </a:rPr>
              <a:t>如</a:t>
            </a:r>
            <a:r>
              <a:rPr lang="en-US" sz="1500" dirty="0" smtClean="0">
                <a:cs typeface="Arial"/>
              </a:rPr>
              <a:t>CPQ)</a:t>
            </a:r>
            <a:endParaRPr lang="en-US" sz="1500" dirty="0">
              <a:cs typeface="Arial"/>
            </a:endParaRPr>
          </a:p>
        </p:txBody>
      </p:sp>
      <p:sp>
        <p:nvSpPr>
          <p:cNvPr id="90" name="object 17"/>
          <p:cNvSpPr txBox="1"/>
          <p:nvPr/>
        </p:nvSpPr>
        <p:spPr>
          <a:xfrm>
            <a:off x="8787048" y="5133333"/>
            <a:ext cx="3135774" cy="1308050"/>
          </a:xfrm>
          <a:prstGeom prst="rect">
            <a:avLst/>
          </a:prstGeom>
        </p:spPr>
        <p:txBody>
          <a:bodyPr vert="horz" wrap="square" lIns="0" tIns="0" rIns="0" bIns="0" rtlCol="0">
            <a:spAutoFit/>
          </a:bodyPr>
          <a:lstStyle/>
          <a:p>
            <a:pPr marL="298450" indent="-285750">
              <a:spcBef>
                <a:spcPts val="600"/>
              </a:spcBef>
              <a:buFont typeface="Arial" panose="020B0604020202020204" pitchFamily="34" charset="0"/>
              <a:buChar char="•"/>
              <a:tabLst>
                <a:tab pos="121285" algn="l"/>
              </a:tabLst>
            </a:pPr>
            <a:r>
              <a:rPr lang="zh-CN" altLang="en-US" sz="1500" dirty="0" smtClean="0">
                <a:cs typeface="Arial"/>
              </a:rPr>
              <a:t>完全自动化处理的端到端流程</a:t>
            </a:r>
            <a:endParaRPr lang="en-US" sz="1500" dirty="0">
              <a:cs typeface="Arial"/>
            </a:endParaRPr>
          </a:p>
          <a:p>
            <a:pPr marL="298450" indent="-285750">
              <a:lnSpc>
                <a:spcPct val="100000"/>
              </a:lnSpc>
              <a:spcBef>
                <a:spcPts val="600"/>
              </a:spcBef>
              <a:buFont typeface="Arial" panose="020B0604020202020204" pitchFamily="34" charset="0"/>
              <a:buChar char="•"/>
              <a:tabLst>
                <a:tab pos="121285" algn="l"/>
              </a:tabLst>
            </a:pPr>
            <a:r>
              <a:rPr lang="zh-CN" altLang="en-US" sz="1500" dirty="0" smtClean="0">
                <a:cs typeface="Arial"/>
              </a:rPr>
              <a:t>在单一、全渠道平台上实现的业务一致性</a:t>
            </a:r>
            <a:endParaRPr lang="en-US" sz="1500" dirty="0" smtClean="0">
              <a:cs typeface="Arial"/>
            </a:endParaRPr>
          </a:p>
          <a:p>
            <a:pPr marL="298450" indent="-285750">
              <a:spcBef>
                <a:spcPts val="600"/>
              </a:spcBef>
              <a:buFont typeface="Arial" panose="020B0604020202020204" pitchFamily="34" charset="0"/>
              <a:buChar char="•"/>
              <a:tabLst>
                <a:tab pos="121285" algn="l"/>
              </a:tabLst>
            </a:pPr>
            <a:r>
              <a:rPr lang="zh-CN" altLang="en-US" sz="1500" dirty="0" smtClean="0">
                <a:cs typeface="Arial"/>
              </a:rPr>
              <a:t>支持大数据以及预测性分析的能力</a:t>
            </a:r>
            <a:endParaRPr lang="en-US" sz="1500" dirty="0">
              <a:cs typeface="Arial"/>
            </a:endParaRPr>
          </a:p>
        </p:txBody>
      </p:sp>
      <p:cxnSp>
        <p:nvCxnSpPr>
          <p:cNvPr id="91" name="Gerade Verbindung 41"/>
          <p:cNvCxnSpPr/>
          <p:nvPr/>
        </p:nvCxnSpPr>
        <p:spPr>
          <a:xfrm flipV="1">
            <a:off x="8799656" y="2178392"/>
            <a:ext cx="2897535" cy="4599"/>
          </a:xfrm>
          <a:prstGeom prst="line">
            <a:avLst/>
          </a:prstGeom>
          <a:ln w="28575" cmpd="sng">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6293921" y="1234843"/>
            <a:ext cx="0" cy="531055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8890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z="3200" dirty="0" smtClean="0">
                <a:latin typeface="微软雅黑" pitchFamily="34" charset="-122"/>
              </a:rPr>
              <a:t>合力售后配件电商业务平台解决方案总体设计</a:t>
            </a:r>
            <a:endParaRPr lang="en-US" sz="3200" dirty="0">
              <a:latin typeface="微软雅黑" pitchFamily="34" charset="-122"/>
            </a:endParaRP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t="918" b="918"/>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35635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3" name="Group 122"/>
          <p:cNvGrpSpPr/>
          <p:nvPr/>
        </p:nvGrpSpPr>
        <p:grpSpPr>
          <a:xfrm>
            <a:off x="709011" y="1316480"/>
            <a:ext cx="11132645" cy="4959364"/>
            <a:chOff x="299545" y="1075083"/>
            <a:chExt cx="8579385" cy="5199317"/>
          </a:xfrm>
        </p:grpSpPr>
        <p:grpSp>
          <p:nvGrpSpPr>
            <p:cNvPr id="7" name="Group 6"/>
            <p:cNvGrpSpPr/>
            <p:nvPr/>
          </p:nvGrpSpPr>
          <p:grpSpPr>
            <a:xfrm>
              <a:off x="299545" y="1261240"/>
              <a:ext cx="8560676" cy="3637073"/>
              <a:chOff x="299545" y="1261241"/>
              <a:chExt cx="8560676" cy="3353448"/>
            </a:xfrm>
          </p:grpSpPr>
          <p:sp>
            <p:nvSpPr>
              <p:cNvPr id="4" name="Rectangle 3"/>
              <p:cNvSpPr/>
              <p:nvPr/>
            </p:nvSpPr>
            <p:spPr bwMode="gray">
              <a:xfrm>
                <a:off x="299545" y="1261241"/>
                <a:ext cx="8560676" cy="1813035"/>
              </a:xfrm>
              <a:prstGeom prst="rect">
                <a:avLst/>
              </a:prstGeom>
              <a:solidFill>
                <a:schemeClr val="accent1">
                  <a:lumMod val="60000"/>
                  <a:lumOff val="40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zh-CN" altLang="en-US" kern="0" dirty="0">
                  <a:ea typeface="Arial Unicode MS" pitchFamily="34" charset="-128"/>
                  <a:cs typeface="Arial Unicode MS" pitchFamily="34" charset="-128"/>
                </a:endParaRPr>
              </a:p>
            </p:txBody>
          </p:sp>
          <p:sp>
            <p:nvSpPr>
              <p:cNvPr id="5" name="Rectangle 4"/>
              <p:cNvSpPr/>
              <p:nvPr/>
            </p:nvSpPr>
            <p:spPr bwMode="gray">
              <a:xfrm>
                <a:off x="299545" y="3116965"/>
                <a:ext cx="8560676" cy="1497724"/>
              </a:xfrm>
              <a:prstGeom prst="rect">
                <a:avLst/>
              </a:prstGeom>
              <a:solidFill>
                <a:schemeClr val="accent1">
                  <a:lumMod val="60000"/>
                  <a:lumOff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zh-CN" altLang="en-US" kern="0" dirty="0">
                  <a:ea typeface="Arial Unicode MS" pitchFamily="34" charset="-128"/>
                  <a:cs typeface="Arial Unicode MS" pitchFamily="34" charset="-128"/>
                </a:endParaRPr>
              </a:p>
            </p:txBody>
          </p:sp>
        </p:grpSp>
        <p:pic>
          <p:nvPicPr>
            <p:cNvPr id="819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3592" y="4317206"/>
              <a:ext cx="936629"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1590" y="3453301"/>
              <a:ext cx="1000658" cy="887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7141" y="2215242"/>
              <a:ext cx="945106"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1850107" y="3027591"/>
              <a:ext cx="982140" cy="21233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400" b="1" kern="0" dirty="0" smtClean="0">
                  <a:ea typeface="Arial Unicode MS" pitchFamily="34" charset="-128"/>
                  <a:cs typeface="Arial Unicode MS" pitchFamily="34" charset="-128"/>
                </a:rPr>
                <a:t>浏览配件目录</a:t>
              </a:r>
              <a:endParaRPr lang="zh-CN" altLang="en-US" sz="1400" b="1" kern="0" dirty="0">
                <a:ea typeface="Arial Unicode MS" pitchFamily="34" charset="-128"/>
                <a:cs typeface="Arial Unicode MS" pitchFamily="34" charset="-128"/>
              </a:endParaRPr>
            </a:p>
          </p:txBody>
        </p:sp>
        <p:pic>
          <p:nvPicPr>
            <p:cNvPr id="819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56" y="2205717"/>
              <a:ext cx="791338" cy="75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TextBox 41"/>
            <p:cNvSpPr txBox="1"/>
            <p:nvPr/>
          </p:nvSpPr>
          <p:spPr>
            <a:xfrm>
              <a:off x="531620" y="3027590"/>
              <a:ext cx="753172" cy="21233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400" b="1" kern="0" dirty="0">
                  <a:ea typeface="Arial Unicode MS" pitchFamily="34" charset="-128"/>
                  <a:cs typeface="Arial Unicode MS" pitchFamily="34" charset="-128"/>
                </a:rPr>
                <a:t>用户登录</a:t>
              </a:r>
            </a:p>
          </p:txBody>
        </p:sp>
        <p:pic>
          <p:nvPicPr>
            <p:cNvPr id="819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2169" y="3441726"/>
              <a:ext cx="822623" cy="840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TextBox 43"/>
            <p:cNvSpPr txBox="1"/>
            <p:nvPr/>
          </p:nvSpPr>
          <p:spPr>
            <a:xfrm>
              <a:off x="313968" y="4488075"/>
              <a:ext cx="970824" cy="21233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400" b="1" kern="0" dirty="0">
                  <a:ea typeface="Arial Unicode MS" pitchFamily="34" charset="-128"/>
                  <a:cs typeface="Arial Unicode MS" pitchFamily="34" charset="-128"/>
                </a:rPr>
                <a:t>经销商主数据</a:t>
              </a:r>
            </a:p>
          </p:txBody>
        </p:sp>
        <p:sp>
          <p:nvSpPr>
            <p:cNvPr id="45" name="TextBox 44"/>
            <p:cNvSpPr txBox="1"/>
            <p:nvPr/>
          </p:nvSpPr>
          <p:spPr>
            <a:xfrm>
              <a:off x="1458236" y="4372216"/>
              <a:ext cx="1988731" cy="513135"/>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400" b="1" kern="0" dirty="0">
                  <a:ea typeface="Arial Unicode MS" pitchFamily="34" charset="-128"/>
                  <a:cs typeface="Arial Unicode MS" pitchFamily="34" charset="-128"/>
                </a:rPr>
                <a:t>  产品内容管理（</a:t>
              </a:r>
              <a:r>
                <a:rPr lang="en-US" altLang="zh-CN" sz="1300" b="1" kern="0" dirty="0">
                  <a:ea typeface="Arial Unicode MS" pitchFamily="34" charset="-128"/>
                  <a:cs typeface="Arial Unicode MS" pitchFamily="34" charset="-128"/>
                </a:rPr>
                <a:t>PCM</a:t>
              </a:r>
              <a:r>
                <a:rPr lang="zh-CN" altLang="en-US" sz="1400" b="1" kern="0" dirty="0">
                  <a:ea typeface="Arial Unicode MS" pitchFamily="34" charset="-128"/>
                  <a:cs typeface="Arial Unicode MS" pitchFamily="34" charset="-128"/>
                </a:rPr>
                <a:t>）</a:t>
              </a:r>
              <a:endParaRPr lang="en-US" altLang="zh-CN" sz="1400" b="1" kern="0" dirty="0">
                <a:ea typeface="Arial Unicode MS" pitchFamily="34" charset="-128"/>
                <a:cs typeface="Arial Unicode MS" pitchFamily="34" charset="-128"/>
              </a:endParaRPr>
            </a:p>
            <a:p>
              <a:pPr fontAlgn="base">
                <a:spcBef>
                  <a:spcPts val="714"/>
                </a:spcBef>
                <a:spcAft>
                  <a:spcPct val="0"/>
                </a:spcAft>
                <a:buClr>
                  <a:srgbClr val="F0AB00"/>
                </a:buClr>
                <a:buSzPct val="80000"/>
              </a:pPr>
              <a:r>
                <a:rPr lang="zh-CN" altLang="en-US" sz="1400" b="1" kern="0" dirty="0">
                  <a:ea typeface="Arial Unicode MS" pitchFamily="34" charset="-128"/>
                  <a:cs typeface="Arial Unicode MS" pitchFamily="34" charset="-128"/>
                </a:rPr>
                <a:t>产品主数据，目录，</a:t>
              </a:r>
              <a:r>
                <a:rPr lang="zh-CN" altLang="en-US" sz="1400" b="1" kern="0" dirty="0" smtClean="0">
                  <a:ea typeface="Arial Unicode MS" pitchFamily="34" charset="-128"/>
                  <a:cs typeface="Arial Unicode MS" pitchFamily="34" charset="-128"/>
                </a:rPr>
                <a:t>价格，属性</a:t>
              </a:r>
              <a:endParaRPr lang="zh-CN" altLang="en-US" sz="1400" b="1" kern="0" dirty="0">
                <a:ea typeface="Arial Unicode MS" pitchFamily="34" charset="-128"/>
                <a:cs typeface="Arial Unicode MS" pitchFamily="34" charset="-128"/>
              </a:endParaRPr>
            </a:p>
          </p:txBody>
        </p:sp>
        <p:pic>
          <p:nvPicPr>
            <p:cNvPr id="8200"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99883" y="2205717"/>
              <a:ext cx="900645" cy="773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TextBox 46"/>
            <p:cNvSpPr txBox="1"/>
            <p:nvPr/>
          </p:nvSpPr>
          <p:spPr>
            <a:xfrm>
              <a:off x="3499883" y="3042950"/>
              <a:ext cx="982140" cy="21233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400" b="1" kern="0" dirty="0">
                  <a:ea typeface="Arial Unicode MS" pitchFamily="34" charset="-128"/>
                  <a:cs typeface="Arial Unicode MS" pitchFamily="34" charset="-128"/>
                </a:rPr>
                <a:t>添加到购物车</a:t>
              </a:r>
            </a:p>
          </p:txBody>
        </p:sp>
        <p:pic>
          <p:nvPicPr>
            <p:cNvPr id="8201"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99884" y="3514072"/>
              <a:ext cx="935376" cy="829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TextBox 48"/>
            <p:cNvSpPr txBox="1"/>
            <p:nvPr/>
          </p:nvSpPr>
          <p:spPr>
            <a:xfrm>
              <a:off x="3657600" y="4463533"/>
              <a:ext cx="1338262" cy="21233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400" b="1" kern="0" dirty="0">
                  <a:ea typeface="Arial Unicode MS" pitchFamily="34" charset="-128"/>
                  <a:cs typeface="Arial Unicode MS" pitchFamily="34" charset="-128"/>
                </a:rPr>
                <a:t>生成订单</a:t>
              </a:r>
            </a:p>
          </p:txBody>
        </p:sp>
        <p:sp>
          <p:nvSpPr>
            <p:cNvPr id="48" name="Rechteck 2"/>
            <p:cNvSpPr/>
            <p:nvPr/>
          </p:nvSpPr>
          <p:spPr bwMode="auto">
            <a:xfrm>
              <a:off x="299546" y="4925326"/>
              <a:ext cx="8560676" cy="1349074"/>
            </a:xfrm>
            <a:prstGeom prst="rect">
              <a:avLst/>
            </a:prstGeom>
            <a:solidFill>
              <a:schemeClr val="tx2">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lIns="91420" tIns="45710" rIns="91420" bIns="45710" rtlCol="0" anchor="ctr"/>
            <a:lstStyle/>
            <a:p>
              <a:pPr algn="ctr">
                <a:tabLst>
                  <a:tab pos="861758" algn="l"/>
                  <a:tab pos="1723516" algn="l"/>
                  <a:tab pos="2585274" algn="l"/>
                  <a:tab pos="3447031" algn="l"/>
                  <a:tab pos="4308788" algn="l"/>
                  <a:tab pos="5170546" algn="l"/>
                  <a:tab pos="6032305" algn="l"/>
                  <a:tab pos="6894063" algn="l"/>
                </a:tabLst>
              </a:pPr>
              <a:endParaRPr lang="en-US" b="1">
                <a:solidFill>
                  <a:srgbClr val="FFFFFF"/>
                </a:solidFill>
                <a:ea typeface="微软雅黑" pitchFamily="34" charset="-122"/>
              </a:endParaRPr>
            </a:p>
          </p:txBody>
        </p:sp>
        <p:pic>
          <p:nvPicPr>
            <p:cNvPr id="51" name="Picture 26" descr="(y)_Datenbank_transparent"/>
            <p:cNvPicPr>
              <a:picLocks noChangeAspect="1" noChangeArrowheads="1"/>
            </p:cNvPicPr>
            <p:nvPr>
              <p:custDataLst>
                <p:tags r:id="rId1"/>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7361474" y="5733932"/>
              <a:ext cx="643922" cy="362068"/>
            </a:xfrm>
            <a:prstGeom prst="rect">
              <a:avLst/>
            </a:prstGeom>
            <a:noFill/>
            <a:ln w="9525">
              <a:noFill/>
              <a:miter lim="800000"/>
              <a:headEnd/>
              <a:tailEnd/>
            </a:ln>
          </p:spPr>
        </p:pic>
        <p:pic>
          <p:nvPicPr>
            <p:cNvPr id="52" name="Picture 19" descr="(y)_Fremdsysteme_transparen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8343" y="5638800"/>
              <a:ext cx="753716" cy="397853"/>
            </a:xfrm>
            <a:prstGeom prst="rect">
              <a:avLst/>
            </a:prstGeom>
            <a:noFill/>
            <a:ln w="9525">
              <a:noFill/>
              <a:miter lim="800000"/>
              <a:headEnd/>
              <a:tailEnd/>
            </a:ln>
          </p:spPr>
        </p:pic>
        <p:pic>
          <p:nvPicPr>
            <p:cNvPr id="53" name="Picture 26" descr="(y)_Datenbank_transparent"/>
            <p:cNvPicPr>
              <a:picLocks noChangeAspect="1" noChangeArrowheads="1"/>
            </p:cNvPicPr>
            <p:nvPr>
              <p:custDataLst>
                <p:tags r:id="rId2"/>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3505200" y="5656691"/>
              <a:ext cx="643922" cy="362068"/>
            </a:xfrm>
            <a:prstGeom prst="rect">
              <a:avLst/>
            </a:prstGeom>
            <a:noFill/>
            <a:ln w="9525">
              <a:noFill/>
              <a:miter lim="800000"/>
              <a:headEnd/>
              <a:tailEnd/>
            </a:ln>
          </p:spPr>
        </p:pic>
        <p:sp>
          <p:nvSpPr>
            <p:cNvPr id="54" name="Rectangle 1"/>
            <p:cNvSpPr>
              <a:spLocks/>
            </p:cNvSpPr>
            <p:nvPr/>
          </p:nvSpPr>
          <p:spPr bwMode="auto">
            <a:xfrm>
              <a:off x="537547" y="5861115"/>
              <a:ext cx="2294701" cy="3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altLang="zh-CN" sz="1400" b="1" dirty="0">
                  <a:solidFill>
                    <a:srgbClr val="000000"/>
                  </a:solidFill>
                  <a:ea typeface="微软雅黑" pitchFamily="34" charset="-122"/>
                  <a:cs typeface="Arial"/>
                  <a:sym typeface="DINOT-Bold" charset="0"/>
                </a:rPr>
                <a:t>PLM</a:t>
              </a:r>
              <a:endParaRPr lang="en-US" sz="1400" b="1" dirty="0">
                <a:solidFill>
                  <a:srgbClr val="000000"/>
                </a:solidFill>
                <a:ea typeface="微软雅黑" pitchFamily="34" charset="-122"/>
                <a:cs typeface="Arial"/>
                <a:sym typeface="DINOT-Bold" charset="0"/>
              </a:endParaRPr>
            </a:p>
          </p:txBody>
        </p:sp>
        <p:sp>
          <p:nvSpPr>
            <p:cNvPr id="56" name="Rectangle 1"/>
            <p:cNvSpPr>
              <a:spLocks/>
            </p:cNvSpPr>
            <p:nvPr/>
          </p:nvSpPr>
          <p:spPr bwMode="auto">
            <a:xfrm>
              <a:off x="3317373" y="5861115"/>
              <a:ext cx="1711827" cy="3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altLang="zh-CN" sz="1400" b="1" dirty="0">
                  <a:solidFill>
                    <a:srgbClr val="000000"/>
                  </a:solidFill>
                  <a:ea typeface="微软雅黑" pitchFamily="34" charset="-122"/>
                  <a:cs typeface="Arial"/>
                  <a:sym typeface="DINOT-Bold" charset="0"/>
                </a:rPr>
                <a:t>ERP</a:t>
              </a:r>
              <a:endParaRPr lang="en-US" sz="1400" b="1" dirty="0">
                <a:solidFill>
                  <a:srgbClr val="000000"/>
                </a:solidFill>
                <a:ea typeface="微软雅黑" pitchFamily="34" charset="-122"/>
                <a:cs typeface="Arial"/>
                <a:sym typeface="DINOT-Bold" charset="0"/>
              </a:endParaRPr>
            </a:p>
          </p:txBody>
        </p:sp>
        <p:pic>
          <p:nvPicPr>
            <p:cNvPr id="57" name="Picture 56" descr="SAP_grad_R_pref.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1887141" y="5667646"/>
              <a:ext cx="389268" cy="193469"/>
            </a:xfrm>
            <a:prstGeom prst="rect">
              <a:avLst/>
            </a:prstGeom>
          </p:spPr>
        </p:pic>
        <p:pic>
          <p:nvPicPr>
            <p:cNvPr id="59" name="Picture 58" descr="SAP_grad_R_pref.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7391400" y="5562600"/>
              <a:ext cx="389268" cy="193469"/>
            </a:xfrm>
            <a:prstGeom prst="rect">
              <a:avLst/>
            </a:prstGeom>
          </p:spPr>
        </p:pic>
        <p:pic>
          <p:nvPicPr>
            <p:cNvPr id="60" name="Picture 59" descr="SAP_grad_R_pref.png"/>
            <p:cNvPicPr>
              <a:picLocks noChangeAspect="1"/>
            </p:cNvPicPr>
            <p:nvPr/>
          </p:nvPicPr>
          <p:blipFill>
            <a:blip r:embed="rId14" cstate="email">
              <a:extLst>
                <a:ext uri="{28A0092B-C50C-407E-A947-70E740481C1C}">
                  <a14:useLocalDpi xmlns:a14="http://schemas.microsoft.com/office/drawing/2010/main" val="0"/>
                </a:ext>
              </a:extLst>
            </a:blip>
            <a:stretch>
              <a:fillRect/>
            </a:stretch>
          </p:blipFill>
          <p:spPr>
            <a:xfrm>
              <a:off x="3573132" y="5715000"/>
              <a:ext cx="389268" cy="193469"/>
            </a:xfrm>
            <a:prstGeom prst="rect">
              <a:avLst/>
            </a:prstGeom>
          </p:spPr>
        </p:pic>
        <p:pic>
          <p:nvPicPr>
            <p:cNvPr id="62" name="Picture 26" descr="(y)_Datenbank_transparent"/>
            <p:cNvPicPr>
              <a:picLocks noChangeAspect="1" noChangeArrowheads="1"/>
            </p:cNvPicPr>
            <p:nvPr>
              <p:custDataLst>
                <p:tags r:id="rId3"/>
              </p:custDataLst>
            </p:nvPr>
          </p:nvPicPr>
          <p:blipFill>
            <a:blip r:embed="rId12" cstate="print">
              <a:extLst>
                <a:ext uri="{28A0092B-C50C-407E-A947-70E740481C1C}">
                  <a14:useLocalDpi xmlns:a14="http://schemas.microsoft.com/office/drawing/2010/main" val="0"/>
                </a:ext>
              </a:extLst>
            </a:blip>
            <a:srcRect/>
            <a:stretch>
              <a:fillRect/>
            </a:stretch>
          </p:blipFill>
          <p:spPr bwMode="auto">
            <a:xfrm>
              <a:off x="2175478" y="5062975"/>
              <a:ext cx="643922" cy="362068"/>
            </a:xfrm>
            <a:prstGeom prst="rect">
              <a:avLst/>
            </a:prstGeom>
            <a:noFill/>
            <a:ln w="9525">
              <a:noFill/>
              <a:miter lim="800000"/>
              <a:headEnd/>
              <a:tailEnd/>
            </a:ln>
          </p:spPr>
        </p:pic>
        <p:sp>
          <p:nvSpPr>
            <p:cNvPr id="63" name="Rectangle 1"/>
            <p:cNvSpPr>
              <a:spLocks/>
            </p:cNvSpPr>
            <p:nvPr/>
          </p:nvSpPr>
          <p:spPr bwMode="auto">
            <a:xfrm>
              <a:off x="1968433" y="5248815"/>
              <a:ext cx="1344330" cy="3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sz="1200" b="1" dirty="0">
                  <a:solidFill>
                    <a:srgbClr val="000000"/>
                  </a:solidFill>
                  <a:ea typeface="微软雅黑" pitchFamily="34" charset="-122"/>
                  <a:cs typeface="Arial"/>
                  <a:sym typeface="DINOT-Bold" charset="0"/>
                </a:rPr>
                <a:t>Complex pricing</a:t>
              </a:r>
            </a:p>
            <a:p>
              <a:pPr algn="ctr">
                <a:lnSpc>
                  <a:spcPct val="80000"/>
                </a:lnSpc>
              </a:pPr>
              <a:r>
                <a:rPr lang="en-US" sz="1200" b="1" dirty="0">
                  <a:solidFill>
                    <a:srgbClr val="000000"/>
                  </a:solidFill>
                  <a:ea typeface="微软雅黑" pitchFamily="34" charset="-122"/>
                  <a:cs typeface="Arial"/>
                  <a:sym typeface="DINOT-Bold" charset="0"/>
                </a:rPr>
                <a:t>Via new SD Pricing API </a:t>
              </a:r>
            </a:p>
          </p:txBody>
        </p:sp>
        <p:sp>
          <p:nvSpPr>
            <p:cNvPr id="64" name="Rectangle 1"/>
            <p:cNvSpPr>
              <a:spLocks/>
            </p:cNvSpPr>
            <p:nvPr/>
          </p:nvSpPr>
          <p:spPr bwMode="auto">
            <a:xfrm>
              <a:off x="6858000" y="5896178"/>
              <a:ext cx="1711827" cy="37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sz="1400" b="1" dirty="0">
                  <a:solidFill>
                    <a:srgbClr val="000000"/>
                  </a:solidFill>
                  <a:ea typeface="微软雅黑" pitchFamily="34" charset="-122"/>
                  <a:cs typeface="Arial"/>
                  <a:sym typeface="DINOT-Bold" charset="0"/>
                </a:rPr>
                <a:t>VMS</a:t>
              </a:r>
            </a:p>
          </p:txBody>
        </p:sp>
        <p:sp>
          <p:nvSpPr>
            <p:cNvPr id="66" name="Rectangle 15"/>
            <p:cNvSpPr>
              <a:spLocks noChangeArrowheads="1"/>
            </p:cNvSpPr>
            <p:nvPr/>
          </p:nvSpPr>
          <p:spPr bwMode="gray">
            <a:xfrm>
              <a:off x="304800" y="1075083"/>
              <a:ext cx="8560677" cy="975971"/>
            </a:xfrm>
            <a:prstGeom prst="roundRect">
              <a:avLst/>
            </a:prstGeom>
            <a:solidFill>
              <a:schemeClr val="accent1">
                <a:lumMod val="40000"/>
                <a:lumOff val="60000"/>
              </a:schemeClr>
            </a:solidFill>
            <a:ln w="12700" algn="ctr">
              <a:noFill/>
              <a:round/>
              <a:headEnd/>
              <a:tailEnd/>
            </a:ln>
            <a:effectLst/>
          </p:spPr>
          <p:txBody>
            <a:bodyPr wrap="none" lIns="0" tIns="18288" rIns="0" bIns="18288" anchor="t"/>
            <a:lstStyle/>
            <a:p>
              <a:pPr algn="ctr">
                <a:buClr>
                  <a:srgbClr val="F0AB00"/>
                </a:buClr>
                <a:buSzPct val="80000"/>
              </a:pPr>
              <a:endParaRPr lang="en-US" sz="1400" b="1" dirty="0">
                <a:solidFill>
                  <a:srgbClr val="5F5F5F"/>
                </a:solidFill>
                <a:ea typeface="微软雅黑" pitchFamily="34" charset="-122"/>
                <a:cs typeface="Arial"/>
              </a:endParaRPr>
            </a:p>
          </p:txBody>
        </p:sp>
        <p:sp>
          <p:nvSpPr>
            <p:cNvPr id="67" name="TextBox 64"/>
            <p:cNvSpPr txBox="1"/>
            <p:nvPr/>
          </p:nvSpPr>
          <p:spPr>
            <a:xfrm flipH="1">
              <a:off x="3252487" y="1769854"/>
              <a:ext cx="2015275" cy="169865"/>
            </a:xfrm>
            <a:prstGeom prst="rect">
              <a:avLst/>
            </a:prstGeom>
            <a:solidFill>
              <a:schemeClr val="bg1"/>
            </a:solidFill>
          </p:spPr>
          <p:txBody>
            <a:bodyPr wrap="square" lIns="0" tIns="0" rIns="0" bIns="0" rtlCol="0" anchor="b">
              <a:spAutoFit/>
            </a:bodyPr>
            <a:lstStyle/>
            <a:p>
              <a:pPr algn="ctr">
                <a:lnSpc>
                  <a:spcPct val="80000"/>
                </a:lnSpc>
              </a:pPr>
              <a:r>
                <a:rPr lang="zh-CN" altLang="en-US" sz="1400" b="1" dirty="0">
                  <a:solidFill>
                    <a:srgbClr val="000000"/>
                  </a:solidFill>
                  <a:ea typeface="微软雅黑" pitchFamily="34" charset="-122"/>
                  <a:cs typeface="Arial"/>
                  <a:sym typeface="DINOT-Bold" charset="0"/>
                </a:rPr>
                <a:t>呼叫中心</a:t>
              </a:r>
              <a:endParaRPr lang="en-US" altLang="zh-CN" sz="1400" b="1" dirty="0">
                <a:solidFill>
                  <a:srgbClr val="000000"/>
                </a:solidFill>
                <a:ea typeface="微软雅黑" pitchFamily="34" charset="-122"/>
                <a:cs typeface="Arial"/>
                <a:sym typeface="DINOT-Bold" charset="0"/>
              </a:endParaRPr>
            </a:p>
          </p:txBody>
        </p:sp>
        <p:sp>
          <p:nvSpPr>
            <p:cNvPr id="68" name="TextBox 66"/>
            <p:cNvSpPr txBox="1"/>
            <p:nvPr/>
          </p:nvSpPr>
          <p:spPr>
            <a:xfrm flipH="1">
              <a:off x="1848262" y="1769854"/>
              <a:ext cx="1238511" cy="169865"/>
            </a:xfrm>
            <a:prstGeom prst="rect">
              <a:avLst/>
            </a:prstGeom>
            <a:solidFill>
              <a:schemeClr val="bg1"/>
            </a:solidFill>
          </p:spPr>
          <p:txBody>
            <a:bodyPr wrap="square" lIns="0" tIns="0" rIns="0" bIns="0" rtlCol="0" anchor="b">
              <a:spAutoFit/>
            </a:bodyPr>
            <a:lstStyle/>
            <a:p>
              <a:pPr algn="ctr">
                <a:lnSpc>
                  <a:spcPct val="80000"/>
                </a:lnSpc>
              </a:pPr>
              <a:r>
                <a:rPr lang="zh-CN" altLang="en-US" sz="1400" b="1" dirty="0">
                  <a:solidFill>
                    <a:srgbClr val="000000"/>
                  </a:solidFill>
                  <a:ea typeface="微软雅黑" pitchFamily="34" charset="-122"/>
                  <a:cs typeface="Arial"/>
                  <a:sym typeface="DINOT-Bold" charset="0"/>
                </a:rPr>
                <a:t>销售目录</a:t>
              </a:r>
              <a:endParaRPr lang="en-US" altLang="zh-CN" sz="1400" b="1" dirty="0">
                <a:solidFill>
                  <a:srgbClr val="000000"/>
                </a:solidFill>
                <a:ea typeface="微软雅黑" pitchFamily="34" charset="-122"/>
                <a:cs typeface="Arial"/>
                <a:sym typeface="DINOT-Bold" charset="0"/>
              </a:endParaRPr>
            </a:p>
          </p:txBody>
        </p:sp>
        <p:sp>
          <p:nvSpPr>
            <p:cNvPr id="69" name="TextBox 58"/>
            <p:cNvSpPr txBox="1"/>
            <p:nvPr/>
          </p:nvSpPr>
          <p:spPr>
            <a:xfrm flipH="1">
              <a:off x="554279" y="1769854"/>
              <a:ext cx="1070257" cy="169865"/>
            </a:xfrm>
            <a:prstGeom prst="rect">
              <a:avLst/>
            </a:prstGeom>
            <a:solidFill>
              <a:schemeClr val="bg1"/>
            </a:solidFill>
          </p:spPr>
          <p:txBody>
            <a:bodyPr wrap="square" lIns="0" tIns="0" rIns="0" bIns="0" rtlCol="0" anchor="b">
              <a:spAutoFit/>
            </a:bodyPr>
            <a:lstStyle/>
            <a:p>
              <a:pPr algn="ctr">
                <a:lnSpc>
                  <a:spcPct val="80000"/>
                </a:lnSpc>
              </a:pPr>
              <a:r>
                <a:rPr lang="zh-CN" altLang="en-US" sz="1400" b="1" dirty="0">
                  <a:solidFill>
                    <a:srgbClr val="000000"/>
                  </a:solidFill>
                  <a:ea typeface="微软雅黑" pitchFamily="34" charset="-122"/>
                  <a:cs typeface="Arial"/>
                  <a:sym typeface="DINOT-Bold" charset="0"/>
                </a:rPr>
                <a:t>网站</a:t>
              </a:r>
              <a:endParaRPr lang="en-US" altLang="zh-CN" sz="1400" b="1" dirty="0">
                <a:solidFill>
                  <a:srgbClr val="000000"/>
                </a:solidFill>
                <a:ea typeface="微软雅黑" pitchFamily="34" charset="-122"/>
                <a:cs typeface="Arial"/>
                <a:sym typeface="DINOT-Bold" charset="0"/>
              </a:endParaRPr>
            </a:p>
          </p:txBody>
        </p:sp>
        <p:sp>
          <p:nvSpPr>
            <p:cNvPr id="70" name="TextBox 66"/>
            <p:cNvSpPr txBox="1"/>
            <p:nvPr/>
          </p:nvSpPr>
          <p:spPr>
            <a:xfrm flipH="1">
              <a:off x="6414110" y="1775950"/>
              <a:ext cx="1844431" cy="169865"/>
            </a:xfrm>
            <a:prstGeom prst="rect">
              <a:avLst/>
            </a:prstGeom>
            <a:solidFill>
              <a:schemeClr val="bg1"/>
            </a:solidFill>
          </p:spPr>
          <p:txBody>
            <a:bodyPr wrap="square" lIns="0" tIns="0" rIns="0" bIns="0" rtlCol="0" anchor="b">
              <a:spAutoFit/>
            </a:bodyPr>
            <a:lstStyle/>
            <a:p>
              <a:pPr algn="ctr">
                <a:lnSpc>
                  <a:spcPct val="80000"/>
                </a:lnSpc>
              </a:pPr>
              <a:r>
                <a:rPr lang="zh-CN" altLang="en-US" sz="1400" b="1" dirty="0">
                  <a:solidFill>
                    <a:srgbClr val="000000"/>
                  </a:solidFill>
                  <a:ea typeface="微软雅黑" pitchFamily="34" charset="-122"/>
                  <a:cs typeface="Arial"/>
                  <a:sym typeface="DINOT-Bold" charset="0"/>
                </a:rPr>
                <a:t>网点</a:t>
              </a:r>
              <a:endParaRPr lang="en-US" altLang="zh-CN" sz="1400" b="1" dirty="0">
                <a:solidFill>
                  <a:srgbClr val="000000"/>
                </a:solidFill>
                <a:ea typeface="微软雅黑" pitchFamily="34" charset="-122"/>
                <a:cs typeface="Arial"/>
                <a:sym typeface="DINOT-Bold" charset="0"/>
              </a:endParaRPr>
            </a:p>
          </p:txBody>
        </p:sp>
        <p:pic>
          <p:nvPicPr>
            <p:cNvPr id="71" name="Bild 13"/>
            <p:cNvPicPr>
              <a:picLocks noChangeAspect="1"/>
            </p:cNvPicPr>
            <p:nvPr/>
          </p:nvPicPr>
          <p:blipFill>
            <a:blip r:embed="rId1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44798" y="1308526"/>
              <a:ext cx="813438" cy="365760"/>
            </a:xfrm>
            <a:prstGeom prst="rect">
              <a:avLst/>
            </a:prstGeom>
            <a:solidFill>
              <a:schemeClr val="bg1"/>
            </a:solidFill>
          </p:spPr>
        </p:pic>
        <p:pic>
          <p:nvPicPr>
            <p:cNvPr id="72" name="Bild 30"/>
            <p:cNvPicPr>
              <a:picLocks noChangeAspect="1"/>
            </p:cNvPicPr>
            <p:nvPr/>
          </p:nvPicPr>
          <p:blipFill>
            <a:blip r:embed="rId1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5360314" y="1308526"/>
              <a:ext cx="854615" cy="365760"/>
            </a:xfrm>
            <a:prstGeom prst="rect">
              <a:avLst/>
            </a:prstGeom>
            <a:solidFill>
              <a:schemeClr val="bg1"/>
            </a:solidFill>
          </p:spPr>
        </p:pic>
        <p:pic>
          <p:nvPicPr>
            <p:cNvPr id="73" name="Bild 29"/>
            <p:cNvPicPr>
              <a:picLocks noChangeAspect="1"/>
            </p:cNvPicPr>
            <p:nvPr/>
          </p:nvPicPr>
          <p:blipFill>
            <a:blip r:embed="rId17" cstate="email">
              <a:duotone>
                <a:schemeClr val="accent3">
                  <a:shade val="45000"/>
                  <a:satMod val="135000"/>
                </a:schemeClr>
                <a:prstClr val="white"/>
              </a:duotone>
              <a:extLst>
                <a:ext uri="{BEBA8EAE-BF5A-486C-A8C5-ECC9F3942E4B}">
                  <a14:imgProps xmlns:a14="http://schemas.microsoft.com/office/drawing/2010/main">
                    <a14:imgLayer r:embed="rId18">
                      <a14:imgEffect>
                        <a14:saturation sat="265000"/>
                      </a14:imgEffect>
                    </a14:imgLayer>
                  </a14:imgProps>
                </a:ext>
                <a:ext uri="{28A0092B-C50C-407E-A947-70E740481C1C}">
                  <a14:useLocalDpi xmlns:a14="http://schemas.microsoft.com/office/drawing/2010/main"/>
                </a:ext>
              </a:extLst>
            </a:blip>
            <a:stretch>
              <a:fillRect/>
            </a:stretch>
          </p:blipFill>
          <p:spPr>
            <a:xfrm>
              <a:off x="3829692" y="1308526"/>
              <a:ext cx="782481" cy="365760"/>
            </a:xfrm>
            <a:prstGeom prst="rect">
              <a:avLst/>
            </a:prstGeom>
            <a:solidFill>
              <a:schemeClr val="bg1"/>
            </a:solidFill>
            <a:effectLst/>
          </p:spPr>
        </p:pic>
        <p:pic>
          <p:nvPicPr>
            <p:cNvPr id="74" name="Bild 12"/>
            <p:cNvPicPr>
              <a:picLocks noChangeAspect="1"/>
            </p:cNvPicPr>
            <p:nvPr/>
          </p:nvPicPr>
          <p:blipFill>
            <a:blip r:embed="rId19"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799254" y="1308526"/>
              <a:ext cx="1465400" cy="365760"/>
            </a:xfrm>
            <a:prstGeom prst="rect">
              <a:avLst/>
            </a:prstGeom>
            <a:solidFill>
              <a:schemeClr val="bg1"/>
            </a:solidFill>
          </p:spPr>
        </p:pic>
        <p:pic>
          <p:nvPicPr>
            <p:cNvPr id="75" name="Picture 74"/>
            <p:cNvPicPr>
              <a:picLocks noChangeAspect="1"/>
            </p:cNvPicPr>
            <p:nvPr/>
          </p:nvPicPr>
          <p:blipFill>
            <a:blip r:embed="rId20"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883473" y="1308526"/>
              <a:ext cx="945272" cy="365760"/>
            </a:xfrm>
            <a:prstGeom prst="rect">
              <a:avLst/>
            </a:prstGeom>
            <a:solidFill>
              <a:schemeClr val="bg1"/>
            </a:solidFill>
          </p:spPr>
        </p:pic>
        <p:sp>
          <p:nvSpPr>
            <p:cNvPr id="76" name="TextBox 62"/>
            <p:cNvSpPr txBox="1"/>
            <p:nvPr/>
          </p:nvSpPr>
          <p:spPr>
            <a:xfrm flipH="1">
              <a:off x="5101184" y="1769854"/>
              <a:ext cx="1261458" cy="169865"/>
            </a:xfrm>
            <a:prstGeom prst="rect">
              <a:avLst/>
            </a:prstGeom>
            <a:solidFill>
              <a:schemeClr val="bg1"/>
            </a:solidFill>
          </p:spPr>
          <p:txBody>
            <a:bodyPr wrap="square" lIns="0" tIns="0" rIns="0" bIns="0" rtlCol="0" anchor="b">
              <a:spAutoFit/>
            </a:bodyPr>
            <a:lstStyle/>
            <a:p>
              <a:pPr algn="ctr">
                <a:lnSpc>
                  <a:spcPct val="80000"/>
                </a:lnSpc>
              </a:pPr>
              <a:r>
                <a:rPr lang="zh-CN" altLang="en-US" sz="1400" b="1" dirty="0">
                  <a:solidFill>
                    <a:srgbClr val="000000"/>
                  </a:solidFill>
                  <a:ea typeface="微软雅黑" pitchFamily="34" charset="-122"/>
                  <a:cs typeface="Arial"/>
                  <a:sym typeface="DINOT-Bold" charset="0"/>
                </a:rPr>
                <a:t>移动设备</a:t>
              </a:r>
              <a:endParaRPr lang="en-US" altLang="zh-CN" sz="1400" b="1" dirty="0">
                <a:solidFill>
                  <a:srgbClr val="000000"/>
                </a:solidFill>
                <a:ea typeface="微软雅黑" pitchFamily="34" charset="-122"/>
                <a:cs typeface="Arial"/>
                <a:sym typeface="DINOT-Bold" charset="0"/>
              </a:endParaRPr>
            </a:p>
          </p:txBody>
        </p:sp>
        <p:cxnSp>
          <p:nvCxnSpPr>
            <p:cNvPr id="8" name="Straight Arrow Connector 7"/>
            <p:cNvCxnSpPr/>
            <p:nvPr/>
          </p:nvCxnSpPr>
          <p:spPr>
            <a:xfrm>
              <a:off x="2209800" y="2895600"/>
              <a:ext cx="0" cy="553809"/>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838200" y="2895600"/>
              <a:ext cx="0" cy="553809"/>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3962400" y="2951391"/>
              <a:ext cx="0" cy="553809"/>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404710" y="2192086"/>
              <a:ext cx="854866" cy="7661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011540" y="2193824"/>
              <a:ext cx="819150" cy="764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9" name="TextBox 88"/>
            <p:cNvSpPr txBox="1"/>
            <p:nvPr/>
          </p:nvSpPr>
          <p:spPr>
            <a:xfrm>
              <a:off x="7391400" y="3010684"/>
              <a:ext cx="982140" cy="21233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400" b="1" kern="0" dirty="0">
                  <a:ea typeface="Arial Unicode MS" pitchFamily="34" charset="-128"/>
                  <a:cs typeface="Arial Unicode MS" pitchFamily="34" charset="-128"/>
                </a:rPr>
                <a:t>车辆号查询</a:t>
              </a:r>
            </a:p>
          </p:txBody>
        </p:sp>
        <p:sp>
          <p:nvSpPr>
            <p:cNvPr id="90" name="TextBox 89"/>
            <p:cNvSpPr txBox="1"/>
            <p:nvPr/>
          </p:nvSpPr>
          <p:spPr>
            <a:xfrm>
              <a:off x="5011540" y="3027590"/>
              <a:ext cx="982140" cy="21233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400" b="1" kern="0" dirty="0" smtClean="0">
                  <a:ea typeface="Arial Unicode MS" pitchFamily="34" charset="-128"/>
                  <a:cs typeface="Arial Unicode MS" pitchFamily="34" charset="-128"/>
                </a:rPr>
                <a:t>配件清单</a:t>
              </a:r>
              <a:endParaRPr lang="zh-CN" altLang="en-US" sz="1400" b="1" kern="0" dirty="0">
                <a:ea typeface="Arial Unicode MS" pitchFamily="34" charset="-128"/>
                <a:cs typeface="Arial Unicode MS" pitchFamily="34" charset="-128"/>
              </a:endParaRPr>
            </a:p>
          </p:txBody>
        </p:sp>
        <p:cxnSp>
          <p:nvCxnSpPr>
            <p:cNvPr id="78" name="Straight Arrow Connector 77"/>
            <p:cNvCxnSpPr/>
            <p:nvPr/>
          </p:nvCxnSpPr>
          <p:spPr>
            <a:xfrm>
              <a:off x="1183466" y="2586717"/>
              <a:ext cx="797734" cy="0"/>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2743200" y="2590800"/>
              <a:ext cx="797734" cy="0"/>
            </a:xfrm>
            <a:prstGeom prst="straightConnector1">
              <a:avLst/>
            </a:prstGeom>
            <a:ln w="254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4383094" y="2590800"/>
              <a:ext cx="797734" cy="0"/>
            </a:xfrm>
            <a:prstGeom prst="straightConnector1">
              <a:avLst/>
            </a:prstGeom>
            <a:ln w="25400">
              <a:solidFill>
                <a:schemeClr val="tx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endCxn id="1026" idx="1"/>
            </p:cNvCxnSpPr>
            <p:nvPr/>
          </p:nvCxnSpPr>
          <p:spPr>
            <a:xfrm>
              <a:off x="5717504" y="2575139"/>
              <a:ext cx="1687206" cy="0"/>
            </a:xfrm>
            <a:prstGeom prst="straightConnector1">
              <a:avLst/>
            </a:prstGeom>
            <a:ln w="25400">
              <a:solidFill>
                <a:schemeClr val="tx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a:off x="6890662" y="2590800"/>
              <a:ext cx="0" cy="2971800"/>
            </a:xfrm>
            <a:prstGeom prst="straightConnector1">
              <a:avLst/>
            </a:prstGeom>
            <a:ln w="6350">
              <a:solidFill>
                <a:schemeClr val="tx1"/>
              </a:solidFill>
              <a:prstDash val="dash"/>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V="1">
              <a:off x="2209800" y="5855447"/>
              <a:ext cx="1287132" cy="5668"/>
            </a:xfrm>
            <a:prstGeom prst="straightConnector1">
              <a:avLst/>
            </a:prstGeom>
            <a:ln w="63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1122276" y="5017608"/>
              <a:ext cx="665849" cy="38720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200" b="1" kern="0" dirty="0">
                  <a:ea typeface="Arial Unicode MS" pitchFamily="34" charset="-128"/>
                  <a:cs typeface="Arial Unicode MS" pitchFamily="34" charset="-128"/>
                </a:rPr>
                <a:t>轻</a:t>
              </a:r>
              <a:r>
                <a:rPr lang="zh-CN" altLang="en-US" sz="1200" b="1" kern="0" dirty="0" smtClean="0">
                  <a:ea typeface="Arial Unicode MS" pitchFamily="34" charset="-128"/>
                  <a:cs typeface="Arial Unicode MS" pitchFamily="34" charset="-128"/>
                </a:rPr>
                <a:t>量化图形</a:t>
              </a:r>
              <a:r>
                <a:rPr lang="zh-CN" altLang="en-US" sz="1200" b="1" kern="0" dirty="0">
                  <a:ea typeface="Arial Unicode MS" pitchFamily="34" charset="-128"/>
                  <a:cs typeface="Arial Unicode MS" pitchFamily="34" charset="-128"/>
                </a:rPr>
                <a:t>可视化</a:t>
              </a:r>
              <a:r>
                <a:rPr lang="zh-CN" altLang="en-US" sz="1200" b="1" kern="0" dirty="0" smtClean="0">
                  <a:ea typeface="Arial Unicode MS" pitchFamily="34" charset="-128"/>
                  <a:cs typeface="Arial Unicode MS" pitchFamily="34" charset="-128"/>
                </a:rPr>
                <a:t>文件</a:t>
              </a:r>
              <a:endParaRPr lang="zh-CN" altLang="en-US" sz="1200" b="1" kern="0" dirty="0">
                <a:ea typeface="Arial Unicode MS" pitchFamily="34" charset="-128"/>
                <a:cs typeface="Arial Unicode MS" pitchFamily="34" charset="-128"/>
              </a:endParaRPr>
            </a:p>
          </p:txBody>
        </p:sp>
        <p:cxnSp>
          <p:nvCxnSpPr>
            <p:cNvPr id="103" name="Straight Arrow Connector 102"/>
            <p:cNvCxnSpPr/>
            <p:nvPr/>
          </p:nvCxnSpPr>
          <p:spPr>
            <a:xfrm flipV="1">
              <a:off x="4173286" y="5851299"/>
              <a:ext cx="3540627" cy="9818"/>
            </a:xfrm>
            <a:prstGeom prst="straightConnector1">
              <a:avLst/>
            </a:prstGeom>
            <a:ln w="6350">
              <a:solidFill>
                <a:schemeClr val="tx1"/>
              </a:solidFill>
              <a:prstDash val="dash"/>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2667000" y="4488075"/>
              <a:ext cx="0" cy="541125"/>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4026405" y="4343400"/>
              <a:ext cx="0" cy="1284475"/>
            </a:xfrm>
            <a:prstGeom prst="straightConnector1">
              <a:avLst/>
            </a:prstGeom>
            <a:ln w="63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810000" y="5029200"/>
              <a:ext cx="1743075" cy="301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071926" y="3548483"/>
              <a:ext cx="771392" cy="792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7" name="TextBox 116"/>
            <p:cNvSpPr txBox="1"/>
            <p:nvPr/>
          </p:nvSpPr>
          <p:spPr>
            <a:xfrm>
              <a:off x="5071926" y="4442740"/>
              <a:ext cx="834061" cy="21233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400" b="1" kern="0" dirty="0">
                  <a:ea typeface="Arial Unicode MS" pitchFamily="34" charset="-128"/>
                  <a:cs typeface="Arial Unicode MS" pitchFamily="34" charset="-128"/>
                </a:rPr>
                <a:t>订单查询</a:t>
              </a:r>
            </a:p>
          </p:txBody>
        </p:sp>
        <p:cxnSp>
          <p:nvCxnSpPr>
            <p:cNvPr id="118" name="Straight Arrow Connector 117"/>
            <p:cNvCxnSpPr/>
            <p:nvPr/>
          </p:nvCxnSpPr>
          <p:spPr>
            <a:xfrm>
              <a:off x="5410200" y="4267200"/>
              <a:ext cx="0" cy="838200"/>
            </a:xfrm>
            <a:prstGeom prst="straightConnector1">
              <a:avLst/>
            </a:prstGeom>
            <a:ln w="63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44" idx="2"/>
              <a:endCxn id="53" idx="2"/>
            </p:cNvCxnSpPr>
            <p:nvPr/>
          </p:nvCxnSpPr>
          <p:spPr>
            <a:xfrm rot="16200000" flipH="1">
              <a:off x="1654094" y="3845692"/>
              <a:ext cx="1318353" cy="3027781"/>
            </a:xfrm>
            <a:prstGeom prst="bentConnector3">
              <a:avLst>
                <a:gd name="adj1" fmla="val 117089"/>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6" name="Wave 115"/>
            <p:cNvSpPr/>
            <p:nvPr/>
          </p:nvSpPr>
          <p:spPr bwMode="gray">
            <a:xfrm>
              <a:off x="4572000" y="5530398"/>
              <a:ext cx="1200941" cy="641802"/>
            </a:xfrm>
            <a:prstGeom prst="wave">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zh-CN" altLang="en-US" sz="1400" b="1" kern="0" dirty="0">
                  <a:ea typeface="Arial Unicode MS" pitchFamily="34" charset="-128"/>
                  <a:cs typeface="Arial Unicode MS" pitchFamily="34" charset="-128"/>
                </a:rPr>
                <a:t>订单</a:t>
              </a:r>
              <a:r>
                <a:rPr lang="en-US" altLang="zh-CN" sz="1400" b="1" kern="0" dirty="0">
                  <a:ea typeface="Arial Unicode MS" pitchFamily="34" charset="-128"/>
                  <a:cs typeface="Arial Unicode MS" pitchFamily="34" charset="-128"/>
                </a:rPr>
                <a:t>BOM/</a:t>
              </a:r>
            </a:p>
            <a:p>
              <a:pPr algn="ctr" fontAlgn="base">
                <a:spcBef>
                  <a:spcPct val="50000"/>
                </a:spcBef>
                <a:spcAft>
                  <a:spcPct val="0"/>
                </a:spcAft>
                <a:buClr>
                  <a:srgbClr val="F0AB00"/>
                </a:buClr>
                <a:buSzPct val="80000"/>
              </a:pPr>
              <a:r>
                <a:rPr lang="zh-CN" altLang="en-US" sz="1400" b="1" kern="0" dirty="0">
                  <a:ea typeface="Arial Unicode MS" pitchFamily="34" charset="-128"/>
                  <a:cs typeface="Arial Unicode MS" pitchFamily="34" charset="-128"/>
                </a:rPr>
                <a:t>制造</a:t>
              </a:r>
              <a:r>
                <a:rPr lang="en-US" altLang="zh-CN" sz="1400" b="1" kern="0" dirty="0">
                  <a:ea typeface="Arial Unicode MS" pitchFamily="34" charset="-128"/>
                  <a:cs typeface="Arial Unicode MS" pitchFamily="34" charset="-128"/>
                </a:rPr>
                <a:t>BOM</a:t>
              </a:r>
              <a:endParaRPr lang="zh-CN" altLang="en-US" sz="1400" b="1" kern="0" dirty="0">
                <a:ea typeface="Arial Unicode MS" pitchFamily="34" charset="-128"/>
                <a:cs typeface="Arial Unicode MS" pitchFamily="34" charset="-128"/>
              </a:endParaRPr>
            </a:p>
          </p:txBody>
        </p:sp>
        <p:sp>
          <p:nvSpPr>
            <p:cNvPr id="133" name="Wave 132"/>
            <p:cNvSpPr/>
            <p:nvPr/>
          </p:nvSpPr>
          <p:spPr bwMode="gray">
            <a:xfrm>
              <a:off x="6214929" y="5568062"/>
              <a:ext cx="1200941" cy="641802"/>
            </a:xfrm>
            <a:prstGeom prst="wave">
              <a:avLst/>
            </a:prstGeom>
            <a:solidFill>
              <a:schemeClr val="accent1"/>
            </a:solidFill>
            <a:ln w="6350" algn="ctr">
              <a:noFill/>
              <a:miter lim="800000"/>
              <a:headEnd/>
              <a:tailEnd/>
            </a:ln>
          </p:spPr>
          <p:txBody>
            <a:bodyPr lIns="90000" tIns="72000" rIns="90000" bIns="72000" rtlCol="0" anchor="ctr"/>
            <a:lstStyle/>
            <a:p>
              <a:pPr fontAlgn="base">
                <a:spcBef>
                  <a:spcPts val="714"/>
                </a:spcBef>
                <a:spcAft>
                  <a:spcPct val="0"/>
                </a:spcAft>
                <a:buClr>
                  <a:srgbClr val="F0AB00"/>
                </a:buClr>
                <a:buSzPct val="80000"/>
              </a:pPr>
              <a:r>
                <a:rPr lang="zh-CN" altLang="en-US" sz="1400" b="1" kern="0" dirty="0">
                  <a:ea typeface="Arial Unicode MS" pitchFamily="34" charset="-128"/>
                  <a:cs typeface="Arial Unicode MS" pitchFamily="34" charset="-128"/>
                </a:rPr>
                <a:t>一机一册，</a:t>
              </a:r>
              <a:endParaRPr lang="en-US" altLang="zh-CN" sz="1400" b="1" kern="0" dirty="0">
                <a:ea typeface="Arial Unicode MS" pitchFamily="34" charset="-128"/>
                <a:cs typeface="Arial Unicode MS" pitchFamily="34" charset="-128"/>
              </a:endParaRPr>
            </a:p>
            <a:p>
              <a:pPr fontAlgn="base">
                <a:spcBef>
                  <a:spcPts val="714"/>
                </a:spcBef>
                <a:spcAft>
                  <a:spcPct val="0"/>
                </a:spcAft>
                <a:buClr>
                  <a:srgbClr val="F0AB00"/>
                </a:buClr>
                <a:buSzPct val="80000"/>
              </a:pPr>
              <a:r>
                <a:rPr lang="zh-CN" altLang="en-US" sz="1400" b="1" kern="0" dirty="0" smtClean="0">
                  <a:ea typeface="Arial Unicode MS" pitchFamily="34" charset="-128"/>
                  <a:cs typeface="Arial Unicode MS" pitchFamily="34" charset="-128"/>
                </a:rPr>
                <a:t>售后配件记录</a:t>
              </a:r>
              <a:endParaRPr lang="zh-CN" altLang="en-US" sz="1400" b="1" kern="0" dirty="0">
                <a:ea typeface="Arial Unicode MS" pitchFamily="34" charset="-128"/>
                <a:cs typeface="Arial Unicode MS" pitchFamily="34" charset="-128"/>
              </a:endParaRPr>
            </a:p>
          </p:txBody>
        </p:sp>
        <p:pic>
          <p:nvPicPr>
            <p:cNvPr id="10" name="Picture 9" descr="SAP_grad_R_pref.png"/>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7964451" y="4985637"/>
              <a:ext cx="914479" cy="451143"/>
            </a:xfrm>
            <a:prstGeom prst="rect">
              <a:avLst/>
            </a:prstGeom>
            <a:noFill/>
            <a:ln>
              <a:noFill/>
            </a:ln>
          </p:spPr>
        </p:pic>
        <p:cxnSp>
          <p:nvCxnSpPr>
            <p:cNvPr id="122" name="Straight Arrow Connector 121"/>
            <p:cNvCxnSpPr>
              <a:stCxn id="62" idx="3"/>
            </p:cNvCxnSpPr>
            <p:nvPr/>
          </p:nvCxnSpPr>
          <p:spPr>
            <a:xfrm>
              <a:off x="2819400" y="5244009"/>
              <a:ext cx="1130805" cy="394791"/>
            </a:xfrm>
            <a:prstGeom prst="straightConnector1">
              <a:avLst/>
            </a:prstGeom>
            <a:ln w="6350">
              <a:solidFill>
                <a:schemeClr val="tx1"/>
              </a:solidFill>
              <a:prstDash val="sysDash"/>
              <a:headEnd type="triangle"/>
              <a:tailEnd type="arrow"/>
            </a:ln>
          </p:spPr>
          <p:style>
            <a:lnRef idx="1">
              <a:schemeClr val="accent1"/>
            </a:lnRef>
            <a:fillRef idx="0">
              <a:schemeClr val="accent1"/>
            </a:fillRef>
            <a:effectRef idx="0">
              <a:schemeClr val="accent1"/>
            </a:effectRef>
            <a:fontRef idx="minor">
              <a:schemeClr val="tx1"/>
            </a:fontRef>
          </p:style>
        </p:cxnSp>
      </p:grpSp>
      <p:sp>
        <p:nvSpPr>
          <p:cNvPr id="125" name="TextBox 124"/>
          <p:cNvSpPr txBox="1"/>
          <p:nvPr/>
        </p:nvSpPr>
        <p:spPr>
          <a:xfrm>
            <a:off x="200356" y="1196752"/>
            <a:ext cx="307777" cy="2034641"/>
          </a:xfrm>
          <a:prstGeom prst="rect">
            <a:avLst/>
          </a:prstGeom>
          <a:noFill/>
        </p:spPr>
        <p:txBody>
          <a:bodyPr vert="eaVert" wrap="square" lIns="0" tIns="0" rIns="0" bIns="0" rtlCol="0">
            <a:spAutoFit/>
          </a:bodyPr>
          <a:lstStyle/>
          <a:p>
            <a:pPr algn="ctr" fontAlgn="base">
              <a:spcBef>
                <a:spcPts val="714"/>
              </a:spcBef>
              <a:spcAft>
                <a:spcPct val="0"/>
              </a:spcAft>
              <a:buClr>
                <a:srgbClr val="F0AB00"/>
              </a:buClr>
              <a:buSzPct val="80000"/>
            </a:pPr>
            <a:r>
              <a:rPr lang="zh-CN" altLang="en-US" sz="2000" kern="0" dirty="0" smtClean="0">
                <a:ea typeface="Arial Unicode MS" pitchFamily="34" charset="-128"/>
                <a:cs typeface="Arial Unicode MS" pitchFamily="34" charset="-128"/>
              </a:rPr>
              <a:t>网点和</a:t>
            </a:r>
            <a:r>
              <a:rPr lang="zh-CN" altLang="en-US" sz="2000" kern="0" dirty="0">
                <a:ea typeface="Arial Unicode MS" pitchFamily="34" charset="-128"/>
                <a:cs typeface="Arial Unicode MS" pitchFamily="34" charset="-128"/>
              </a:rPr>
              <a:t>配件公司</a:t>
            </a:r>
          </a:p>
        </p:txBody>
      </p:sp>
      <p:sp>
        <p:nvSpPr>
          <p:cNvPr id="141" name="TextBox 140"/>
          <p:cNvSpPr txBox="1"/>
          <p:nvPr/>
        </p:nvSpPr>
        <p:spPr>
          <a:xfrm>
            <a:off x="200356" y="3401113"/>
            <a:ext cx="307777" cy="1476818"/>
          </a:xfrm>
          <a:prstGeom prst="rect">
            <a:avLst/>
          </a:prstGeom>
          <a:noFill/>
        </p:spPr>
        <p:txBody>
          <a:bodyPr vert="eaVert" wrap="square" lIns="0" tIns="0" rIns="0" bIns="0" rtlCol="0">
            <a:spAutoFit/>
          </a:bodyPr>
          <a:lstStyle/>
          <a:p>
            <a:pPr algn="ctr" fontAlgn="base">
              <a:spcBef>
                <a:spcPts val="714"/>
              </a:spcBef>
              <a:spcAft>
                <a:spcPct val="0"/>
              </a:spcAft>
              <a:buClr>
                <a:srgbClr val="F0AB00"/>
              </a:buClr>
              <a:buSzPct val="80000"/>
            </a:pPr>
            <a:r>
              <a:rPr lang="zh-CN" altLang="en-US" sz="2000" kern="0" dirty="0">
                <a:ea typeface="Arial Unicode MS" pitchFamily="34" charset="-128"/>
                <a:cs typeface="Arial Unicode MS" pitchFamily="34" charset="-128"/>
              </a:rPr>
              <a:t>订单管理中心</a:t>
            </a:r>
          </a:p>
        </p:txBody>
      </p:sp>
      <p:sp>
        <p:nvSpPr>
          <p:cNvPr id="142" name="TextBox 141"/>
          <p:cNvSpPr txBox="1"/>
          <p:nvPr/>
        </p:nvSpPr>
        <p:spPr>
          <a:xfrm>
            <a:off x="163278" y="4797543"/>
            <a:ext cx="307777" cy="1604740"/>
          </a:xfrm>
          <a:prstGeom prst="rect">
            <a:avLst/>
          </a:prstGeom>
          <a:noFill/>
        </p:spPr>
        <p:txBody>
          <a:bodyPr vert="eaVert" wrap="square" lIns="0" tIns="0" rIns="0" bIns="0" rtlCol="0">
            <a:spAutoFit/>
          </a:bodyPr>
          <a:lstStyle/>
          <a:p>
            <a:pPr algn="ctr" fontAlgn="base">
              <a:spcBef>
                <a:spcPts val="714"/>
              </a:spcBef>
              <a:spcAft>
                <a:spcPct val="0"/>
              </a:spcAft>
              <a:buClr>
                <a:srgbClr val="F0AB00"/>
              </a:buClr>
              <a:buSzPct val="80000"/>
            </a:pPr>
            <a:r>
              <a:rPr lang="zh-CN" altLang="en-US" sz="2000" kern="0" dirty="0">
                <a:ea typeface="Arial Unicode MS" pitchFamily="34" charset="-128"/>
                <a:cs typeface="Arial Unicode MS" pitchFamily="34" charset="-128"/>
              </a:rPr>
              <a:t>维护团队</a:t>
            </a:r>
          </a:p>
        </p:txBody>
      </p:sp>
      <p:sp>
        <p:nvSpPr>
          <p:cNvPr id="2" name="TextBox 1"/>
          <p:cNvSpPr txBox="1"/>
          <p:nvPr/>
        </p:nvSpPr>
        <p:spPr>
          <a:xfrm>
            <a:off x="471055" y="361950"/>
            <a:ext cx="11226140" cy="552450"/>
          </a:xfrm>
          <a:prstGeom prst="rect">
            <a:avLst/>
          </a:prstGeom>
        </p:spPr>
        <p:txBody>
          <a:bodyPr vert="horz" lIns="0" tIns="0" rIns="0" bIns="0" rtlCol="0" anchor="ctr" anchorCtr="0">
            <a:noAutofit/>
          </a:bodyPr>
          <a:lstStyle>
            <a:lvl1pPr>
              <a:spcBef>
                <a:spcPct val="0"/>
              </a:spcBef>
              <a:buNone/>
              <a:defRPr sz="2300" b="1">
                <a:solidFill>
                  <a:schemeClr val="accent2"/>
                </a:solidFill>
                <a:latin typeface="微软雅黑" pitchFamily="34" charset="-122"/>
                <a:ea typeface="微软雅黑" pitchFamily="34" charset="-122"/>
                <a:cs typeface="+mj-cs"/>
              </a:defRPr>
            </a:lvl1pPr>
          </a:lstStyle>
          <a:p>
            <a:r>
              <a:rPr lang="zh-CN" altLang="en-US" sz="2800" dirty="0"/>
              <a:t>合力售后配件电商业务的</a:t>
            </a:r>
            <a:r>
              <a:rPr lang="zh-CN" altLang="en-US" sz="2800" dirty="0" smtClean="0"/>
              <a:t>总体流程</a:t>
            </a:r>
            <a:r>
              <a:rPr lang="en-US" altLang="zh-CN" sz="2800" dirty="0" smtClean="0"/>
              <a:t>/</a:t>
            </a:r>
            <a:r>
              <a:rPr lang="zh-CN" altLang="en-US" sz="2800" dirty="0" smtClean="0"/>
              <a:t>场景</a:t>
            </a:r>
            <a:r>
              <a:rPr lang="en-US" altLang="zh-CN" sz="2800" dirty="0" smtClean="0"/>
              <a:t>/</a:t>
            </a:r>
            <a:r>
              <a:rPr lang="zh-CN" altLang="en-US" sz="2800" dirty="0"/>
              <a:t>架构</a:t>
            </a:r>
            <a:r>
              <a:rPr lang="zh-CN" altLang="en-US" sz="2800" dirty="0" smtClean="0"/>
              <a:t>设计</a:t>
            </a:r>
            <a:endParaRPr lang="en-US" sz="2800" dirty="0" err="1"/>
          </a:p>
        </p:txBody>
      </p:sp>
      <p:cxnSp>
        <p:nvCxnSpPr>
          <p:cNvPr id="77" name="Straight Arrow Connector 76"/>
          <p:cNvCxnSpPr/>
          <p:nvPr/>
        </p:nvCxnSpPr>
        <p:spPr>
          <a:xfrm flipV="1">
            <a:off x="2352672" y="4915216"/>
            <a:ext cx="538461" cy="711833"/>
          </a:xfrm>
          <a:prstGeom prst="straightConnector1">
            <a:avLst/>
          </a:prstGeom>
          <a:ln w="63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3082894" y="5926891"/>
            <a:ext cx="2126495" cy="215444"/>
          </a:xfrm>
          <a:prstGeom prst="rect">
            <a:avLst/>
          </a:prstGeom>
          <a:noFill/>
        </p:spPr>
        <p:txBody>
          <a:bodyPr wrap="square" lIns="0" tIns="0" rIns="0" bIns="0" rtlCol="0">
            <a:spAutoFit/>
          </a:bodyPr>
          <a:lstStyle/>
          <a:p>
            <a:pPr algn="ctr" fontAlgn="base">
              <a:spcBef>
                <a:spcPts val="714"/>
              </a:spcBef>
              <a:spcAft>
                <a:spcPct val="0"/>
              </a:spcAft>
              <a:buClr>
                <a:srgbClr val="F0AB00"/>
              </a:buClr>
              <a:buSzPct val="80000"/>
            </a:pPr>
            <a:r>
              <a:rPr lang="en-US" altLang="zh-CN" sz="1400" b="1" kern="0" dirty="0" smtClean="0">
                <a:ea typeface="Arial Unicode MS" pitchFamily="34" charset="-128"/>
                <a:cs typeface="Arial Unicode MS" pitchFamily="34" charset="-128"/>
              </a:rPr>
              <a:t>PSM</a:t>
            </a:r>
            <a:r>
              <a:rPr lang="zh-CN" altLang="en-US" sz="1400" b="1" kern="0" dirty="0" smtClean="0">
                <a:ea typeface="Arial Unicode MS" pitchFamily="34" charset="-128"/>
                <a:cs typeface="Arial Unicode MS" pitchFamily="34" charset="-128"/>
              </a:rPr>
              <a:t>同步</a:t>
            </a:r>
            <a:endParaRPr lang="zh-CN" altLang="en-US" sz="1400" b="1" kern="0" dirty="0">
              <a:ea typeface="Arial Unicode MS" pitchFamily="34" charset="-128"/>
              <a:cs typeface="Arial Unicode MS" pitchFamily="34" charset="-128"/>
            </a:endParaRPr>
          </a:p>
        </p:txBody>
      </p:sp>
    </p:spTree>
    <p:extLst>
      <p:ext uri="{BB962C8B-B14F-4D97-AF65-F5344CB8AC3E}">
        <p14:creationId xmlns:p14="http://schemas.microsoft.com/office/powerpoint/2010/main" val="11277579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3" name="Group 82"/>
          <p:cNvGrpSpPr/>
          <p:nvPr/>
        </p:nvGrpSpPr>
        <p:grpSpPr>
          <a:xfrm>
            <a:off x="6115095" y="2268168"/>
            <a:ext cx="5619159" cy="2505667"/>
            <a:chOff x="6305095" y="2066293"/>
            <a:chExt cx="5619159" cy="2505667"/>
          </a:xfrm>
        </p:grpSpPr>
        <p:sp>
          <p:nvSpPr>
            <p:cNvPr id="5" name="Rectangle 4"/>
            <p:cNvSpPr/>
            <p:nvPr/>
          </p:nvSpPr>
          <p:spPr bwMode="gray">
            <a:xfrm>
              <a:off x="6305095" y="3463840"/>
              <a:ext cx="5512284" cy="1108120"/>
            </a:xfrm>
            <a:prstGeom prst="rect">
              <a:avLst/>
            </a:prstGeom>
            <a:solidFill>
              <a:schemeClr val="accent1">
                <a:lumMod val="60000"/>
                <a:lumOff val="4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zh-CN" altLang="en-US" kern="0" dirty="0">
                <a:ea typeface="Arial Unicode MS" pitchFamily="34" charset="-128"/>
                <a:cs typeface="Arial Unicode MS" pitchFamily="34" charset="-128"/>
              </a:endParaRPr>
            </a:p>
          </p:txBody>
        </p:sp>
        <p:pic>
          <p:nvPicPr>
            <p:cNvPr id="819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4744" y="3634445"/>
              <a:ext cx="631355"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1824" y="3634445"/>
              <a:ext cx="547605"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TextBox 43"/>
            <p:cNvSpPr txBox="1"/>
            <p:nvPr/>
          </p:nvSpPr>
          <p:spPr>
            <a:xfrm>
              <a:off x="6440185" y="4115783"/>
              <a:ext cx="862006"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经销商主数据</a:t>
              </a:r>
            </a:p>
          </p:txBody>
        </p:sp>
        <p:sp>
          <p:nvSpPr>
            <p:cNvPr id="45" name="TextBox 44"/>
            <p:cNvSpPr txBox="1"/>
            <p:nvPr/>
          </p:nvSpPr>
          <p:spPr>
            <a:xfrm>
              <a:off x="7320169" y="4115783"/>
              <a:ext cx="2013837" cy="412934"/>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  产品内容管理（</a:t>
              </a:r>
              <a:r>
                <a:rPr lang="en-US" altLang="zh-CN" sz="1050" b="1" kern="0" dirty="0">
                  <a:ea typeface="Arial Unicode MS" pitchFamily="34" charset="-128"/>
                  <a:cs typeface="Arial Unicode MS" pitchFamily="34" charset="-128"/>
                </a:rPr>
                <a:t>PCM</a:t>
              </a:r>
              <a:r>
                <a:rPr lang="zh-CN" altLang="en-US" sz="1050" b="1" kern="0" dirty="0">
                  <a:ea typeface="Arial Unicode MS" pitchFamily="34" charset="-128"/>
                  <a:cs typeface="Arial Unicode MS" pitchFamily="34" charset="-128"/>
                </a:rPr>
                <a:t>）</a:t>
              </a:r>
              <a:endParaRPr lang="en-US" altLang="zh-CN" sz="1050" b="1" kern="0" dirty="0">
                <a:ea typeface="Arial Unicode MS" pitchFamily="34" charset="-128"/>
                <a:cs typeface="Arial Unicode MS" pitchFamily="34" charset="-128"/>
              </a:endParaRPr>
            </a:p>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产品主数据，目录，</a:t>
              </a:r>
              <a:r>
                <a:rPr lang="zh-CN" altLang="en-US" sz="1050" b="1" kern="0" dirty="0" smtClean="0">
                  <a:ea typeface="Arial Unicode MS" pitchFamily="34" charset="-128"/>
                  <a:cs typeface="Arial Unicode MS" pitchFamily="34" charset="-128"/>
                </a:rPr>
                <a:t>价格，属性</a:t>
              </a:r>
              <a:endParaRPr lang="zh-CN" altLang="en-US" sz="1050" b="1" kern="0" dirty="0">
                <a:ea typeface="Arial Unicode MS" pitchFamily="34" charset="-128"/>
                <a:cs typeface="Arial Unicode MS" pitchFamily="34" charset="-128"/>
              </a:endParaRPr>
            </a:p>
          </p:txBody>
        </p:sp>
        <p:pic>
          <p:nvPicPr>
            <p:cNvPr id="8201" name="Picture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20922" y="3634445"/>
              <a:ext cx="631350"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9" name="TextBox 48"/>
            <p:cNvSpPr txBox="1"/>
            <p:nvPr/>
          </p:nvSpPr>
          <p:spPr>
            <a:xfrm>
              <a:off x="8829432" y="4115783"/>
              <a:ext cx="669156"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生成订单</a:t>
              </a:r>
            </a:p>
          </p:txBody>
        </p:sp>
        <p:sp>
          <p:nvSpPr>
            <p:cNvPr id="4" name="Rectangle 3"/>
            <p:cNvSpPr/>
            <p:nvPr/>
          </p:nvSpPr>
          <p:spPr bwMode="gray">
            <a:xfrm>
              <a:off x="6305095" y="2066293"/>
              <a:ext cx="5512284" cy="1334706"/>
            </a:xfrm>
            <a:prstGeom prst="rect">
              <a:avLst/>
            </a:prstGeom>
            <a:solidFill>
              <a:schemeClr val="accent1">
                <a:lumMod val="60000"/>
                <a:lumOff val="40000"/>
              </a:schemeClr>
            </a:solidFill>
            <a:ln w="6350" algn="ctr">
              <a:solidFill>
                <a:schemeClr val="tx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zh-CN" altLang="en-US" kern="0" dirty="0">
                <a:ea typeface="Arial Unicode MS" pitchFamily="34" charset="-128"/>
                <a:cs typeface="Arial Unicode MS" pitchFamily="34" charset="-128"/>
              </a:endParaRPr>
            </a:p>
          </p:txBody>
        </p:sp>
        <p:pic>
          <p:nvPicPr>
            <p:cNvPr id="819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02005" y="2066293"/>
              <a:ext cx="1215374" cy="381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7"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4379" y="2559251"/>
              <a:ext cx="712085"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549750" y="3021801"/>
              <a:ext cx="883271"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smtClean="0">
                  <a:ea typeface="Arial Unicode MS" pitchFamily="34" charset="-128"/>
                  <a:cs typeface="Arial Unicode MS" pitchFamily="34" charset="-128"/>
                </a:rPr>
                <a:t>浏览配件目录</a:t>
              </a:r>
              <a:endParaRPr lang="zh-CN" altLang="en-US" sz="1050" b="1" kern="0" dirty="0">
                <a:ea typeface="Arial Unicode MS" pitchFamily="34" charset="-128"/>
                <a:cs typeface="Arial Unicode MS" pitchFamily="34" charset="-128"/>
              </a:endParaRPr>
            </a:p>
          </p:txBody>
        </p:sp>
        <p:pic>
          <p:nvPicPr>
            <p:cNvPr id="820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10876" y="2559251"/>
              <a:ext cx="651443"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TextBox 46"/>
            <p:cNvSpPr txBox="1"/>
            <p:nvPr/>
          </p:nvSpPr>
          <p:spPr>
            <a:xfrm>
              <a:off x="8762145" y="3021801"/>
              <a:ext cx="803730"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添加到购物车</a:t>
              </a:r>
            </a:p>
          </p:txBody>
        </p:sp>
        <p:pic>
          <p:nvPicPr>
            <p:cNvPr id="1026"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011035" y="2559251"/>
              <a:ext cx="624627"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936731" y="2559251"/>
              <a:ext cx="599891"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9" name="TextBox 88"/>
            <p:cNvSpPr txBox="1"/>
            <p:nvPr/>
          </p:nvSpPr>
          <p:spPr>
            <a:xfrm>
              <a:off x="10984672" y="3021801"/>
              <a:ext cx="939582"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车辆号查询</a:t>
              </a:r>
            </a:p>
          </p:txBody>
        </p:sp>
        <p:sp>
          <p:nvSpPr>
            <p:cNvPr id="90" name="TextBox 89"/>
            <p:cNvSpPr txBox="1"/>
            <p:nvPr/>
          </p:nvSpPr>
          <p:spPr>
            <a:xfrm>
              <a:off x="9911431" y="3021801"/>
              <a:ext cx="816344"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smtClean="0">
                  <a:ea typeface="Arial Unicode MS" pitchFamily="34" charset="-128"/>
                  <a:cs typeface="Arial Unicode MS" pitchFamily="34" charset="-128"/>
                </a:rPr>
                <a:t>配件清单</a:t>
              </a:r>
              <a:endParaRPr lang="zh-CN" altLang="en-US" sz="1050" b="1" kern="0" dirty="0">
                <a:ea typeface="Arial Unicode MS" pitchFamily="34" charset="-128"/>
                <a:cs typeface="Arial Unicode MS" pitchFamily="34" charset="-128"/>
              </a:endParaRPr>
            </a:p>
          </p:txBody>
        </p:sp>
        <p:cxnSp>
          <p:nvCxnSpPr>
            <p:cNvPr id="93" name="Straight Arrow Connector 92"/>
            <p:cNvCxnSpPr>
              <a:stCxn id="8197" idx="3"/>
              <a:endCxn id="8200" idx="1"/>
            </p:cNvCxnSpPr>
            <p:nvPr/>
          </p:nvCxnSpPr>
          <p:spPr>
            <a:xfrm>
              <a:off x="8336464" y="2764991"/>
              <a:ext cx="474412" cy="0"/>
            </a:xfrm>
            <a:prstGeom prst="straightConnector1">
              <a:avLst/>
            </a:prstGeom>
            <a:ln w="25400">
              <a:solidFill>
                <a:schemeClr val="tx1"/>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a:stCxn id="8200" idx="3"/>
              <a:endCxn id="1027" idx="1"/>
            </p:cNvCxnSpPr>
            <p:nvPr/>
          </p:nvCxnSpPr>
          <p:spPr>
            <a:xfrm>
              <a:off x="9462319" y="2764991"/>
              <a:ext cx="474412" cy="0"/>
            </a:xfrm>
            <a:prstGeom prst="straightConnector1">
              <a:avLst/>
            </a:prstGeom>
            <a:ln w="25400">
              <a:solidFill>
                <a:schemeClr val="tx1"/>
              </a:solidFill>
              <a:prstDash val="solid"/>
              <a:headEnd type="arrow"/>
              <a:tailEnd type="none"/>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a:stCxn id="1027" idx="3"/>
              <a:endCxn id="1026" idx="1"/>
            </p:cNvCxnSpPr>
            <p:nvPr/>
          </p:nvCxnSpPr>
          <p:spPr>
            <a:xfrm>
              <a:off x="10536622" y="2764991"/>
              <a:ext cx="474413" cy="0"/>
            </a:xfrm>
            <a:prstGeom prst="straightConnector1">
              <a:avLst/>
            </a:prstGeom>
            <a:ln w="25400">
              <a:solidFill>
                <a:schemeClr val="tx1"/>
              </a:solidFill>
              <a:prstDash val="dash"/>
              <a:headEnd type="arrow"/>
              <a:tailEnd type="none"/>
            </a:ln>
          </p:spPr>
          <p:style>
            <a:lnRef idx="1">
              <a:schemeClr val="accent1"/>
            </a:lnRef>
            <a:fillRef idx="0">
              <a:schemeClr val="accent1"/>
            </a:fillRef>
            <a:effectRef idx="0">
              <a:schemeClr val="accent1"/>
            </a:effectRef>
            <a:fontRef idx="minor">
              <a:schemeClr val="tx1"/>
            </a:fontRef>
          </p:style>
        </p:cxnSp>
        <p:pic>
          <p:nvPicPr>
            <p:cNvPr id="1030" name="Picture 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964080" y="3634445"/>
              <a:ext cx="545193" cy="411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7" name="TextBox 116"/>
            <p:cNvSpPr txBox="1"/>
            <p:nvPr/>
          </p:nvSpPr>
          <p:spPr>
            <a:xfrm>
              <a:off x="9884527" y="4115783"/>
              <a:ext cx="722707"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订单查询</a:t>
              </a:r>
            </a:p>
          </p:txBody>
        </p:sp>
        <p:cxnSp>
          <p:nvCxnSpPr>
            <p:cNvPr id="8" name="Straight Arrow Connector 7"/>
            <p:cNvCxnSpPr>
              <a:stCxn id="8197" idx="2"/>
              <a:endCxn id="8196" idx="0"/>
            </p:cNvCxnSpPr>
            <p:nvPr/>
          </p:nvCxnSpPr>
          <p:spPr>
            <a:xfrm>
              <a:off x="7980422" y="2970731"/>
              <a:ext cx="0" cy="663714"/>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200" idx="2"/>
              <a:endCxn id="8201" idx="0"/>
            </p:cNvCxnSpPr>
            <p:nvPr/>
          </p:nvCxnSpPr>
          <p:spPr>
            <a:xfrm flipH="1">
              <a:off x="9136597" y="2970731"/>
              <a:ext cx="1" cy="663714"/>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grpSp>
      <p:sp>
        <p:nvSpPr>
          <p:cNvPr id="48" name="Rechteck 2"/>
          <p:cNvSpPr/>
          <p:nvPr/>
        </p:nvSpPr>
        <p:spPr bwMode="auto">
          <a:xfrm>
            <a:off x="6105626" y="4870362"/>
            <a:ext cx="5512285" cy="1448796"/>
          </a:xfrm>
          <a:prstGeom prst="rect">
            <a:avLst/>
          </a:prstGeom>
          <a:solidFill>
            <a:schemeClr val="tx2">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lIns="91420" tIns="45710" rIns="91420" bIns="45710" rtlCol="0" anchor="ctr"/>
          <a:lstStyle/>
          <a:p>
            <a:pPr algn="ctr">
              <a:tabLst>
                <a:tab pos="861758" algn="l"/>
                <a:tab pos="1723516" algn="l"/>
                <a:tab pos="2585274" algn="l"/>
                <a:tab pos="3447031" algn="l"/>
                <a:tab pos="4308788" algn="l"/>
                <a:tab pos="5170546" algn="l"/>
                <a:tab pos="6032305" algn="l"/>
                <a:tab pos="6894063" algn="l"/>
              </a:tabLst>
            </a:pPr>
            <a:endParaRPr lang="en-US" b="1">
              <a:solidFill>
                <a:srgbClr val="FFFFFF"/>
              </a:solidFill>
              <a:ea typeface="微软雅黑" pitchFamily="34" charset="-122"/>
            </a:endParaRPr>
          </a:p>
        </p:txBody>
      </p:sp>
      <p:pic>
        <p:nvPicPr>
          <p:cNvPr id="51" name="Picture 26" descr="(y)_Datenbank_transparent"/>
          <p:cNvPicPr>
            <a:picLocks noChangeAspect="1" noChangeArrowheads="1"/>
          </p:cNvPicPr>
          <p:nvPr>
            <p:custDataLst>
              <p:tags r:id="rId1"/>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0522076" y="5427234"/>
            <a:ext cx="835556" cy="345358"/>
          </a:xfrm>
          <a:prstGeom prst="rect">
            <a:avLst/>
          </a:prstGeom>
          <a:noFill/>
          <a:ln w="9525">
            <a:noFill/>
            <a:miter lim="800000"/>
            <a:headEnd/>
            <a:tailEnd/>
          </a:ln>
        </p:spPr>
      </p:pic>
      <p:pic>
        <p:nvPicPr>
          <p:cNvPr id="52" name="Picture 19" descr="(y)_Fremdsysteme_transparent"/>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276984" y="5427234"/>
            <a:ext cx="978025" cy="379492"/>
          </a:xfrm>
          <a:prstGeom prst="rect">
            <a:avLst/>
          </a:prstGeom>
          <a:noFill/>
          <a:ln w="9525">
            <a:noFill/>
            <a:miter lim="800000"/>
            <a:headEnd/>
            <a:tailEnd/>
          </a:ln>
        </p:spPr>
      </p:pic>
      <p:pic>
        <p:nvPicPr>
          <p:cNvPr id="53" name="Picture 26" descr="(y)_Datenbank_transparent"/>
          <p:cNvPicPr>
            <a:picLocks noChangeAspect="1" noChangeArrowheads="1"/>
          </p:cNvPicPr>
          <p:nvPr>
            <p:custDataLst>
              <p:tags r:id="rId2"/>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7522094" y="5427234"/>
            <a:ext cx="835556" cy="345358"/>
          </a:xfrm>
          <a:prstGeom prst="rect">
            <a:avLst/>
          </a:prstGeom>
          <a:noFill/>
          <a:ln w="9525">
            <a:noFill/>
            <a:miter lim="800000"/>
            <a:headEnd/>
            <a:tailEnd/>
          </a:ln>
        </p:spPr>
      </p:pic>
      <p:sp>
        <p:nvSpPr>
          <p:cNvPr id="54" name="Rectangle 1"/>
          <p:cNvSpPr>
            <a:spLocks/>
          </p:cNvSpPr>
          <p:nvPr/>
        </p:nvSpPr>
        <p:spPr bwMode="auto">
          <a:xfrm>
            <a:off x="6540509" y="5772592"/>
            <a:ext cx="589660" cy="308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altLang="zh-CN" sz="1400" b="1" dirty="0">
                <a:solidFill>
                  <a:srgbClr val="000000"/>
                </a:solidFill>
                <a:ea typeface="微软雅黑" pitchFamily="34" charset="-122"/>
                <a:cs typeface="Arial"/>
                <a:sym typeface="DINOT-Bold" charset="0"/>
              </a:rPr>
              <a:t>PLM</a:t>
            </a:r>
            <a:endParaRPr lang="en-US" sz="1400" b="1" dirty="0">
              <a:solidFill>
                <a:srgbClr val="000000"/>
              </a:solidFill>
              <a:ea typeface="微软雅黑" pitchFamily="34" charset="-122"/>
              <a:cs typeface="Arial"/>
              <a:sym typeface="DINOT-Bold" charset="0"/>
            </a:endParaRPr>
          </a:p>
        </p:txBody>
      </p:sp>
      <p:sp>
        <p:nvSpPr>
          <p:cNvPr id="56" name="Rectangle 1"/>
          <p:cNvSpPr>
            <a:spLocks/>
          </p:cNvSpPr>
          <p:nvPr/>
        </p:nvSpPr>
        <p:spPr bwMode="auto">
          <a:xfrm>
            <a:off x="7841276" y="5808512"/>
            <a:ext cx="610375" cy="271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altLang="zh-CN" sz="1400" b="1" dirty="0">
                <a:solidFill>
                  <a:srgbClr val="000000"/>
                </a:solidFill>
                <a:ea typeface="微软雅黑" pitchFamily="34" charset="-122"/>
                <a:cs typeface="Arial"/>
                <a:sym typeface="DINOT-Bold" charset="0"/>
              </a:rPr>
              <a:t>ERP</a:t>
            </a:r>
            <a:endParaRPr lang="en-US" sz="1400" b="1" dirty="0">
              <a:solidFill>
                <a:srgbClr val="000000"/>
              </a:solidFill>
              <a:ea typeface="微软雅黑" pitchFamily="34" charset="-122"/>
              <a:cs typeface="Arial"/>
              <a:sym typeface="DINOT-Bold" charset="0"/>
            </a:endParaRPr>
          </a:p>
        </p:txBody>
      </p:sp>
      <p:pic>
        <p:nvPicPr>
          <p:cNvPr id="57" name="Picture 56" descr="SAP_grad_R_pref.png"/>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6262373" y="5582496"/>
            <a:ext cx="505116" cy="184540"/>
          </a:xfrm>
          <a:prstGeom prst="rect">
            <a:avLst/>
          </a:prstGeom>
        </p:spPr>
      </p:pic>
      <p:pic>
        <p:nvPicPr>
          <p:cNvPr id="59" name="Picture 58" descr="SAP_grad_R_pref.png"/>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8154862" y="5380725"/>
            <a:ext cx="505116" cy="184540"/>
          </a:xfrm>
          <a:prstGeom prst="rect">
            <a:avLst/>
          </a:prstGeom>
        </p:spPr>
      </p:pic>
      <p:pic>
        <p:nvPicPr>
          <p:cNvPr id="60" name="Picture 59" descr="SAP_grad_R_pref.png"/>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11147762" y="5397956"/>
            <a:ext cx="505116" cy="184540"/>
          </a:xfrm>
          <a:prstGeom prst="rect">
            <a:avLst/>
          </a:prstGeom>
        </p:spPr>
      </p:pic>
      <p:pic>
        <p:nvPicPr>
          <p:cNvPr id="62" name="Picture 26" descr="(y)_Datenbank_transparent"/>
          <p:cNvPicPr>
            <a:picLocks noChangeAspect="1" noChangeArrowheads="1"/>
          </p:cNvPicPr>
          <p:nvPr>
            <p:custDataLst>
              <p:tags r:id="rId3"/>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6694413" y="4936101"/>
            <a:ext cx="835556" cy="345358"/>
          </a:xfrm>
          <a:prstGeom prst="rect">
            <a:avLst/>
          </a:prstGeom>
          <a:noFill/>
          <a:ln w="9525">
            <a:noFill/>
            <a:miter lim="800000"/>
            <a:headEnd/>
            <a:tailEnd/>
          </a:ln>
        </p:spPr>
      </p:pic>
      <p:sp>
        <p:nvSpPr>
          <p:cNvPr id="63" name="Rectangle 1"/>
          <p:cNvSpPr>
            <a:spLocks/>
          </p:cNvSpPr>
          <p:nvPr/>
        </p:nvSpPr>
        <p:spPr bwMode="auto">
          <a:xfrm>
            <a:off x="6730370" y="5155622"/>
            <a:ext cx="1518921" cy="33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sz="900" b="1" dirty="0">
                <a:solidFill>
                  <a:srgbClr val="000000"/>
                </a:solidFill>
                <a:ea typeface="微软雅黑" pitchFamily="34" charset="-122"/>
                <a:cs typeface="Arial"/>
                <a:sym typeface="DINOT-Bold" charset="0"/>
              </a:rPr>
              <a:t>Complex pricing</a:t>
            </a:r>
          </a:p>
          <a:p>
            <a:pPr algn="ctr">
              <a:lnSpc>
                <a:spcPct val="80000"/>
              </a:lnSpc>
            </a:pPr>
            <a:r>
              <a:rPr lang="en-US" sz="900" b="1" dirty="0">
                <a:solidFill>
                  <a:srgbClr val="000000"/>
                </a:solidFill>
                <a:ea typeface="微软雅黑" pitchFamily="34" charset="-122"/>
                <a:cs typeface="Arial"/>
                <a:sym typeface="DINOT-Bold" charset="0"/>
              </a:rPr>
              <a:t>Via new SD Pricing API </a:t>
            </a:r>
          </a:p>
        </p:txBody>
      </p:sp>
      <p:sp>
        <p:nvSpPr>
          <p:cNvPr id="64" name="Rectangle 1"/>
          <p:cNvSpPr>
            <a:spLocks/>
          </p:cNvSpPr>
          <p:nvPr/>
        </p:nvSpPr>
        <p:spPr bwMode="auto">
          <a:xfrm>
            <a:off x="10889672" y="5704129"/>
            <a:ext cx="574640" cy="279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sz="1400" b="1" dirty="0">
                <a:solidFill>
                  <a:srgbClr val="000000"/>
                </a:solidFill>
                <a:ea typeface="微软雅黑" pitchFamily="34" charset="-122"/>
                <a:cs typeface="Arial"/>
                <a:sym typeface="DINOT-Bold" charset="0"/>
              </a:rPr>
              <a:t>VMS</a:t>
            </a:r>
          </a:p>
        </p:txBody>
      </p:sp>
      <p:cxnSp>
        <p:nvCxnSpPr>
          <p:cNvPr id="99" name="Straight Arrow Connector 98"/>
          <p:cNvCxnSpPr/>
          <p:nvPr/>
        </p:nvCxnSpPr>
        <p:spPr>
          <a:xfrm>
            <a:off x="7252875" y="5592057"/>
            <a:ext cx="594272" cy="1"/>
          </a:xfrm>
          <a:prstGeom prst="straightConnector1">
            <a:avLst/>
          </a:prstGeom>
          <a:ln w="63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6115096" y="5079445"/>
            <a:ext cx="771422" cy="369332"/>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200" b="1" kern="0" dirty="0">
                <a:ea typeface="Arial Unicode MS" pitchFamily="34" charset="-128"/>
                <a:cs typeface="Arial Unicode MS" pitchFamily="34" charset="-128"/>
              </a:rPr>
              <a:t>轻</a:t>
            </a:r>
            <a:r>
              <a:rPr lang="zh-CN" altLang="en-US" sz="1200" b="1" kern="0" dirty="0" smtClean="0">
                <a:ea typeface="Arial Unicode MS" pitchFamily="34" charset="-128"/>
                <a:cs typeface="Arial Unicode MS" pitchFamily="34" charset="-128"/>
              </a:rPr>
              <a:t>量化</a:t>
            </a:r>
            <a:r>
              <a:rPr lang="zh-CN" altLang="en-US" sz="1000" b="1" kern="0" dirty="0" smtClean="0">
                <a:ea typeface="Arial Unicode MS" pitchFamily="34" charset="-128"/>
                <a:cs typeface="Arial Unicode MS" pitchFamily="34" charset="-128"/>
              </a:rPr>
              <a:t>图形</a:t>
            </a:r>
            <a:r>
              <a:rPr lang="zh-CN" altLang="en-US" sz="1200" b="1" kern="0" dirty="0">
                <a:ea typeface="Arial Unicode MS" pitchFamily="34" charset="-128"/>
                <a:cs typeface="Arial Unicode MS" pitchFamily="34" charset="-128"/>
              </a:rPr>
              <a:t>可视化</a:t>
            </a:r>
            <a:r>
              <a:rPr lang="zh-CN" altLang="en-US" sz="1200" b="1" kern="0" dirty="0" smtClean="0">
                <a:ea typeface="Arial Unicode MS" pitchFamily="34" charset="-128"/>
                <a:cs typeface="Arial Unicode MS" pitchFamily="34" charset="-128"/>
              </a:rPr>
              <a:t>文件</a:t>
            </a:r>
            <a:endParaRPr lang="zh-CN" altLang="en-US" sz="1200" b="1" kern="0" dirty="0">
              <a:ea typeface="Arial Unicode MS" pitchFamily="34" charset="-128"/>
              <a:cs typeface="Arial Unicode MS" pitchFamily="34" charset="-128"/>
            </a:endParaRPr>
          </a:p>
        </p:txBody>
      </p:sp>
      <p:cxnSp>
        <p:nvCxnSpPr>
          <p:cNvPr id="103" name="Straight Arrow Connector 102"/>
          <p:cNvCxnSpPr>
            <a:stCxn id="53" idx="3"/>
          </p:cNvCxnSpPr>
          <p:nvPr/>
        </p:nvCxnSpPr>
        <p:spPr>
          <a:xfrm>
            <a:off x="8357650" y="5599913"/>
            <a:ext cx="2582204" cy="17067"/>
          </a:xfrm>
          <a:prstGeom prst="straightConnector1">
            <a:avLst/>
          </a:prstGeom>
          <a:ln w="6350">
            <a:solidFill>
              <a:schemeClr val="tx1"/>
            </a:solidFill>
            <a:prstDash val="dash"/>
            <a:headEnd type="triangle"/>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a:off x="7364427" y="4469294"/>
            <a:ext cx="0" cy="516152"/>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8969571" y="4247800"/>
            <a:ext cx="0" cy="1225195"/>
          </a:xfrm>
          <a:prstGeom prst="straightConnector1">
            <a:avLst/>
          </a:prstGeom>
          <a:ln w="63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pic>
        <p:nvPicPr>
          <p:cNvPr id="1029" name="Picture 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539793" y="4934039"/>
            <a:ext cx="1925579" cy="244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8" name="Straight Arrow Connector 117"/>
          <p:cNvCxnSpPr/>
          <p:nvPr/>
        </p:nvCxnSpPr>
        <p:spPr>
          <a:xfrm>
            <a:off x="10033797" y="4237686"/>
            <a:ext cx="0" cy="696353"/>
          </a:xfrm>
          <a:prstGeom prst="straightConnector1">
            <a:avLst/>
          </a:prstGeom>
          <a:ln w="635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105" name="Elbow Connector 104"/>
          <p:cNvCxnSpPr>
            <a:stCxn id="44" idx="2"/>
            <a:endCxn id="53" idx="2"/>
          </p:cNvCxnSpPr>
          <p:nvPr/>
        </p:nvCxnSpPr>
        <p:spPr>
          <a:xfrm rot="16200000" flipH="1">
            <a:off x="6663855" y="4496574"/>
            <a:ext cx="1293351" cy="1258684"/>
          </a:xfrm>
          <a:prstGeom prst="bentConnector3">
            <a:avLst>
              <a:gd name="adj1" fmla="val 117675"/>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6" name="Wave 115"/>
          <p:cNvSpPr/>
          <p:nvPr/>
        </p:nvSpPr>
        <p:spPr bwMode="gray">
          <a:xfrm>
            <a:off x="8560270" y="5439109"/>
            <a:ext cx="970993" cy="401796"/>
          </a:xfrm>
          <a:prstGeom prst="wave">
            <a:avLst/>
          </a:prstGeom>
          <a:solidFill>
            <a:schemeClr val="accent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zh-CN" altLang="en-US" sz="1000" b="1" kern="0" dirty="0">
                <a:ea typeface="Arial Unicode MS" pitchFamily="34" charset="-128"/>
                <a:cs typeface="Arial Unicode MS" pitchFamily="34" charset="-128"/>
              </a:rPr>
              <a:t>订单</a:t>
            </a:r>
            <a:r>
              <a:rPr lang="en-US" altLang="zh-CN" sz="1000" b="1" kern="0" dirty="0">
                <a:ea typeface="Arial Unicode MS" pitchFamily="34" charset="-128"/>
                <a:cs typeface="Arial Unicode MS" pitchFamily="34" charset="-128"/>
              </a:rPr>
              <a:t>BOM/</a:t>
            </a:r>
          </a:p>
          <a:p>
            <a:pPr algn="ctr" fontAlgn="base">
              <a:spcBef>
                <a:spcPct val="50000"/>
              </a:spcBef>
              <a:spcAft>
                <a:spcPct val="0"/>
              </a:spcAft>
              <a:buClr>
                <a:srgbClr val="F0AB00"/>
              </a:buClr>
              <a:buSzPct val="80000"/>
            </a:pPr>
            <a:r>
              <a:rPr lang="zh-CN" altLang="en-US" sz="1000" b="1" kern="0" dirty="0">
                <a:ea typeface="Arial Unicode MS" pitchFamily="34" charset="-128"/>
                <a:cs typeface="Arial Unicode MS" pitchFamily="34" charset="-128"/>
              </a:rPr>
              <a:t>制造</a:t>
            </a:r>
            <a:r>
              <a:rPr lang="en-US" altLang="zh-CN" sz="1000" b="1" kern="0" dirty="0">
                <a:ea typeface="Arial Unicode MS" pitchFamily="34" charset="-128"/>
                <a:cs typeface="Arial Unicode MS" pitchFamily="34" charset="-128"/>
              </a:rPr>
              <a:t>BOM</a:t>
            </a:r>
            <a:endParaRPr lang="zh-CN" altLang="en-US" sz="1000" b="1" kern="0" dirty="0">
              <a:ea typeface="Arial Unicode MS" pitchFamily="34" charset="-128"/>
              <a:cs typeface="Arial Unicode MS" pitchFamily="34" charset="-128"/>
            </a:endParaRPr>
          </a:p>
        </p:txBody>
      </p:sp>
      <p:cxnSp>
        <p:nvCxnSpPr>
          <p:cNvPr id="122" name="Straight Arrow Connector 121"/>
          <p:cNvCxnSpPr>
            <a:stCxn id="62" idx="3"/>
            <a:endCxn id="53" idx="0"/>
          </p:cNvCxnSpPr>
          <p:nvPr/>
        </p:nvCxnSpPr>
        <p:spPr>
          <a:xfrm>
            <a:off x="7529969" y="5108780"/>
            <a:ext cx="409903" cy="318454"/>
          </a:xfrm>
          <a:prstGeom prst="straightConnector1">
            <a:avLst/>
          </a:prstGeom>
          <a:ln w="6350">
            <a:solidFill>
              <a:schemeClr val="tx1"/>
            </a:solidFill>
            <a:prstDash val="sysDash"/>
            <a:headEnd type="triangle"/>
            <a:tailEnd type="arrow"/>
          </a:ln>
        </p:spPr>
        <p:style>
          <a:lnRef idx="1">
            <a:schemeClr val="accent1"/>
          </a:lnRef>
          <a:fillRef idx="0">
            <a:schemeClr val="accent1"/>
          </a:fillRef>
          <a:effectRef idx="0">
            <a:schemeClr val="accent1"/>
          </a:effectRef>
          <a:fontRef idx="minor">
            <a:schemeClr val="tx1"/>
          </a:fontRef>
        </p:style>
      </p:cxnSp>
      <p:sp>
        <p:nvSpPr>
          <p:cNvPr id="125" name="TextBox 124"/>
          <p:cNvSpPr txBox="1"/>
          <p:nvPr/>
        </p:nvSpPr>
        <p:spPr>
          <a:xfrm>
            <a:off x="11726309" y="1277544"/>
            <a:ext cx="246221" cy="2325330"/>
          </a:xfrm>
          <a:prstGeom prst="rect">
            <a:avLst/>
          </a:prstGeom>
          <a:noFill/>
        </p:spPr>
        <p:txBody>
          <a:bodyPr vert="eaVert" wrap="square" lIns="0" tIns="0" rIns="0" bIns="0" rtlCol="0">
            <a:spAutoFit/>
          </a:bodyPr>
          <a:lstStyle/>
          <a:p>
            <a:pPr algn="ctr" fontAlgn="base">
              <a:spcBef>
                <a:spcPts val="714"/>
              </a:spcBef>
              <a:spcAft>
                <a:spcPct val="0"/>
              </a:spcAft>
              <a:buClr>
                <a:srgbClr val="F0AB00"/>
              </a:buClr>
              <a:buSzPct val="80000"/>
            </a:pPr>
            <a:r>
              <a:rPr lang="zh-CN" altLang="en-US" sz="1600" kern="0" dirty="0" smtClean="0">
                <a:ea typeface="Arial Unicode MS" pitchFamily="34" charset="-128"/>
                <a:cs typeface="Arial Unicode MS" pitchFamily="34" charset="-128"/>
              </a:rPr>
              <a:t>网点和</a:t>
            </a:r>
            <a:r>
              <a:rPr lang="zh-CN" altLang="en-US" sz="1600" kern="0" dirty="0">
                <a:ea typeface="Arial Unicode MS" pitchFamily="34" charset="-128"/>
                <a:cs typeface="Arial Unicode MS" pitchFamily="34" charset="-128"/>
              </a:rPr>
              <a:t>配件公司</a:t>
            </a:r>
          </a:p>
        </p:txBody>
      </p:sp>
      <p:sp>
        <p:nvSpPr>
          <p:cNvPr id="141" name="TextBox 140"/>
          <p:cNvSpPr txBox="1"/>
          <p:nvPr/>
        </p:nvSpPr>
        <p:spPr>
          <a:xfrm>
            <a:off x="11726309" y="3665520"/>
            <a:ext cx="246221" cy="1160072"/>
          </a:xfrm>
          <a:prstGeom prst="rect">
            <a:avLst/>
          </a:prstGeom>
          <a:noFill/>
        </p:spPr>
        <p:txBody>
          <a:bodyPr vert="eaVert" wrap="square" lIns="0" tIns="0" rIns="0" bIns="0" rtlCol="0">
            <a:spAutoFit/>
          </a:bodyPr>
          <a:lstStyle/>
          <a:p>
            <a:pPr algn="ctr" fontAlgn="base">
              <a:spcBef>
                <a:spcPts val="714"/>
              </a:spcBef>
              <a:spcAft>
                <a:spcPct val="0"/>
              </a:spcAft>
              <a:buClr>
                <a:srgbClr val="F0AB00"/>
              </a:buClr>
              <a:buSzPct val="80000"/>
            </a:pPr>
            <a:r>
              <a:rPr lang="zh-CN" altLang="en-US" sz="1600" kern="0" dirty="0">
                <a:ea typeface="Arial Unicode MS" pitchFamily="34" charset="-128"/>
                <a:cs typeface="Arial Unicode MS" pitchFamily="34" charset="-128"/>
              </a:rPr>
              <a:t>订单管理中心</a:t>
            </a:r>
          </a:p>
        </p:txBody>
      </p:sp>
      <p:sp>
        <p:nvSpPr>
          <p:cNvPr id="2" name="TextBox 1"/>
          <p:cNvSpPr txBox="1"/>
          <p:nvPr/>
        </p:nvSpPr>
        <p:spPr>
          <a:xfrm>
            <a:off x="471055" y="361950"/>
            <a:ext cx="11226140" cy="552450"/>
          </a:xfrm>
          <a:prstGeom prst="rect">
            <a:avLst/>
          </a:prstGeom>
        </p:spPr>
        <p:txBody>
          <a:bodyPr vert="horz" lIns="0" tIns="0" rIns="0" bIns="0" rtlCol="0" anchor="ctr" anchorCtr="0">
            <a:noAutofit/>
          </a:bodyPr>
          <a:lstStyle>
            <a:lvl1pPr>
              <a:spcBef>
                <a:spcPct val="0"/>
              </a:spcBef>
              <a:buNone/>
              <a:defRPr sz="2300" b="1">
                <a:solidFill>
                  <a:schemeClr val="accent2"/>
                </a:solidFill>
                <a:latin typeface="微软雅黑" pitchFamily="34" charset="-122"/>
                <a:ea typeface="微软雅黑" pitchFamily="34" charset="-122"/>
                <a:cs typeface="+mj-cs"/>
              </a:defRPr>
            </a:lvl1pPr>
          </a:lstStyle>
          <a:p>
            <a:r>
              <a:rPr lang="zh-CN" altLang="en-US" sz="2800" dirty="0" smtClean="0"/>
              <a:t>合力互联网</a:t>
            </a:r>
            <a:r>
              <a:rPr lang="en-US" altLang="zh-CN" sz="2800" dirty="0" smtClean="0"/>
              <a:t>+</a:t>
            </a:r>
            <a:r>
              <a:rPr lang="zh-CN" altLang="en-US" sz="2800" dirty="0" smtClean="0"/>
              <a:t>售后</a:t>
            </a:r>
            <a:r>
              <a:rPr lang="zh-CN" altLang="en-US" sz="2800" dirty="0"/>
              <a:t>服务</a:t>
            </a:r>
            <a:r>
              <a:rPr lang="zh-CN" altLang="en-US" sz="2800" dirty="0" smtClean="0"/>
              <a:t>平台的</a:t>
            </a:r>
            <a:r>
              <a:rPr lang="zh-CN" altLang="en-US" sz="2800" dirty="0" smtClean="0"/>
              <a:t>总体流程</a:t>
            </a:r>
            <a:r>
              <a:rPr lang="en-US" altLang="zh-CN" sz="2800" dirty="0" smtClean="0"/>
              <a:t>/</a:t>
            </a:r>
            <a:r>
              <a:rPr lang="zh-CN" altLang="en-US" sz="2800" dirty="0" smtClean="0"/>
              <a:t>场景</a:t>
            </a:r>
            <a:r>
              <a:rPr lang="en-US" altLang="zh-CN" sz="2800" dirty="0" smtClean="0"/>
              <a:t>/</a:t>
            </a:r>
            <a:r>
              <a:rPr lang="zh-CN" altLang="en-US" sz="2800" dirty="0"/>
              <a:t>架构</a:t>
            </a:r>
            <a:r>
              <a:rPr lang="zh-CN" altLang="en-US" sz="2800" dirty="0" smtClean="0"/>
              <a:t>设计</a:t>
            </a:r>
            <a:endParaRPr lang="en-US" sz="2800" dirty="0" err="1"/>
          </a:p>
        </p:txBody>
      </p:sp>
      <p:cxnSp>
        <p:nvCxnSpPr>
          <p:cNvPr id="77" name="Straight Arrow Connector 76"/>
          <p:cNvCxnSpPr/>
          <p:nvPr/>
        </p:nvCxnSpPr>
        <p:spPr>
          <a:xfrm flipV="1">
            <a:off x="6835339" y="5081269"/>
            <a:ext cx="144099" cy="281992"/>
          </a:xfrm>
          <a:prstGeom prst="straightConnector1">
            <a:avLst/>
          </a:prstGeom>
          <a:ln w="6350">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7154503" y="5653890"/>
            <a:ext cx="815519" cy="153888"/>
          </a:xfrm>
          <a:prstGeom prst="rect">
            <a:avLst/>
          </a:prstGeom>
          <a:noFill/>
        </p:spPr>
        <p:txBody>
          <a:bodyPr wrap="square" lIns="0" tIns="0" rIns="0" bIns="0" rtlCol="0">
            <a:spAutoFit/>
          </a:bodyPr>
          <a:lstStyle/>
          <a:p>
            <a:pPr algn="ctr" fontAlgn="base">
              <a:spcBef>
                <a:spcPts val="714"/>
              </a:spcBef>
              <a:spcAft>
                <a:spcPct val="0"/>
              </a:spcAft>
              <a:buClr>
                <a:srgbClr val="F0AB00"/>
              </a:buClr>
              <a:buSzPct val="80000"/>
            </a:pPr>
            <a:r>
              <a:rPr lang="en-US" altLang="zh-CN" sz="1000" b="1" kern="0" dirty="0" smtClean="0">
                <a:ea typeface="Arial Unicode MS" pitchFamily="34" charset="-128"/>
                <a:cs typeface="Arial Unicode MS" pitchFamily="34" charset="-128"/>
              </a:rPr>
              <a:t>PSM</a:t>
            </a:r>
            <a:r>
              <a:rPr lang="zh-CN" altLang="en-US" sz="1000" b="1" kern="0" dirty="0" smtClean="0">
                <a:ea typeface="Arial Unicode MS" pitchFamily="34" charset="-128"/>
                <a:cs typeface="Arial Unicode MS" pitchFamily="34" charset="-128"/>
              </a:rPr>
              <a:t>同步</a:t>
            </a:r>
            <a:endParaRPr lang="zh-CN" altLang="en-US" sz="1000" b="1" kern="0" dirty="0">
              <a:ea typeface="Arial Unicode MS" pitchFamily="34" charset="-128"/>
              <a:cs typeface="Arial Unicode MS" pitchFamily="34" charset="-128"/>
            </a:endParaRPr>
          </a:p>
        </p:txBody>
      </p:sp>
      <p:cxnSp>
        <p:nvCxnSpPr>
          <p:cNvPr id="81" name="Straight Arrow Connector 80"/>
          <p:cNvCxnSpPr/>
          <p:nvPr/>
        </p:nvCxnSpPr>
        <p:spPr>
          <a:xfrm>
            <a:off x="10583828" y="2975962"/>
            <a:ext cx="0" cy="2463147"/>
          </a:xfrm>
          <a:prstGeom prst="straightConnector1">
            <a:avLst/>
          </a:prstGeom>
          <a:ln w="6350">
            <a:solidFill>
              <a:schemeClr val="tx1"/>
            </a:solidFill>
            <a:prstDash val="dash"/>
            <a:headEnd type="triangle"/>
            <a:tailEnd type="arrow"/>
          </a:ln>
        </p:spPr>
        <p:style>
          <a:lnRef idx="1">
            <a:schemeClr val="accent1"/>
          </a:lnRef>
          <a:fillRef idx="0">
            <a:schemeClr val="accent1"/>
          </a:fillRef>
          <a:effectRef idx="0">
            <a:schemeClr val="accent1"/>
          </a:effectRef>
          <a:fontRef idx="minor">
            <a:schemeClr val="tx1"/>
          </a:fontRef>
        </p:style>
      </p:cxnSp>
      <p:sp>
        <p:nvSpPr>
          <p:cNvPr id="129" name="Wave 128"/>
          <p:cNvSpPr/>
          <p:nvPr/>
        </p:nvSpPr>
        <p:spPr bwMode="gray">
          <a:xfrm>
            <a:off x="9849250" y="5439109"/>
            <a:ext cx="970993" cy="401796"/>
          </a:xfrm>
          <a:prstGeom prst="wave">
            <a:avLst/>
          </a:prstGeom>
          <a:solidFill>
            <a:schemeClr val="accent1"/>
          </a:solidFill>
          <a:ln w="6350" algn="ctr">
            <a:noFill/>
            <a:miter lim="800000"/>
            <a:headEnd/>
            <a:tailEnd/>
          </a:ln>
        </p:spPr>
        <p:txBody>
          <a:bodyPr lIns="90000" tIns="72000" rIns="90000" bIns="72000" rtlCol="0" anchor="ctr"/>
          <a:lstStyle/>
          <a:p>
            <a:pPr fontAlgn="base">
              <a:spcBef>
                <a:spcPts val="714"/>
              </a:spcBef>
              <a:spcAft>
                <a:spcPct val="0"/>
              </a:spcAft>
              <a:buClr>
                <a:srgbClr val="F0AB00"/>
              </a:buClr>
              <a:buSzPct val="80000"/>
            </a:pPr>
            <a:r>
              <a:rPr lang="zh-CN" altLang="en-US" sz="1000" b="1" kern="0" dirty="0">
                <a:ea typeface="Arial Unicode MS" pitchFamily="34" charset="-128"/>
                <a:cs typeface="Arial Unicode MS" pitchFamily="34" charset="-128"/>
              </a:rPr>
              <a:t>一机一册，</a:t>
            </a:r>
            <a:endParaRPr lang="en-US" altLang="zh-CN" sz="1000" b="1" kern="0" dirty="0">
              <a:ea typeface="Arial Unicode MS" pitchFamily="34" charset="-128"/>
              <a:cs typeface="Arial Unicode MS" pitchFamily="34" charset="-128"/>
            </a:endParaRPr>
          </a:p>
          <a:p>
            <a:pPr fontAlgn="base">
              <a:spcBef>
                <a:spcPts val="714"/>
              </a:spcBef>
              <a:spcAft>
                <a:spcPct val="0"/>
              </a:spcAft>
              <a:buClr>
                <a:srgbClr val="F0AB00"/>
              </a:buClr>
              <a:buSzPct val="80000"/>
            </a:pPr>
            <a:r>
              <a:rPr lang="zh-CN" altLang="en-US" sz="1000" b="1" kern="0" dirty="0">
                <a:ea typeface="Arial Unicode MS" pitchFamily="34" charset="-128"/>
                <a:cs typeface="Arial Unicode MS" pitchFamily="34" charset="-128"/>
              </a:rPr>
              <a:t>售后配件记录</a:t>
            </a:r>
          </a:p>
        </p:txBody>
      </p:sp>
      <p:sp>
        <p:nvSpPr>
          <p:cNvPr id="137" name="Rechteck 2"/>
          <p:cNvSpPr/>
          <p:nvPr/>
        </p:nvSpPr>
        <p:spPr bwMode="auto">
          <a:xfrm>
            <a:off x="472616" y="4884048"/>
            <a:ext cx="5512285" cy="1448796"/>
          </a:xfrm>
          <a:prstGeom prst="rect">
            <a:avLst/>
          </a:prstGeom>
          <a:solidFill>
            <a:schemeClr val="tx2">
              <a:lumMod val="20000"/>
              <a:lumOff val="80000"/>
            </a:schemeClr>
          </a:solidFill>
          <a:ln>
            <a:noFill/>
          </a:ln>
          <a:effectLst/>
        </p:spPr>
        <p:style>
          <a:lnRef idx="1">
            <a:schemeClr val="accent6"/>
          </a:lnRef>
          <a:fillRef idx="2">
            <a:schemeClr val="accent6"/>
          </a:fillRef>
          <a:effectRef idx="1">
            <a:schemeClr val="accent6"/>
          </a:effectRef>
          <a:fontRef idx="minor">
            <a:schemeClr val="dk1"/>
          </a:fontRef>
        </p:style>
        <p:txBody>
          <a:bodyPr lIns="91420" tIns="45710" rIns="91420" bIns="45710" rtlCol="0" anchor="ctr"/>
          <a:lstStyle/>
          <a:p>
            <a:pPr algn="ctr">
              <a:tabLst>
                <a:tab pos="861758" algn="l"/>
                <a:tab pos="1723516" algn="l"/>
                <a:tab pos="2585274" algn="l"/>
                <a:tab pos="3447031" algn="l"/>
                <a:tab pos="4308788" algn="l"/>
                <a:tab pos="5170546" algn="l"/>
                <a:tab pos="6032305" algn="l"/>
                <a:tab pos="6894063" algn="l"/>
              </a:tabLst>
            </a:pPr>
            <a:endParaRPr lang="en-US" b="1">
              <a:solidFill>
                <a:srgbClr val="FFFFFF"/>
              </a:solidFill>
              <a:ea typeface="微软雅黑" pitchFamily="34" charset="-122"/>
            </a:endParaRPr>
          </a:p>
        </p:txBody>
      </p:sp>
      <p:sp>
        <p:nvSpPr>
          <p:cNvPr id="114" name="Rectangle 113"/>
          <p:cNvSpPr/>
          <p:nvPr/>
        </p:nvSpPr>
        <p:spPr bwMode="gray">
          <a:xfrm>
            <a:off x="484491" y="2275204"/>
            <a:ext cx="5512285" cy="2526638"/>
          </a:xfrm>
          <a:prstGeom prst="rect">
            <a:avLst/>
          </a:prstGeom>
          <a:solidFill>
            <a:srgbClr val="92D05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15" name="Rectangle 114"/>
          <p:cNvSpPr/>
          <p:nvPr/>
        </p:nvSpPr>
        <p:spPr bwMode="gray">
          <a:xfrm>
            <a:off x="472616" y="1294412"/>
            <a:ext cx="11145295" cy="872160"/>
          </a:xfrm>
          <a:prstGeom prst="rect">
            <a:avLst/>
          </a:prstGeom>
          <a:solidFill>
            <a:schemeClr val="accent1">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20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pic>
        <p:nvPicPr>
          <p:cNvPr id="143" name="Picture 23" descr="1_lr_97_0666s"/>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61482" y="3283423"/>
            <a:ext cx="678403" cy="41148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4" name="TextBox 143"/>
          <p:cNvSpPr txBox="1"/>
          <p:nvPr/>
        </p:nvSpPr>
        <p:spPr>
          <a:xfrm>
            <a:off x="697106" y="3756814"/>
            <a:ext cx="611034"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smtClean="0">
                <a:ea typeface="Arial Unicode MS" pitchFamily="34" charset="-128"/>
                <a:cs typeface="Arial Unicode MS" pitchFamily="34" charset="-128"/>
              </a:rPr>
              <a:t>服务请求</a:t>
            </a:r>
            <a:endParaRPr lang="zh-CN" altLang="en-US" sz="1050" b="1" kern="0" dirty="0">
              <a:ea typeface="Arial Unicode MS" pitchFamily="34" charset="-128"/>
              <a:cs typeface="Arial Unicode MS" pitchFamily="34" charset="-128"/>
            </a:endParaRPr>
          </a:p>
        </p:txBody>
      </p:sp>
      <p:sp>
        <p:nvSpPr>
          <p:cNvPr id="145" name="AutoShape 32" descr="R8"/>
          <p:cNvSpPr>
            <a:spLocks noChangeArrowheads="1"/>
          </p:cNvSpPr>
          <p:nvPr/>
        </p:nvSpPr>
        <p:spPr bwMode="auto">
          <a:xfrm rot="5400000">
            <a:off x="1721418" y="3117468"/>
            <a:ext cx="411480" cy="685800"/>
          </a:xfrm>
          <a:prstGeom prst="hexagon">
            <a:avLst>
              <a:gd name="adj" fmla="val 25801"/>
              <a:gd name="vf" fmla="val 115470"/>
            </a:avLst>
          </a:prstGeom>
          <a:blipFill dpi="0" rotWithShape="0">
            <a:blip r:embed="rId22"/>
            <a:srcRect/>
            <a:stretch>
              <a:fillRect/>
            </a:stretch>
          </a:blipFill>
          <a:ln w="9525">
            <a:solidFill>
              <a:schemeClr val="accent2"/>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endParaRPr lang="en-US"/>
          </a:p>
        </p:txBody>
      </p:sp>
      <p:sp>
        <p:nvSpPr>
          <p:cNvPr id="147" name="TextBox 146"/>
          <p:cNvSpPr txBox="1"/>
          <p:nvPr/>
        </p:nvSpPr>
        <p:spPr>
          <a:xfrm>
            <a:off x="1621641" y="3756814"/>
            <a:ext cx="611034"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smtClean="0">
                <a:ea typeface="Arial Unicode MS" pitchFamily="34" charset="-128"/>
                <a:cs typeface="Arial Unicode MS" pitchFamily="34" charset="-128"/>
              </a:rPr>
              <a:t>服务诊断</a:t>
            </a:r>
            <a:endParaRPr lang="zh-CN" altLang="en-US" sz="1050" b="1" kern="0" dirty="0">
              <a:ea typeface="Arial Unicode MS" pitchFamily="34" charset="-128"/>
              <a:cs typeface="Arial Unicode MS" pitchFamily="34" charset="-128"/>
            </a:endParaRPr>
          </a:p>
        </p:txBody>
      </p:sp>
      <p:grpSp>
        <p:nvGrpSpPr>
          <p:cNvPr id="148" name="Group 29"/>
          <p:cNvGrpSpPr>
            <a:grpSpLocks/>
          </p:cNvGrpSpPr>
          <p:nvPr/>
        </p:nvGrpSpPr>
        <p:grpSpPr bwMode="auto">
          <a:xfrm>
            <a:off x="2693740" y="2671874"/>
            <a:ext cx="676656" cy="411480"/>
            <a:chOff x="2423" y="1956"/>
            <a:chExt cx="1140" cy="714"/>
          </a:xfrm>
        </p:grpSpPr>
        <p:pic>
          <p:nvPicPr>
            <p:cNvPr id="149" name="Picture 30" descr="1_lr_97_0666s"/>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425" y="1956"/>
              <a:ext cx="1135" cy="71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0" name="AutoShape 31"/>
            <p:cNvSpPr>
              <a:spLocks noChangeArrowheads="1"/>
            </p:cNvSpPr>
            <p:nvPr/>
          </p:nvSpPr>
          <p:spPr bwMode="auto">
            <a:xfrm rot="5400000">
              <a:off x="2641" y="1741"/>
              <a:ext cx="704" cy="1140"/>
            </a:xfrm>
            <a:prstGeom prst="hexagon">
              <a:avLst>
                <a:gd name="adj" fmla="val 25000"/>
                <a:gd name="vf" fmla="val 115470"/>
              </a:avLst>
            </a:prstGeom>
            <a:noFill/>
            <a:ln w="635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151" name="TextBox 150"/>
          <p:cNvSpPr txBox="1"/>
          <p:nvPr/>
        </p:nvSpPr>
        <p:spPr>
          <a:xfrm>
            <a:off x="2726551" y="3134786"/>
            <a:ext cx="611034"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smtClean="0">
                <a:ea typeface="Arial Unicode MS" pitchFamily="34" charset="-128"/>
                <a:cs typeface="Arial Unicode MS" pitchFamily="34" charset="-128"/>
              </a:rPr>
              <a:t>服务工单</a:t>
            </a:r>
            <a:endParaRPr lang="zh-CN" altLang="en-US" sz="1050" b="1" kern="0" dirty="0">
              <a:ea typeface="Arial Unicode MS" pitchFamily="34" charset="-128"/>
              <a:cs typeface="Arial Unicode MS" pitchFamily="34" charset="-128"/>
            </a:endParaRPr>
          </a:p>
        </p:txBody>
      </p:sp>
      <p:cxnSp>
        <p:nvCxnSpPr>
          <p:cNvPr id="124" name="Straight Arrow Connector 123"/>
          <p:cNvCxnSpPr/>
          <p:nvPr/>
        </p:nvCxnSpPr>
        <p:spPr>
          <a:xfrm>
            <a:off x="1332005" y="3484272"/>
            <a:ext cx="252253" cy="48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49" name="Elbow Connector 2048"/>
          <p:cNvCxnSpPr/>
          <p:nvPr/>
        </p:nvCxnSpPr>
        <p:spPr>
          <a:xfrm flipV="1">
            <a:off x="2271062" y="2874887"/>
            <a:ext cx="424869" cy="575453"/>
          </a:xfrm>
          <a:prstGeom prst="bentConnector3">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2052" name="Table 2051"/>
          <p:cNvGraphicFramePr>
            <a:graphicFrameLocks noGrp="1"/>
          </p:cNvGraphicFramePr>
          <p:nvPr>
            <p:extLst>
              <p:ext uri="{D42A27DB-BD31-4B8C-83A1-F6EECF244321}">
                <p14:modId xmlns:p14="http://schemas.microsoft.com/office/powerpoint/2010/main" val="839586980"/>
              </p:ext>
            </p:extLst>
          </p:nvPr>
        </p:nvGraphicFramePr>
        <p:xfrm>
          <a:off x="3460848" y="2509127"/>
          <a:ext cx="735627" cy="731520"/>
        </p:xfrm>
        <a:graphic>
          <a:graphicData uri="http://schemas.openxmlformats.org/drawingml/2006/table">
            <a:tbl>
              <a:tblPr firstRow="1" bandRow="1">
                <a:tableStyleId>{2D5ABB26-0587-4C30-8999-92F81FD0307C}</a:tableStyleId>
              </a:tblPr>
              <a:tblGrid>
                <a:gridCol w="735627"/>
              </a:tblGrid>
              <a:tr h="217702">
                <a:tc>
                  <a:txBody>
                    <a:bodyPr/>
                    <a:lstStyle/>
                    <a:p>
                      <a:r>
                        <a:rPr lang="zh-CN" altLang="en-US" sz="1000" dirty="0" smtClean="0">
                          <a:latin typeface="Arial Unicode MS" panose="020B0604020202020204" pitchFamily="34" charset="-122"/>
                          <a:ea typeface="Arial Unicode MS" panose="020B0604020202020204" pitchFamily="34" charset="-122"/>
                          <a:cs typeface="Arial Unicode MS" panose="020B0604020202020204" pitchFamily="34" charset="-122"/>
                        </a:rPr>
                        <a:t>配件报价</a:t>
                      </a:r>
                      <a:endParaRPr lang="en-US" sz="10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7702">
                <a:tc>
                  <a:txBody>
                    <a:bodyPr/>
                    <a:lstStyle/>
                    <a:p>
                      <a:r>
                        <a:rPr lang="zh-CN" altLang="en-US" sz="1000" dirty="0" smtClean="0">
                          <a:latin typeface="Arial Unicode MS" panose="020B0604020202020204" pitchFamily="34" charset="-122"/>
                          <a:ea typeface="Arial Unicode MS" panose="020B0604020202020204" pitchFamily="34" charset="-122"/>
                          <a:cs typeface="Arial Unicode MS" panose="020B0604020202020204" pitchFamily="34" charset="-122"/>
                        </a:rPr>
                        <a:t>配件采购</a:t>
                      </a:r>
                      <a:endParaRPr lang="en-US" sz="10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17702">
                <a:tc>
                  <a:txBody>
                    <a:bodyPr/>
                    <a:lstStyle/>
                    <a:p>
                      <a:r>
                        <a:rPr lang="zh-CN" altLang="en-US" sz="1000" dirty="0" smtClean="0">
                          <a:latin typeface="Arial Unicode MS" panose="020B0604020202020204" pitchFamily="34" charset="-122"/>
                          <a:ea typeface="Arial Unicode MS" panose="020B0604020202020204" pitchFamily="34" charset="-122"/>
                          <a:cs typeface="Arial Unicode MS" panose="020B0604020202020204" pitchFamily="34" charset="-122"/>
                        </a:rPr>
                        <a:t>配件库存</a:t>
                      </a:r>
                      <a:endParaRPr lang="en-US" sz="1000" dirty="0">
                        <a:latin typeface="Arial Unicode MS" panose="020B0604020202020204" pitchFamily="34" charset="-122"/>
                        <a:ea typeface="Arial Unicode MS" panose="020B0604020202020204" pitchFamily="34" charset="-122"/>
                        <a:cs typeface="Arial Unicode MS" panose="020B0604020202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64" name="TextBox 163"/>
          <p:cNvSpPr txBox="1"/>
          <p:nvPr/>
        </p:nvSpPr>
        <p:spPr>
          <a:xfrm>
            <a:off x="2174546" y="2983021"/>
            <a:ext cx="319379"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维修</a:t>
            </a:r>
          </a:p>
        </p:txBody>
      </p:sp>
      <p:cxnSp>
        <p:nvCxnSpPr>
          <p:cNvPr id="165" name="Elbow Connector 164"/>
          <p:cNvCxnSpPr>
            <a:endCxn id="8200" idx="0"/>
          </p:cNvCxnSpPr>
          <p:nvPr/>
        </p:nvCxnSpPr>
        <p:spPr>
          <a:xfrm>
            <a:off x="4214757" y="2623293"/>
            <a:ext cx="4731841" cy="137833"/>
          </a:xfrm>
          <a:prstGeom prst="bentConnector2">
            <a:avLst/>
          </a:prstGeom>
          <a:ln w="25400" cmpd="sng">
            <a:solidFill>
              <a:schemeClr val="tx1"/>
            </a:solidFill>
            <a:prstDash val="solid"/>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176" name="Straight Arrow Connector 175"/>
          <p:cNvCxnSpPr/>
          <p:nvPr/>
        </p:nvCxnSpPr>
        <p:spPr>
          <a:xfrm>
            <a:off x="3370397" y="2866618"/>
            <a:ext cx="1097102" cy="130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5" name="AutoShape 28" descr="R14"/>
          <p:cNvSpPr>
            <a:spLocks noChangeArrowheads="1"/>
          </p:cNvSpPr>
          <p:nvPr/>
        </p:nvSpPr>
        <p:spPr bwMode="auto">
          <a:xfrm rot="5400000">
            <a:off x="4591976" y="2535252"/>
            <a:ext cx="411480" cy="676656"/>
          </a:xfrm>
          <a:prstGeom prst="hexagon">
            <a:avLst>
              <a:gd name="adj" fmla="val 25000"/>
              <a:gd name="vf" fmla="val 115470"/>
            </a:avLst>
          </a:prstGeom>
          <a:blipFill dpi="0" rotWithShape="0">
            <a:blip r:embed="rId24"/>
            <a:srcRect/>
            <a:stretch>
              <a:fillRect/>
            </a:stretch>
          </a:blipFill>
          <a:ln w="9525">
            <a:solidFill>
              <a:schemeClr val="accent2"/>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endParaRPr lang="en-US"/>
          </a:p>
        </p:txBody>
      </p:sp>
      <p:sp>
        <p:nvSpPr>
          <p:cNvPr id="182" name="TextBox 181"/>
          <p:cNvSpPr txBox="1"/>
          <p:nvPr/>
        </p:nvSpPr>
        <p:spPr>
          <a:xfrm>
            <a:off x="4360624" y="3120173"/>
            <a:ext cx="874184"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smtClean="0">
                <a:ea typeface="Arial Unicode MS" pitchFamily="34" charset="-128"/>
                <a:cs typeface="Arial Unicode MS" pitchFamily="34" charset="-128"/>
              </a:rPr>
              <a:t>合同</a:t>
            </a:r>
            <a:r>
              <a:rPr lang="en-US" altLang="zh-CN" sz="1050" b="1" kern="0" dirty="0" smtClean="0">
                <a:ea typeface="Arial Unicode MS" pitchFamily="34" charset="-128"/>
                <a:cs typeface="Arial Unicode MS" pitchFamily="34" charset="-128"/>
              </a:rPr>
              <a:t>/</a:t>
            </a:r>
            <a:r>
              <a:rPr lang="zh-CN" altLang="en-US" sz="1050" b="1" kern="0" dirty="0" smtClean="0">
                <a:ea typeface="Arial Unicode MS" pitchFamily="34" charset="-128"/>
                <a:cs typeface="Arial Unicode MS" pitchFamily="34" charset="-128"/>
              </a:rPr>
              <a:t>质保确认</a:t>
            </a:r>
            <a:endParaRPr lang="zh-CN" altLang="en-US" sz="1050" b="1" kern="0" dirty="0">
              <a:ea typeface="Arial Unicode MS" pitchFamily="34" charset="-128"/>
              <a:cs typeface="Arial Unicode MS" pitchFamily="34" charset="-128"/>
            </a:endParaRPr>
          </a:p>
        </p:txBody>
      </p:sp>
      <p:cxnSp>
        <p:nvCxnSpPr>
          <p:cNvPr id="183" name="Elbow Connector 182"/>
          <p:cNvCxnSpPr/>
          <p:nvPr/>
        </p:nvCxnSpPr>
        <p:spPr>
          <a:xfrm>
            <a:off x="2334235" y="3450340"/>
            <a:ext cx="359505" cy="306474"/>
          </a:xfrm>
          <a:prstGeom prst="bentConnector3">
            <a:avLst>
              <a:gd name="adj1" fmla="val 40090"/>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92" name="Picture 23" descr="1_lr_97_0666s"/>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695931" y="3575757"/>
            <a:ext cx="678403" cy="411480"/>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 name="TextBox 193"/>
          <p:cNvSpPr txBox="1"/>
          <p:nvPr/>
        </p:nvSpPr>
        <p:spPr>
          <a:xfrm>
            <a:off x="2185692" y="3560979"/>
            <a:ext cx="319379"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smtClean="0">
                <a:ea typeface="Arial Unicode MS" pitchFamily="34" charset="-128"/>
                <a:cs typeface="Arial Unicode MS" pitchFamily="34" charset="-128"/>
              </a:rPr>
              <a:t>咨询</a:t>
            </a:r>
            <a:endParaRPr lang="zh-CN" altLang="en-US" sz="1050" b="1" kern="0" dirty="0">
              <a:ea typeface="Arial Unicode MS" pitchFamily="34" charset="-128"/>
              <a:cs typeface="Arial Unicode MS" pitchFamily="34" charset="-128"/>
            </a:endParaRPr>
          </a:p>
        </p:txBody>
      </p:sp>
      <p:sp>
        <p:nvSpPr>
          <p:cNvPr id="195" name="TextBox 194"/>
          <p:cNvSpPr txBox="1"/>
          <p:nvPr/>
        </p:nvSpPr>
        <p:spPr>
          <a:xfrm>
            <a:off x="2729615" y="4060060"/>
            <a:ext cx="611034"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咨询服务</a:t>
            </a:r>
          </a:p>
        </p:txBody>
      </p:sp>
      <p:sp>
        <p:nvSpPr>
          <p:cNvPr id="196" name="AutoShape 28" descr="R14"/>
          <p:cNvSpPr>
            <a:spLocks noChangeArrowheads="1"/>
          </p:cNvSpPr>
          <p:nvPr/>
        </p:nvSpPr>
        <p:spPr bwMode="auto">
          <a:xfrm rot="5400000">
            <a:off x="4615726" y="3443169"/>
            <a:ext cx="411480" cy="676656"/>
          </a:xfrm>
          <a:prstGeom prst="hexagon">
            <a:avLst>
              <a:gd name="adj" fmla="val 25000"/>
              <a:gd name="vf" fmla="val 115470"/>
            </a:avLst>
          </a:prstGeom>
          <a:blipFill dpi="0" rotWithShape="0">
            <a:blip r:embed="rId24"/>
            <a:srcRect/>
            <a:stretch>
              <a:fillRect/>
            </a:stretch>
          </a:blipFill>
          <a:ln w="9525">
            <a:solidFill>
              <a:schemeClr val="accent2"/>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endParaRPr lang="en-US"/>
          </a:p>
        </p:txBody>
      </p:sp>
      <p:sp>
        <p:nvSpPr>
          <p:cNvPr id="197" name="TextBox 196"/>
          <p:cNvSpPr txBox="1"/>
          <p:nvPr/>
        </p:nvSpPr>
        <p:spPr>
          <a:xfrm>
            <a:off x="4643330" y="4045952"/>
            <a:ext cx="356272"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报价</a:t>
            </a:r>
          </a:p>
        </p:txBody>
      </p:sp>
      <p:cxnSp>
        <p:nvCxnSpPr>
          <p:cNvPr id="199" name="Straight Arrow Connector 198"/>
          <p:cNvCxnSpPr>
            <a:endCxn id="196" idx="3"/>
          </p:cNvCxnSpPr>
          <p:nvPr/>
        </p:nvCxnSpPr>
        <p:spPr>
          <a:xfrm>
            <a:off x="4821466" y="3083354"/>
            <a:ext cx="0" cy="492403"/>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2" name="Straight Arrow Connector 201"/>
          <p:cNvCxnSpPr/>
          <p:nvPr/>
        </p:nvCxnSpPr>
        <p:spPr>
          <a:xfrm>
            <a:off x="5173140" y="3789612"/>
            <a:ext cx="252253" cy="489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3" name="TextBox 202"/>
          <p:cNvSpPr txBox="1"/>
          <p:nvPr/>
        </p:nvSpPr>
        <p:spPr>
          <a:xfrm>
            <a:off x="5447162" y="3700705"/>
            <a:ext cx="356272"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终止</a:t>
            </a:r>
          </a:p>
        </p:txBody>
      </p:sp>
      <p:cxnSp>
        <p:nvCxnSpPr>
          <p:cNvPr id="204" name="Straight Arrow Connector 203"/>
          <p:cNvCxnSpPr/>
          <p:nvPr/>
        </p:nvCxnSpPr>
        <p:spPr>
          <a:xfrm>
            <a:off x="3368615" y="3755662"/>
            <a:ext cx="1097102" cy="1300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77" name="Straight Arrow Connector 2076"/>
          <p:cNvCxnSpPr>
            <a:stCxn id="196" idx="2"/>
          </p:cNvCxnSpPr>
          <p:nvPr/>
        </p:nvCxnSpPr>
        <p:spPr>
          <a:xfrm flipH="1" flipV="1">
            <a:off x="3228758" y="3063812"/>
            <a:ext cx="1254380" cy="614815"/>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grpSp>
        <p:nvGrpSpPr>
          <p:cNvPr id="209" name="Group 29"/>
          <p:cNvGrpSpPr>
            <a:grpSpLocks/>
          </p:cNvGrpSpPr>
          <p:nvPr/>
        </p:nvGrpSpPr>
        <p:grpSpPr bwMode="auto">
          <a:xfrm>
            <a:off x="3782732" y="4174382"/>
            <a:ext cx="676656" cy="411480"/>
            <a:chOff x="2423" y="1956"/>
            <a:chExt cx="1140" cy="714"/>
          </a:xfrm>
        </p:grpSpPr>
        <p:pic>
          <p:nvPicPr>
            <p:cNvPr id="210" name="Picture 30" descr="1_lr_97_0666s"/>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425" y="1956"/>
              <a:ext cx="1135" cy="714"/>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1" name="AutoShape 31"/>
            <p:cNvSpPr>
              <a:spLocks noChangeArrowheads="1"/>
            </p:cNvSpPr>
            <p:nvPr/>
          </p:nvSpPr>
          <p:spPr bwMode="auto">
            <a:xfrm rot="5400000">
              <a:off x="2641" y="1741"/>
              <a:ext cx="704" cy="1140"/>
            </a:xfrm>
            <a:prstGeom prst="hexagon">
              <a:avLst>
                <a:gd name="adj" fmla="val 25000"/>
                <a:gd name="vf" fmla="val 115470"/>
              </a:avLst>
            </a:prstGeom>
            <a:noFill/>
            <a:ln w="635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sp>
        <p:nvSpPr>
          <p:cNvPr id="212" name="TextBox 211"/>
          <p:cNvSpPr txBox="1"/>
          <p:nvPr/>
        </p:nvSpPr>
        <p:spPr>
          <a:xfrm>
            <a:off x="3637110" y="4635960"/>
            <a:ext cx="1006220"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smtClean="0">
                <a:ea typeface="Arial Unicode MS" pitchFamily="34" charset="-128"/>
                <a:cs typeface="Arial Unicode MS" pitchFamily="34" charset="-128"/>
              </a:rPr>
              <a:t>工单分派及执行</a:t>
            </a:r>
            <a:endParaRPr lang="zh-CN" altLang="en-US" sz="1050" b="1" kern="0" dirty="0">
              <a:ea typeface="Arial Unicode MS" pitchFamily="34" charset="-128"/>
              <a:cs typeface="Arial Unicode MS" pitchFamily="34" charset="-128"/>
            </a:endParaRPr>
          </a:p>
        </p:txBody>
      </p:sp>
      <p:cxnSp>
        <p:nvCxnSpPr>
          <p:cNvPr id="131" name="Straight Arrow Connector 130"/>
          <p:cNvCxnSpPr/>
          <p:nvPr/>
        </p:nvCxnSpPr>
        <p:spPr>
          <a:xfrm flipH="1">
            <a:off x="4336874" y="3918397"/>
            <a:ext cx="282706" cy="303246"/>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7" name="AutoShape 28" descr="R14"/>
          <p:cNvSpPr>
            <a:spLocks noChangeArrowheads="1"/>
          </p:cNvSpPr>
          <p:nvPr/>
        </p:nvSpPr>
        <p:spPr bwMode="auto">
          <a:xfrm rot="5400000">
            <a:off x="2526775" y="4041794"/>
            <a:ext cx="411480" cy="676656"/>
          </a:xfrm>
          <a:prstGeom prst="hexagon">
            <a:avLst>
              <a:gd name="adj" fmla="val 25000"/>
              <a:gd name="vf" fmla="val 115470"/>
            </a:avLst>
          </a:prstGeom>
          <a:blipFill dpi="0" rotWithShape="0">
            <a:blip r:embed="rId24"/>
            <a:srcRect/>
            <a:stretch>
              <a:fillRect/>
            </a:stretch>
          </a:blipFill>
          <a:ln w="9525">
            <a:solidFill>
              <a:schemeClr val="accent2"/>
            </a:solidFill>
            <a:miter lim="800000"/>
            <a:headEnd/>
            <a:tailEnd/>
          </a:ln>
          <a:effectLst/>
          <a:extLst>
            <a:ext uri="{AF507438-7753-43E0-B8FC-AC1667EBCBE1}">
              <a14:hiddenEffects xmlns:a14="http://schemas.microsoft.com/office/drawing/2010/main">
                <a:effectLst>
                  <a:outerShdw dist="53882" dir="2700000" algn="ctr" rotWithShape="0">
                    <a:schemeClr val="bg2"/>
                  </a:outerShdw>
                </a:effectLst>
              </a14:hiddenEffects>
            </a:ext>
          </a:extLst>
        </p:spPr>
        <p:txBody>
          <a:bodyPr wrap="none" anchor="ctr"/>
          <a:lstStyle/>
          <a:p>
            <a:endParaRPr lang="en-US"/>
          </a:p>
        </p:txBody>
      </p:sp>
      <p:sp>
        <p:nvSpPr>
          <p:cNvPr id="218" name="TextBox 217"/>
          <p:cNvSpPr txBox="1"/>
          <p:nvPr/>
        </p:nvSpPr>
        <p:spPr>
          <a:xfrm>
            <a:off x="2590322" y="4620721"/>
            <a:ext cx="329685"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a:ea typeface="Arial Unicode MS" pitchFamily="34" charset="-128"/>
                <a:cs typeface="Arial Unicode MS" pitchFamily="34" charset="-128"/>
              </a:rPr>
              <a:t>开票</a:t>
            </a:r>
          </a:p>
        </p:txBody>
      </p:sp>
      <p:cxnSp>
        <p:nvCxnSpPr>
          <p:cNvPr id="219" name="Straight Arrow Connector 218"/>
          <p:cNvCxnSpPr>
            <a:stCxn id="210" idx="1"/>
          </p:cNvCxnSpPr>
          <p:nvPr/>
        </p:nvCxnSpPr>
        <p:spPr>
          <a:xfrm flipH="1">
            <a:off x="3070843" y="4380122"/>
            <a:ext cx="713076" cy="18327"/>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22" name="Group 22"/>
          <p:cNvGrpSpPr>
            <a:grpSpLocks/>
          </p:cNvGrpSpPr>
          <p:nvPr/>
        </p:nvGrpSpPr>
        <p:grpSpPr bwMode="auto">
          <a:xfrm>
            <a:off x="1139731" y="4180834"/>
            <a:ext cx="676656" cy="411480"/>
            <a:chOff x="2095" y="1900"/>
            <a:chExt cx="1320" cy="840"/>
          </a:xfrm>
        </p:grpSpPr>
        <p:pic>
          <p:nvPicPr>
            <p:cNvPr id="223" name="Picture 23" descr="1_lr_97_0666s"/>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104" y="1913"/>
              <a:ext cx="1310" cy="825"/>
            </a:xfrm>
            <a:prstGeom prst="rect">
              <a:avLst/>
            </a:prstGeom>
            <a:noFill/>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4" name="AutoShape 24"/>
            <p:cNvSpPr>
              <a:spLocks noChangeArrowheads="1"/>
            </p:cNvSpPr>
            <p:nvPr/>
          </p:nvSpPr>
          <p:spPr bwMode="auto">
            <a:xfrm rot="5400000">
              <a:off x="2335" y="1660"/>
              <a:ext cx="840" cy="1320"/>
            </a:xfrm>
            <a:prstGeom prst="hexagon">
              <a:avLst>
                <a:gd name="adj" fmla="val 25000"/>
                <a:gd name="vf" fmla="val 115470"/>
              </a:avLst>
            </a:prstGeom>
            <a:noFill/>
            <a:ln w="635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grpSp>
      <p:cxnSp>
        <p:nvCxnSpPr>
          <p:cNvPr id="225" name="Straight Arrow Connector 224"/>
          <p:cNvCxnSpPr>
            <a:endCxn id="223" idx="3"/>
          </p:cNvCxnSpPr>
          <p:nvPr/>
        </p:nvCxnSpPr>
        <p:spPr>
          <a:xfrm flipH="1">
            <a:off x="1815875" y="4368247"/>
            <a:ext cx="577007" cy="21021"/>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697106" y="4612206"/>
            <a:ext cx="1695776" cy="161583"/>
          </a:xfrm>
          <a:prstGeom prst="rect">
            <a:avLst/>
          </a:prstGeom>
          <a:noFill/>
        </p:spPr>
        <p:txBody>
          <a:bodyPr wrap="square" lIns="0" tIns="0" rIns="0" bIns="0" rtlCol="0">
            <a:spAutoFit/>
          </a:bodyPr>
          <a:lstStyle/>
          <a:p>
            <a:pPr fontAlgn="base">
              <a:spcBef>
                <a:spcPts val="714"/>
              </a:spcBef>
              <a:spcAft>
                <a:spcPct val="0"/>
              </a:spcAft>
              <a:buClr>
                <a:srgbClr val="F0AB00"/>
              </a:buClr>
              <a:buSzPct val="80000"/>
            </a:pPr>
            <a:r>
              <a:rPr lang="zh-CN" altLang="en-US" sz="1050" b="1" kern="0" dirty="0" smtClean="0">
                <a:ea typeface="Arial Unicode MS" pitchFamily="34" charset="-128"/>
                <a:cs typeface="Arial Unicode MS" pitchFamily="34" charset="-128"/>
              </a:rPr>
              <a:t>分析（故障原因，成本利润）</a:t>
            </a:r>
            <a:endParaRPr lang="zh-CN" altLang="en-US" sz="1050" b="1" kern="0" dirty="0">
              <a:ea typeface="Arial Unicode MS" pitchFamily="34" charset="-128"/>
              <a:cs typeface="Arial Unicode MS" pitchFamily="34" charset="-128"/>
            </a:endParaRPr>
          </a:p>
        </p:txBody>
      </p:sp>
      <p:grpSp>
        <p:nvGrpSpPr>
          <p:cNvPr id="157" name="Group 156"/>
          <p:cNvGrpSpPr/>
          <p:nvPr/>
        </p:nvGrpSpPr>
        <p:grpSpPr>
          <a:xfrm>
            <a:off x="909117" y="5257617"/>
            <a:ext cx="1137884" cy="391867"/>
            <a:chOff x="1253911" y="5262023"/>
            <a:chExt cx="1137884" cy="391867"/>
          </a:xfrm>
        </p:grpSpPr>
        <p:pic>
          <p:nvPicPr>
            <p:cNvPr id="230" name="Picture 26" descr="(y)_Datenbank_transparent"/>
            <p:cNvPicPr>
              <a:picLocks noChangeAspect="1" noChangeArrowheads="1"/>
            </p:cNvPicPr>
            <p:nvPr>
              <p:custDataLst>
                <p:tags r:id="rId6"/>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253911" y="5308532"/>
              <a:ext cx="835556" cy="345358"/>
            </a:xfrm>
            <a:prstGeom prst="rect">
              <a:avLst/>
            </a:prstGeom>
            <a:noFill/>
            <a:ln w="9525">
              <a:noFill/>
              <a:miter lim="800000"/>
              <a:headEnd/>
              <a:tailEnd/>
            </a:ln>
          </p:spPr>
        </p:pic>
        <p:pic>
          <p:nvPicPr>
            <p:cNvPr id="231" name="Picture 230" descr="SAP_grad_R_pref.png"/>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1886679" y="5262023"/>
              <a:ext cx="505116" cy="184540"/>
            </a:xfrm>
            <a:prstGeom prst="rect">
              <a:avLst/>
            </a:prstGeom>
          </p:spPr>
        </p:pic>
      </p:grpSp>
      <p:grpSp>
        <p:nvGrpSpPr>
          <p:cNvPr id="158" name="Group 157"/>
          <p:cNvGrpSpPr/>
          <p:nvPr/>
        </p:nvGrpSpPr>
        <p:grpSpPr>
          <a:xfrm>
            <a:off x="2606462" y="5257617"/>
            <a:ext cx="1137884" cy="391867"/>
            <a:chOff x="2950837" y="5287505"/>
            <a:chExt cx="1137884" cy="391867"/>
          </a:xfrm>
        </p:grpSpPr>
        <p:pic>
          <p:nvPicPr>
            <p:cNvPr id="232" name="Picture 26" descr="(y)_Datenbank_transparent"/>
            <p:cNvPicPr>
              <a:picLocks noChangeAspect="1" noChangeArrowheads="1"/>
            </p:cNvPicPr>
            <p:nvPr>
              <p:custDataLst>
                <p:tags r:id="rId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950837" y="5334014"/>
              <a:ext cx="835556" cy="345358"/>
            </a:xfrm>
            <a:prstGeom prst="rect">
              <a:avLst/>
            </a:prstGeom>
            <a:noFill/>
            <a:ln w="9525">
              <a:noFill/>
              <a:miter lim="800000"/>
              <a:headEnd/>
              <a:tailEnd/>
            </a:ln>
          </p:spPr>
        </p:pic>
        <p:pic>
          <p:nvPicPr>
            <p:cNvPr id="233" name="Picture 232" descr="SAP_grad_R_pref.png"/>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3583605" y="5287505"/>
              <a:ext cx="505116" cy="184540"/>
            </a:xfrm>
            <a:prstGeom prst="rect">
              <a:avLst/>
            </a:prstGeom>
          </p:spPr>
        </p:pic>
      </p:grpSp>
      <p:sp>
        <p:nvSpPr>
          <p:cNvPr id="234" name="Rectangle 1"/>
          <p:cNvSpPr>
            <a:spLocks/>
          </p:cNvSpPr>
          <p:nvPr/>
        </p:nvSpPr>
        <p:spPr bwMode="auto">
          <a:xfrm>
            <a:off x="2823205" y="5772592"/>
            <a:ext cx="785105" cy="2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altLang="zh-CN" sz="1400" b="1" dirty="0" smtClean="0">
                <a:solidFill>
                  <a:srgbClr val="000000"/>
                </a:solidFill>
                <a:ea typeface="微软雅黑" pitchFamily="34" charset="-122"/>
                <a:cs typeface="Arial"/>
                <a:sym typeface="DINOT-Bold" charset="0"/>
              </a:rPr>
              <a:t>ERP MM </a:t>
            </a:r>
            <a:endParaRPr lang="en-US" sz="1400" b="1" dirty="0">
              <a:solidFill>
                <a:srgbClr val="000000"/>
              </a:solidFill>
              <a:ea typeface="微软雅黑" pitchFamily="34" charset="-122"/>
              <a:cs typeface="Arial"/>
              <a:sym typeface="DINOT-Bold" charset="0"/>
            </a:endParaRPr>
          </a:p>
        </p:txBody>
      </p:sp>
      <p:sp>
        <p:nvSpPr>
          <p:cNvPr id="235" name="Rectangle 1"/>
          <p:cNvSpPr>
            <a:spLocks/>
          </p:cNvSpPr>
          <p:nvPr/>
        </p:nvSpPr>
        <p:spPr bwMode="auto">
          <a:xfrm>
            <a:off x="1025995" y="5772592"/>
            <a:ext cx="908230" cy="2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altLang="zh-CN" sz="1400" b="1" dirty="0" smtClean="0">
                <a:solidFill>
                  <a:srgbClr val="000000"/>
                </a:solidFill>
                <a:ea typeface="微软雅黑" pitchFamily="34" charset="-122"/>
                <a:cs typeface="Arial"/>
                <a:sym typeface="DINOT-Bold" charset="0"/>
              </a:rPr>
              <a:t>ERP FI/CO</a:t>
            </a:r>
            <a:endParaRPr lang="en-US" sz="1400" b="1" dirty="0">
              <a:solidFill>
                <a:srgbClr val="000000"/>
              </a:solidFill>
              <a:ea typeface="微软雅黑" pitchFamily="34" charset="-122"/>
              <a:cs typeface="Arial"/>
              <a:sym typeface="DINOT-Bold" charset="0"/>
            </a:endParaRPr>
          </a:p>
        </p:txBody>
      </p:sp>
      <p:grpSp>
        <p:nvGrpSpPr>
          <p:cNvPr id="238" name="Group 237"/>
          <p:cNvGrpSpPr/>
          <p:nvPr/>
        </p:nvGrpSpPr>
        <p:grpSpPr>
          <a:xfrm>
            <a:off x="3879410" y="5257617"/>
            <a:ext cx="1137884" cy="391867"/>
            <a:chOff x="2950837" y="5287505"/>
            <a:chExt cx="1137884" cy="391867"/>
          </a:xfrm>
        </p:grpSpPr>
        <p:pic>
          <p:nvPicPr>
            <p:cNvPr id="239" name="Picture 26" descr="(y)_Datenbank_transparent"/>
            <p:cNvPicPr>
              <a:picLocks noChangeAspect="1" noChangeArrowheads="1"/>
            </p:cNvPicPr>
            <p:nvPr>
              <p:custDataLst>
                <p:tags r:id="rId4"/>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2950837" y="5334014"/>
              <a:ext cx="835556" cy="345358"/>
            </a:xfrm>
            <a:prstGeom prst="rect">
              <a:avLst/>
            </a:prstGeom>
            <a:noFill/>
            <a:ln w="9525">
              <a:noFill/>
              <a:miter lim="800000"/>
              <a:headEnd/>
              <a:tailEnd/>
            </a:ln>
          </p:spPr>
        </p:pic>
        <p:pic>
          <p:nvPicPr>
            <p:cNvPr id="240" name="Picture 239" descr="SAP_grad_R_pref.png"/>
            <p:cNvPicPr>
              <a:picLocks noChangeAspect="1"/>
            </p:cNvPicPr>
            <p:nvPr/>
          </p:nvPicPr>
          <p:blipFill>
            <a:blip r:embed="rId19" cstate="email">
              <a:extLst>
                <a:ext uri="{28A0092B-C50C-407E-A947-70E740481C1C}">
                  <a14:useLocalDpi xmlns:a14="http://schemas.microsoft.com/office/drawing/2010/main" val="0"/>
                </a:ext>
              </a:extLst>
            </a:blip>
            <a:stretch>
              <a:fillRect/>
            </a:stretch>
          </p:blipFill>
          <p:spPr>
            <a:xfrm>
              <a:off x="3583605" y="5287505"/>
              <a:ext cx="505116" cy="184540"/>
            </a:xfrm>
            <a:prstGeom prst="rect">
              <a:avLst/>
            </a:prstGeom>
          </p:spPr>
        </p:pic>
      </p:grpSp>
      <p:sp>
        <p:nvSpPr>
          <p:cNvPr id="241" name="Rectangle 1"/>
          <p:cNvSpPr>
            <a:spLocks/>
          </p:cNvSpPr>
          <p:nvPr/>
        </p:nvSpPr>
        <p:spPr bwMode="auto">
          <a:xfrm>
            <a:off x="4238375" y="5772592"/>
            <a:ext cx="785105" cy="246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b"/>
          <a:lstStyle/>
          <a:p>
            <a:pPr algn="ctr">
              <a:lnSpc>
                <a:spcPct val="80000"/>
              </a:lnSpc>
            </a:pPr>
            <a:r>
              <a:rPr lang="en-US" altLang="zh-CN" sz="1400" b="1" dirty="0" smtClean="0">
                <a:solidFill>
                  <a:srgbClr val="000000"/>
                </a:solidFill>
                <a:ea typeface="微软雅黑" pitchFamily="34" charset="-122"/>
                <a:cs typeface="Arial"/>
                <a:sym typeface="DINOT-Bold" charset="0"/>
              </a:rPr>
              <a:t>ERP HR</a:t>
            </a:r>
            <a:endParaRPr lang="en-US" sz="1400" b="1" dirty="0">
              <a:solidFill>
                <a:srgbClr val="000000"/>
              </a:solidFill>
              <a:ea typeface="微软雅黑" pitchFamily="34" charset="-122"/>
              <a:cs typeface="Arial"/>
              <a:sym typeface="DINOT-Bold" charset="0"/>
            </a:endParaRPr>
          </a:p>
        </p:txBody>
      </p:sp>
      <p:cxnSp>
        <p:nvCxnSpPr>
          <p:cNvPr id="244" name="Straight Arrow Connector 243"/>
          <p:cNvCxnSpPr/>
          <p:nvPr/>
        </p:nvCxnSpPr>
        <p:spPr>
          <a:xfrm>
            <a:off x="3520718" y="3240418"/>
            <a:ext cx="0" cy="1981847"/>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46" name="Straight Arrow Connector 245"/>
          <p:cNvCxnSpPr/>
          <p:nvPr/>
        </p:nvCxnSpPr>
        <p:spPr>
          <a:xfrm flipH="1">
            <a:off x="4297188" y="4551630"/>
            <a:ext cx="16993" cy="686278"/>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flipH="1">
            <a:off x="1954933" y="4553719"/>
            <a:ext cx="522026" cy="624876"/>
          </a:xfrm>
          <a:prstGeom prst="straightConnector1">
            <a:avLst/>
          </a:prstGeom>
          <a:ln w="6350">
            <a:solidFill>
              <a:srgbClr val="FF00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p:nvPr/>
        </p:nvCxnSpPr>
        <p:spPr>
          <a:xfrm flipH="1" flipV="1">
            <a:off x="1025995" y="3722562"/>
            <a:ext cx="282145" cy="484973"/>
          </a:xfrm>
          <a:prstGeom prst="straightConnector1">
            <a:avLst/>
          </a:prstGeom>
          <a:ln w="63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pic>
        <p:nvPicPr>
          <p:cNvPr id="74" name="Bild 12"/>
          <p:cNvPicPr>
            <a:picLocks noChangeAspect="1"/>
          </p:cNvPicPr>
          <p:nvPr/>
        </p:nvPicPr>
        <p:blipFill>
          <a:blip r:embed="rId26"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2925219" y="1556052"/>
            <a:ext cx="775519" cy="348880"/>
          </a:xfrm>
          <a:prstGeom prst="rect">
            <a:avLst/>
          </a:prstGeom>
          <a:solidFill>
            <a:schemeClr val="bg1"/>
          </a:solidFill>
        </p:spPr>
      </p:pic>
      <p:pic>
        <p:nvPicPr>
          <p:cNvPr id="72" name="Bild 30"/>
          <p:cNvPicPr>
            <a:picLocks noChangeAspect="1"/>
          </p:cNvPicPr>
          <p:nvPr/>
        </p:nvPicPr>
        <p:blipFill>
          <a:blip r:embed="rId27"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6019722" y="1553351"/>
            <a:ext cx="400884" cy="348880"/>
          </a:xfrm>
          <a:prstGeom prst="rect">
            <a:avLst/>
          </a:prstGeom>
          <a:solidFill>
            <a:schemeClr val="bg1"/>
          </a:solidFill>
        </p:spPr>
      </p:pic>
      <p:pic>
        <p:nvPicPr>
          <p:cNvPr id="73" name="Bild 29"/>
          <p:cNvPicPr>
            <a:picLocks noChangeAspect="1"/>
          </p:cNvPicPr>
          <p:nvPr/>
        </p:nvPicPr>
        <p:blipFill>
          <a:blip r:embed="rId28" cstate="email">
            <a:duotone>
              <a:schemeClr val="accent3">
                <a:shade val="45000"/>
                <a:satMod val="135000"/>
              </a:schemeClr>
              <a:prstClr val="white"/>
            </a:duotone>
            <a:extLst>
              <a:ext uri="{BEBA8EAE-BF5A-486C-A8C5-ECC9F3942E4B}">
                <a14:imgProps xmlns:a14="http://schemas.microsoft.com/office/drawing/2010/main">
                  <a14:imgLayer r:embed="rId29">
                    <a14:imgEffect>
                      <a14:saturation sat="265000"/>
                    </a14:imgEffect>
                  </a14:imgLayer>
                </a14:imgProps>
              </a:ext>
              <a:ext uri="{28A0092B-C50C-407E-A947-70E740481C1C}">
                <a14:useLocalDpi xmlns:a14="http://schemas.microsoft.com/office/drawing/2010/main"/>
              </a:ext>
            </a:extLst>
          </a:blip>
          <a:stretch>
            <a:fillRect/>
          </a:stretch>
        </p:blipFill>
        <p:spPr>
          <a:xfrm>
            <a:off x="4594517" y="1556052"/>
            <a:ext cx="507676" cy="348880"/>
          </a:xfrm>
          <a:prstGeom prst="rect">
            <a:avLst/>
          </a:prstGeom>
          <a:solidFill>
            <a:schemeClr val="bg1"/>
          </a:solidFill>
          <a:effectLst/>
        </p:spPr>
      </p:pic>
      <p:pic>
        <p:nvPicPr>
          <p:cNvPr id="75" name="Picture 74"/>
          <p:cNvPicPr>
            <a:picLocks noChangeAspect="1"/>
          </p:cNvPicPr>
          <p:nvPr/>
        </p:nvPicPr>
        <p:blipFill>
          <a:blip r:embed="rId30"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7326262" y="1553351"/>
            <a:ext cx="408658" cy="348879"/>
          </a:xfrm>
          <a:prstGeom prst="rect">
            <a:avLst/>
          </a:prstGeom>
          <a:solidFill>
            <a:schemeClr val="bg1"/>
          </a:solidFill>
        </p:spPr>
      </p:pic>
      <p:sp>
        <p:nvSpPr>
          <p:cNvPr id="67" name="TextBox 64"/>
          <p:cNvSpPr txBox="1"/>
          <p:nvPr/>
        </p:nvSpPr>
        <p:spPr>
          <a:xfrm flipH="1">
            <a:off x="4262077" y="1982341"/>
            <a:ext cx="1307514" cy="172355"/>
          </a:xfrm>
          <a:prstGeom prst="rect">
            <a:avLst/>
          </a:prstGeom>
          <a:noFill/>
        </p:spPr>
        <p:txBody>
          <a:bodyPr wrap="square" lIns="0" tIns="0" rIns="0" bIns="0" rtlCol="0" anchor="b">
            <a:spAutoFit/>
          </a:bodyPr>
          <a:lstStyle/>
          <a:p>
            <a:pPr algn="ctr">
              <a:lnSpc>
                <a:spcPct val="80000"/>
              </a:lnSpc>
            </a:pPr>
            <a:r>
              <a:rPr lang="zh-CN" altLang="en-US" sz="1400" b="1" dirty="0" smtClean="0">
                <a:solidFill>
                  <a:srgbClr val="000000"/>
                </a:solidFill>
                <a:ea typeface="微软雅黑" pitchFamily="34" charset="-122"/>
                <a:cs typeface="Arial"/>
                <a:sym typeface="DINOT-Bold" charset="0"/>
              </a:rPr>
              <a:t>用户管理</a:t>
            </a:r>
            <a:endParaRPr lang="en-US" altLang="zh-CN" sz="1400" b="1" dirty="0">
              <a:solidFill>
                <a:srgbClr val="000000"/>
              </a:solidFill>
              <a:ea typeface="微软雅黑" pitchFamily="34" charset="-122"/>
              <a:cs typeface="Arial"/>
              <a:sym typeface="DINOT-Bold" charset="0"/>
            </a:endParaRPr>
          </a:p>
        </p:txBody>
      </p:sp>
      <p:sp>
        <p:nvSpPr>
          <p:cNvPr id="68" name="TextBox 66"/>
          <p:cNvSpPr txBox="1"/>
          <p:nvPr/>
        </p:nvSpPr>
        <p:spPr>
          <a:xfrm flipH="1">
            <a:off x="2499324" y="1964832"/>
            <a:ext cx="1607097" cy="172355"/>
          </a:xfrm>
          <a:prstGeom prst="rect">
            <a:avLst/>
          </a:prstGeom>
          <a:noFill/>
        </p:spPr>
        <p:txBody>
          <a:bodyPr wrap="square" lIns="0" tIns="0" rIns="0" bIns="0" rtlCol="0" anchor="b">
            <a:spAutoFit/>
          </a:bodyPr>
          <a:lstStyle/>
          <a:p>
            <a:pPr algn="ctr">
              <a:lnSpc>
                <a:spcPct val="80000"/>
              </a:lnSpc>
            </a:pPr>
            <a:r>
              <a:rPr lang="zh-CN" altLang="en-US" sz="1400" b="1" dirty="0" smtClean="0">
                <a:solidFill>
                  <a:srgbClr val="000000"/>
                </a:solidFill>
                <a:ea typeface="微软雅黑" pitchFamily="34" charset="-122"/>
                <a:cs typeface="Arial"/>
                <a:sym typeface="DINOT-Bold" charset="0"/>
              </a:rPr>
              <a:t>维修手册</a:t>
            </a:r>
            <a:endParaRPr lang="en-US" altLang="zh-CN" sz="1400" b="1" dirty="0">
              <a:solidFill>
                <a:srgbClr val="000000"/>
              </a:solidFill>
              <a:ea typeface="微软雅黑" pitchFamily="34" charset="-122"/>
              <a:cs typeface="Arial"/>
              <a:sym typeface="DINOT-Bold" charset="0"/>
            </a:endParaRPr>
          </a:p>
        </p:txBody>
      </p:sp>
      <p:sp>
        <p:nvSpPr>
          <p:cNvPr id="70" name="TextBox 66"/>
          <p:cNvSpPr txBox="1"/>
          <p:nvPr/>
        </p:nvSpPr>
        <p:spPr>
          <a:xfrm flipH="1">
            <a:off x="8320635" y="1956750"/>
            <a:ext cx="1082265" cy="172355"/>
          </a:xfrm>
          <a:prstGeom prst="rect">
            <a:avLst/>
          </a:prstGeom>
          <a:noFill/>
        </p:spPr>
        <p:txBody>
          <a:bodyPr wrap="square" lIns="0" tIns="0" rIns="0" bIns="0" rtlCol="0" anchor="b">
            <a:spAutoFit/>
          </a:bodyPr>
          <a:lstStyle/>
          <a:p>
            <a:pPr algn="ctr">
              <a:lnSpc>
                <a:spcPct val="80000"/>
              </a:lnSpc>
            </a:pPr>
            <a:r>
              <a:rPr lang="zh-CN" altLang="en-US" sz="1400" b="1" dirty="0" smtClean="0">
                <a:solidFill>
                  <a:srgbClr val="000000"/>
                </a:solidFill>
                <a:ea typeface="微软雅黑" pitchFamily="34" charset="-122"/>
                <a:cs typeface="Arial"/>
                <a:sym typeface="DINOT-Bold" charset="0"/>
              </a:rPr>
              <a:t>知识档案</a:t>
            </a:r>
            <a:endParaRPr lang="en-US" altLang="zh-CN" sz="1400" b="1" dirty="0">
              <a:solidFill>
                <a:srgbClr val="000000"/>
              </a:solidFill>
              <a:ea typeface="微软雅黑" pitchFamily="34" charset="-122"/>
              <a:cs typeface="Arial"/>
              <a:sym typeface="DINOT-Bold" charset="0"/>
            </a:endParaRPr>
          </a:p>
        </p:txBody>
      </p:sp>
      <p:sp>
        <p:nvSpPr>
          <p:cNvPr id="76" name="TextBox 62"/>
          <p:cNvSpPr txBox="1"/>
          <p:nvPr/>
        </p:nvSpPr>
        <p:spPr>
          <a:xfrm flipH="1">
            <a:off x="5425953" y="1964832"/>
            <a:ext cx="1636873" cy="172355"/>
          </a:xfrm>
          <a:prstGeom prst="rect">
            <a:avLst/>
          </a:prstGeom>
          <a:noFill/>
        </p:spPr>
        <p:txBody>
          <a:bodyPr wrap="square" lIns="0" tIns="0" rIns="0" bIns="0" rtlCol="0" anchor="b">
            <a:spAutoFit/>
          </a:bodyPr>
          <a:lstStyle/>
          <a:p>
            <a:pPr algn="ctr">
              <a:lnSpc>
                <a:spcPct val="80000"/>
              </a:lnSpc>
            </a:pPr>
            <a:r>
              <a:rPr lang="zh-CN" altLang="en-US" sz="1400" b="1" dirty="0" smtClean="0">
                <a:solidFill>
                  <a:srgbClr val="000000"/>
                </a:solidFill>
                <a:ea typeface="微软雅黑" pitchFamily="34" charset="-122"/>
                <a:cs typeface="Arial"/>
                <a:sym typeface="DINOT-Bold" charset="0"/>
              </a:rPr>
              <a:t>工作流</a:t>
            </a:r>
            <a:endParaRPr lang="en-US" altLang="zh-CN" sz="1400" b="1" dirty="0">
              <a:solidFill>
                <a:srgbClr val="000000"/>
              </a:solidFill>
              <a:ea typeface="微软雅黑" pitchFamily="34" charset="-122"/>
              <a:cs typeface="Arial"/>
              <a:sym typeface="DINOT-Bold" charset="0"/>
            </a:endParaRPr>
          </a:p>
        </p:txBody>
      </p:sp>
      <p:sp>
        <p:nvSpPr>
          <p:cNvPr id="253" name="TextBox 252"/>
          <p:cNvSpPr txBox="1"/>
          <p:nvPr/>
        </p:nvSpPr>
        <p:spPr>
          <a:xfrm>
            <a:off x="11757086" y="4880013"/>
            <a:ext cx="215444" cy="1439145"/>
          </a:xfrm>
          <a:prstGeom prst="rect">
            <a:avLst/>
          </a:prstGeom>
          <a:noFill/>
        </p:spPr>
        <p:txBody>
          <a:bodyPr vert="eaVert" wrap="square" lIns="0" tIns="0" rIns="0" bIns="0" rtlCol="0">
            <a:spAutoFit/>
          </a:bodyPr>
          <a:lstStyle/>
          <a:p>
            <a:pPr algn="ctr" fontAlgn="base">
              <a:spcBef>
                <a:spcPts val="714"/>
              </a:spcBef>
              <a:spcAft>
                <a:spcPct val="0"/>
              </a:spcAft>
              <a:buClr>
                <a:srgbClr val="F0AB00"/>
              </a:buClr>
              <a:buSzPct val="80000"/>
            </a:pPr>
            <a:r>
              <a:rPr lang="zh-CN" altLang="en-US" sz="1400" kern="0" dirty="0" smtClean="0">
                <a:ea typeface="Arial Unicode MS" pitchFamily="34" charset="-128"/>
                <a:cs typeface="Arial Unicode MS" pitchFamily="34" charset="-128"/>
              </a:rPr>
              <a:t>配件</a:t>
            </a:r>
            <a:r>
              <a:rPr lang="zh-CN" altLang="en-US" sz="1400" kern="0" dirty="0" smtClean="0">
                <a:ea typeface="Arial Unicode MS" pitchFamily="34" charset="-128"/>
                <a:cs typeface="Arial Unicode MS" pitchFamily="34" charset="-128"/>
              </a:rPr>
              <a:t>公司系统运维</a:t>
            </a:r>
            <a:endParaRPr lang="zh-CN" altLang="en-US" sz="1400" kern="0" dirty="0">
              <a:ea typeface="Arial Unicode MS" pitchFamily="34" charset="-128"/>
              <a:cs typeface="Arial Unicode MS" pitchFamily="34" charset="-128"/>
            </a:endParaRPr>
          </a:p>
        </p:txBody>
      </p:sp>
      <p:sp>
        <p:nvSpPr>
          <p:cNvPr id="254" name="TextBox 253"/>
          <p:cNvSpPr txBox="1"/>
          <p:nvPr/>
        </p:nvSpPr>
        <p:spPr>
          <a:xfrm>
            <a:off x="141039" y="4880013"/>
            <a:ext cx="215444" cy="1439145"/>
          </a:xfrm>
          <a:prstGeom prst="rect">
            <a:avLst/>
          </a:prstGeom>
          <a:noFill/>
        </p:spPr>
        <p:txBody>
          <a:bodyPr vert="eaVert" wrap="square" lIns="0" tIns="0" rIns="0" bIns="0" rtlCol="0">
            <a:spAutoFit/>
          </a:bodyPr>
          <a:lstStyle/>
          <a:p>
            <a:pPr algn="ctr" fontAlgn="base">
              <a:spcBef>
                <a:spcPts val="714"/>
              </a:spcBef>
              <a:spcAft>
                <a:spcPct val="0"/>
              </a:spcAft>
              <a:buClr>
                <a:srgbClr val="F0AB00"/>
              </a:buClr>
              <a:buSzPct val="80000"/>
            </a:pPr>
            <a:r>
              <a:rPr lang="zh-CN" altLang="en-US" sz="1400" kern="0" dirty="0" smtClean="0">
                <a:ea typeface="Arial Unicode MS" pitchFamily="34" charset="-128"/>
                <a:cs typeface="Arial Unicode MS" pitchFamily="34" charset="-128"/>
              </a:rPr>
              <a:t>网点</a:t>
            </a:r>
            <a:r>
              <a:rPr lang="zh-CN" altLang="en-US" sz="1400" kern="0" dirty="0" smtClean="0">
                <a:ea typeface="Arial Unicode MS" pitchFamily="34" charset="-128"/>
                <a:cs typeface="Arial Unicode MS" pitchFamily="34" charset="-128"/>
              </a:rPr>
              <a:t>系统运维</a:t>
            </a:r>
            <a:endParaRPr lang="zh-CN" altLang="en-US" sz="1400" kern="0" dirty="0">
              <a:ea typeface="Arial Unicode MS" pitchFamily="34" charset="-128"/>
              <a:cs typeface="Arial Unicode MS" pitchFamily="34" charset="-128"/>
            </a:endParaRPr>
          </a:p>
        </p:txBody>
      </p:sp>
      <p:sp>
        <p:nvSpPr>
          <p:cNvPr id="255" name="TextBox 254"/>
          <p:cNvSpPr txBox="1"/>
          <p:nvPr/>
        </p:nvSpPr>
        <p:spPr>
          <a:xfrm>
            <a:off x="141039" y="2284019"/>
            <a:ext cx="215444" cy="2498285"/>
          </a:xfrm>
          <a:prstGeom prst="rect">
            <a:avLst/>
          </a:prstGeom>
          <a:noFill/>
        </p:spPr>
        <p:txBody>
          <a:bodyPr vert="eaVert" wrap="square" lIns="0" tIns="0" rIns="0" bIns="0" rtlCol="0">
            <a:spAutoFit/>
          </a:bodyPr>
          <a:lstStyle/>
          <a:p>
            <a:pPr algn="ctr" fontAlgn="base">
              <a:spcBef>
                <a:spcPts val="714"/>
              </a:spcBef>
              <a:spcAft>
                <a:spcPct val="0"/>
              </a:spcAft>
              <a:buClr>
                <a:srgbClr val="F0AB00"/>
              </a:buClr>
              <a:buSzPct val="80000"/>
            </a:pPr>
            <a:r>
              <a:rPr lang="zh-CN" altLang="en-US" sz="1400" kern="0" dirty="0" smtClean="0">
                <a:ea typeface="Arial Unicode MS" pitchFamily="34" charset="-128"/>
                <a:cs typeface="Arial Unicode MS" pitchFamily="34" charset="-128"/>
              </a:rPr>
              <a:t>网点服务中心</a:t>
            </a:r>
            <a:endParaRPr lang="zh-CN" altLang="en-US" sz="1400" kern="0" dirty="0">
              <a:ea typeface="Arial Unicode MS" pitchFamily="34" charset="-128"/>
              <a:cs typeface="Arial Unicode MS" pitchFamily="34" charset="-128"/>
            </a:endParaRPr>
          </a:p>
        </p:txBody>
      </p:sp>
      <p:sp>
        <p:nvSpPr>
          <p:cNvPr id="3" name="Rectangle 2"/>
          <p:cNvSpPr/>
          <p:nvPr/>
        </p:nvSpPr>
        <p:spPr bwMode="gray">
          <a:xfrm>
            <a:off x="10346622" y="1338012"/>
            <a:ext cx="1231827" cy="436080"/>
          </a:xfrm>
          <a:prstGeom prst="rect">
            <a:avLst/>
          </a:prstGeom>
          <a:solidFill>
            <a:schemeClr val="tx2">
              <a:lumMod val="40000"/>
              <a:lumOff val="60000"/>
            </a:schemeClr>
          </a:solidFill>
          <a:ln w="6350" algn="ctr">
            <a:noFill/>
            <a:miter lim="800000"/>
            <a:headEnd/>
            <a:tailEnd/>
          </a:ln>
        </p:spPr>
        <p:txBody>
          <a:bodyPr lIns="90000" tIns="72000" rIns="90000" bIns="72000" rtlCol="0" anchor="ctr"/>
          <a:lstStyle/>
          <a:p>
            <a:pPr algn="ctr" defTabSz="914400" fontAlgn="base">
              <a:spcBef>
                <a:spcPct val="50000"/>
              </a:spcBef>
              <a:spcAft>
                <a:spcPct val="0"/>
              </a:spcAft>
              <a:buClr>
                <a:srgbClr val="F0AB00"/>
              </a:buClr>
              <a:buSzPct val="80000"/>
            </a:pPr>
            <a:r>
              <a:rPr lang="zh-CN" altLang="en-US" sz="1400" b="1" kern="0" dirty="0">
                <a:ea typeface="Arial Unicode MS" pitchFamily="34" charset="-128"/>
                <a:cs typeface="Arial Unicode MS" pitchFamily="34" charset="-128"/>
              </a:rPr>
              <a:t>合力门户</a:t>
            </a:r>
          </a:p>
        </p:txBody>
      </p:sp>
      <p:sp>
        <p:nvSpPr>
          <p:cNvPr id="139" name="Wave 138"/>
          <p:cNvSpPr/>
          <p:nvPr/>
        </p:nvSpPr>
        <p:spPr bwMode="gray">
          <a:xfrm>
            <a:off x="5804120" y="2277919"/>
            <a:ext cx="850498" cy="401796"/>
          </a:xfrm>
          <a:prstGeom prst="wave">
            <a:avLst/>
          </a:prstGeom>
          <a:solidFill>
            <a:srgbClr val="00B0F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zh-CN" altLang="en-US" sz="1000" b="1" kern="0" dirty="0" smtClean="0">
                <a:solidFill>
                  <a:schemeClr val="bg1"/>
                </a:solidFill>
                <a:ea typeface="Arial Unicode MS" pitchFamily="34" charset="-128"/>
                <a:cs typeface="Arial Unicode MS" pitchFamily="34" charset="-128"/>
              </a:rPr>
              <a:t>备件订单</a:t>
            </a:r>
            <a:endParaRPr lang="zh-CN" altLang="en-US" sz="1000" b="1" kern="0" dirty="0">
              <a:solidFill>
                <a:schemeClr val="bg1"/>
              </a:solidFill>
              <a:ea typeface="Arial Unicode MS" pitchFamily="34" charset="-128"/>
              <a:cs typeface="Arial Unicode MS" pitchFamily="34" charset="-128"/>
            </a:endParaRPr>
          </a:p>
        </p:txBody>
      </p:sp>
      <p:sp>
        <p:nvSpPr>
          <p:cNvPr id="7" name="Rounded Rectangle 6"/>
          <p:cNvSpPr/>
          <p:nvPr/>
        </p:nvSpPr>
        <p:spPr bwMode="gray">
          <a:xfrm>
            <a:off x="487362" y="2310481"/>
            <a:ext cx="750093" cy="339274"/>
          </a:xfrm>
          <a:prstGeom prst="roundRect">
            <a:avLst/>
          </a:prstGeom>
          <a:solidFill>
            <a:schemeClr val="tx2">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altLang="zh-CN" sz="1800" b="0" i="0" u="none" strike="noStrike" kern="0" cap="none" spc="0" normalizeH="0" baseline="0" noProof="0" dirty="0" smtClean="0">
                <a:ln>
                  <a:noFill/>
                </a:ln>
                <a:effectLst/>
                <a:uLnTx/>
                <a:uFillTx/>
                <a:ea typeface="Arial Unicode MS" pitchFamily="34" charset="-128"/>
                <a:cs typeface="Arial Unicode MS" pitchFamily="34" charset="-128"/>
              </a:rPr>
              <a:t>CRM</a:t>
            </a:r>
            <a:endParaRPr kumimoji="0" lang="zh-CN" altLang="en-US" sz="18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42" name="Rounded Rectangle 141"/>
          <p:cNvSpPr/>
          <p:nvPr/>
        </p:nvSpPr>
        <p:spPr bwMode="gray">
          <a:xfrm>
            <a:off x="455706" y="4882991"/>
            <a:ext cx="973297" cy="339274"/>
          </a:xfrm>
          <a:prstGeom prst="roundRect">
            <a:avLst/>
          </a:prstGeom>
          <a:solidFill>
            <a:schemeClr val="tx2">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zh-CN" altLang="en-US" sz="1200" kern="0" dirty="0">
                <a:ea typeface="Arial Unicode MS" pitchFamily="34" charset="-128"/>
                <a:cs typeface="Arial Unicode MS" pitchFamily="34" charset="-128"/>
              </a:rPr>
              <a:t>网点</a:t>
            </a:r>
            <a:r>
              <a:rPr kumimoji="0" lang="en-US" altLang="zh-CN" sz="1200" b="0" i="0" u="none" strike="noStrike" kern="0" cap="none" spc="0" normalizeH="0" baseline="0" noProof="0" dirty="0" smtClean="0">
                <a:ln>
                  <a:noFill/>
                </a:ln>
                <a:effectLst/>
                <a:uLnTx/>
                <a:uFillTx/>
                <a:ea typeface="Arial Unicode MS" pitchFamily="34" charset="-128"/>
                <a:cs typeface="Arial Unicode MS" pitchFamily="34" charset="-128"/>
              </a:rPr>
              <a:t>ERP</a:t>
            </a:r>
            <a:endParaRPr kumimoji="0" lang="zh-CN" altLang="en-US" sz="12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46" name="Rounded Rectangle 145"/>
          <p:cNvSpPr/>
          <p:nvPr/>
        </p:nvSpPr>
        <p:spPr bwMode="gray">
          <a:xfrm>
            <a:off x="10644614" y="4894769"/>
            <a:ext cx="973297" cy="339274"/>
          </a:xfrm>
          <a:prstGeom prst="roundRect">
            <a:avLst/>
          </a:prstGeom>
          <a:solidFill>
            <a:schemeClr val="tx2">
              <a:lumMod val="40000"/>
              <a:lumOff val="60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zh-CN" altLang="en-US" sz="1200" b="0" i="0" u="none" strike="noStrike" kern="0" cap="none" spc="0" normalizeH="0" baseline="0" noProof="0" dirty="0" smtClean="0">
                <a:ln>
                  <a:noFill/>
                </a:ln>
                <a:effectLst/>
                <a:uLnTx/>
                <a:uFillTx/>
                <a:ea typeface="Arial Unicode MS" pitchFamily="34" charset="-128"/>
                <a:cs typeface="Arial Unicode MS" pitchFamily="34" charset="-128"/>
              </a:rPr>
              <a:t>配件公司</a:t>
            </a:r>
            <a:r>
              <a:rPr kumimoji="0" lang="en-US" altLang="zh-CN" sz="1200" b="0" i="0" u="none" strike="noStrike" kern="0" cap="none" spc="0" normalizeH="0" baseline="0" noProof="0" dirty="0" smtClean="0">
                <a:ln>
                  <a:noFill/>
                </a:ln>
                <a:effectLst/>
                <a:uLnTx/>
                <a:uFillTx/>
                <a:ea typeface="Arial Unicode MS" pitchFamily="34" charset="-128"/>
                <a:cs typeface="Arial Unicode MS" pitchFamily="34" charset="-128"/>
              </a:rPr>
              <a:t>ERP</a:t>
            </a:r>
            <a:endParaRPr kumimoji="0" lang="zh-CN" altLang="en-US" sz="12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cxnSp>
        <p:nvCxnSpPr>
          <p:cNvPr id="14" name="Elbow Connector 13"/>
          <p:cNvCxnSpPr>
            <a:stCxn id="234" idx="2"/>
          </p:cNvCxnSpPr>
          <p:nvPr/>
        </p:nvCxnSpPr>
        <p:spPr>
          <a:xfrm rot="5400000" flipH="1" flipV="1">
            <a:off x="5555167" y="3427626"/>
            <a:ext cx="251889" cy="4930709"/>
          </a:xfrm>
          <a:prstGeom prst="bentConnector4">
            <a:avLst>
              <a:gd name="adj1" fmla="val -90754"/>
              <a:gd name="adj2" fmla="val 100223"/>
            </a:avLst>
          </a:prstGeom>
          <a:ln w="6350">
            <a:solidFill>
              <a:schemeClr val="tx1"/>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915834" y="6066426"/>
            <a:ext cx="1413012" cy="215444"/>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zh-CN" altLang="en-US" sz="1400" kern="0" dirty="0" smtClean="0">
                <a:ea typeface="Arial Unicode MS" pitchFamily="34" charset="-128"/>
                <a:cs typeface="Arial Unicode MS" pitchFamily="34" charset="-128"/>
              </a:rPr>
              <a:t>备件数据库同步</a:t>
            </a:r>
            <a:endParaRPr lang="zh-CN" altLang="en-US" sz="1400" kern="0" dirty="0" smtClean="0">
              <a:ea typeface="Arial Unicode MS" pitchFamily="34" charset="-128"/>
              <a:cs typeface="Arial Unicode MS" pitchFamily="34" charset="-128"/>
            </a:endParaRPr>
          </a:p>
        </p:txBody>
      </p:sp>
      <p:sp>
        <p:nvSpPr>
          <p:cNvPr id="154" name="TextBox 66"/>
          <p:cNvSpPr txBox="1"/>
          <p:nvPr/>
        </p:nvSpPr>
        <p:spPr>
          <a:xfrm flipH="1">
            <a:off x="7108611" y="1956752"/>
            <a:ext cx="1082265" cy="172355"/>
          </a:xfrm>
          <a:prstGeom prst="rect">
            <a:avLst/>
          </a:prstGeom>
          <a:noFill/>
        </p:spPr>
        <p:txBody>
          <a:bodyPr wrap="square" lIns="0" tIns="0" rIns="0" bIns="0" rtlCol="0" anchor="b">
            <a:spAutoFit/>
          </a:bodyPr>
          <a:lstStyle/>
          <a:p>
            <a:pPr algn="ctr">
              <a:lnSpc>
                <a:spcPct val="80000"/>
              </a:lnSpc>
            </a:pPr>
            <a:r>
              <a:rPr lang="zh-CN" altLang="en-US" sz="1400" b="1" dirty="0" smtClean="0">
                <a:solidFill>
                  <a:srgbClr val="000000"/>
                </a:solidFill>
                <a:ea typeface="微软雅黑" pitchFamily="34" charset="-122"/>
                <a:cs typeface="Arial"/>
                <a:sym typeface="DINOT-Bold" charset="0"/>
              </a:rPr>
              <a:t>在线技术咨询</a:t>
            </a:r>
            <a:endParaRPr lang="en-US" altLang="zh-CN" sz="1400" b="1" dirty="0">
              <a:solidFill>
                <a:srgbClr val="000000"/>
              </a:solidFill>
              <a:ea typeface="微软雅黑" pitchFamily="34" charset="-122"/>
              <a:cs typeface="Arial"/>
              <a:sym typeface="DINOT-Bold" charset="0"/>
            </a:endParaRPr>
          </a:p>
        </p:txBody>
      </p:sp>
      <p:pic>
        <p:nvPicPr>
          <p:cNvPr id="155" name="Bild 13"/>
          <p:cNvPicPr>
            <a:picLocks noChangeAspect="1"/>
          </p:cNvPicPr>
          <p:nvPr/>
        </p:nvPicPr>
        <p:blipFill>
          <a:blip r:embed="rId31"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8407420" y="1551024"/>
            <a:ext cx="638346" cy="348880"/>
          </a:xfrm>
          <a:prstGeom prst="rect">
            <a:avLst/>
          </a:prstGeom>
          <a:solidFill>
            <a:schemeClr val="bg1"/>
          </a:solidFill>
        </p:spPr>
      </p:pic>
    </p:spTree>
    <p:extLst>
      <p:ext uri="{BB962C8B-B14F-4D97-AF65-F5344CB8AC3E}">
        <p14:creationId xmlns:p14="http://schemas.microsoft.com/office/powerpoint/2010/main" val="1724641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zh-CN" altLang="en-US" sz="3200" dirty="0" smtClean="0">
                <a:latin typeface="微软雅黑" pitchFamily="34" charset="-122"/>
              </a:rPr>
              <a:t>电商前端业务流程与电商平台前台</a:t>
            </a:r>
            <a:r>
              <a:rPr lang="en-US" altLang="zh-CN" sz="3200" dirty="0" smtClean="0">
                <a:latin typeface="微软雅黑" pitchFamily="34" charset="-122"/>
              </a:rPr>
              <a:t>+</a:t>
            </a:r>
            <a:r>
              <a:rPr lang="zh-CN" altLang="en-US" sz="3200" dirty="0" smtClean="0">
                <a:latin typeface="微软雅黑" pitchFamily="34" charset="-122"/>
              </a:rPr>
              <a:t>中台的业务实现</a:t>
            </a:r>
            <a:endParaRPr lang="en-US" sz="3200" dirty="0">
              <a:latin typeface="微软雅黑" pitchFamily="34" charset="-122"/>
            </a:endParaRPr>
          </a:p>
        </p:txBody>
      </p:sp>
      <p:pic>
        <p:nvPicPr>
          <p:cNvPr id="7" name="Picture 2" descr="C:\Users\d019534\AppData\Local\Microsoft\Windows\Temporary Internet Files\Content.IE5\M8B9MV8Z\273539_l_srgb_s_gl[1].jpg"/>
          <p:cNvPicPr>
            <a:picLocks noGrp="1" noChangeAspect="1" noChangeArrowheads="1"/>
          </p:cNvPicPr>
          <p:nvPr>
            <p:ph type="pic" sz="quarter" idx="11"/>
          </p:nvPr>
        </p:nvPicPr>
        <p:blipFill rotWithShape="1">
          <a:blip r:embed="rId3" cstate="screen">
            <a:extLst>
              <a:ext uri="{28A0092B-C50C-407E-A947-70E740481C1C}">
                <a14:useLocalDpi xmlns:a14="http://schemas.microsoft.com/office/drawing/2010/main"/>
              </a:ext>
            </a:extLst>
          </a:blip>
          <a:srcRect t="918" b="918"/>
          <a:stretch/>
        </p:blipFill>
        <p:spPr bwMode="auto">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15779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v4tMOPEzq0irRqsFLljTXg"/>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B3r6sanGEEySvZaYzt6HV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B3r6sanGEEySvZaYzt6HV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3r6sanGEEySvZaYzt6HV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thQxTWeVXkCkKHpDdKghn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3r6sanGEEySvZaYzt6HV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3r6sanGEEySvZaYzt6HV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B3r6sanGEEySvZaYzt6HV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3r6sanGEEySvZaYzt6H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B3r6sanGEEySvZaYzt6H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B3r6sanGEEySvZaYzt6HVA"/>
</p:tagLst>
</file>

<file path=ppt/theme/theme1.xml><?xml version="1.0" encoding="utf-8"?>
<a:theme xmlns:a="http://schemas.openxmlformats.org/drawingml/2006/main" name="SAP_2014_16x9_v1.1">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20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12607</TotalTime>
  <Words>3611</Words>
  <Application>Microsoft Office PowerPoint</Application>
  <PresentationFormat>Custom</PresentationFormat>
  <Paragraphs>580</Paragraphs>
  <Slides>38</Slides>
  <Notes>15</Notes>
  <HiddenSlides>1</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0" baseType="lpstr">
      <vt:lpstr>SAP_2014_16x9_v1.1</vt:lpstr>
      <vt:lpstr>think-cell Slide</vt:lpstr>
      <vt:lpstr>合力售后配件电商平台建设方案建议书  SAP中国 2015.5.12 </vt:lpstr>
      <vt:lpstr>SAP建议合力在传统装备制造在互联网+战略背景下的转型思路</vt:lpstr>
      <vt:lpstr>寻求更优质的业务增长 – 合力售后配件业务目前存在的问题分析</vt:lpstr>
      <vt:lpstr>为什么选择售后配件业务作为合力互联网+转型的出发地点</vt:lpstr>
      <vt:lpstr>SAP的全渠道平台方案能够合力售后配件电商业务的全渠道销售模型 </vt:lpstr>
      <vt:lpstr>合力售后配件电商业务平台解决方案总体设计</vt:lpstr>
      <vt:lpstr>PowerPoint Presentation</vt:lpstr>
      <vt:lpstr>PowerPoint Presentation</vt:lpstr>
      <vt:lpstr>电商前端业务流程与电商平台前台+中台的业务实现</vt:lpstr>
      <vt:lpstr>业务场景：网点用户登录，通过Vin号进行配件查询及下单</vt:lpstr>
      <vt:lpstr>业务场景：Hybris PCM产品内容管理作为中台支持售后配件目录管理</vt:lpstr>
      <vt:lpstr>业务场景： Hybris WCMS网站内容管理实现前台快速建站与信息维护更改，多语言，多版本</vt:lpstr>
      <vt:lpstr>PowerPoint Presentation</vt:lpstr>
      <vt:lpstr>业务场景：Hybris订单管理简便而灵活的后台管理，易于配置的订单审核与工作流</vt:lpstr>
      <vt:lpstr>案例：固安捷（全球最大的MRO服务商）中国站</vt:lpstr>
      <vt:lpstr>合力ERP/VMS/PLM后台数据集成方案</vt:lpstr>
      <vt:lpstr>BOM同步机制：订单BOM到服务BOM的同步 ，需要共同完成业务梳理与数据定义</vt:lpstr>
      <vt:lpstr>后台系统如何支持基于在线3D/2D装配结构指导的配件选择  </vt:lpstr>
      <vt:lpstr>3D工作手册发布的后台集成 - 场景1</vt:lpstr>
      <vt:lpstr>3D工作手册发布的后台集成 - 场景2</vt:lpstr>
      <vt:lpstr>3D工作手册发布的后台集成 - 场景3</vt:lpstr>
      <vt:lpstr>2D热点爆炸图的实现场景: www.bobcat.com</vt:lpstr>
      <vt:lpstr>PowerPoint Presentation</vt:lpstr>
      <vt:lpstr>案例：某跨国装备制造企业搭建售后配件电商平台的经验分享</vt:lpstr>
      <vt:lpstr>PowerPoint Presentation</vt:lpstr>
      <vt:lpstr>PowerPoint Presentation</vt:lpstr>
      <vt:lpstr>PowerPoint Presentation</vt:lpstr>
      <vt:lpstr>PowerPoint Presentation</vt:lpstr>
      <vt:lpstr>价值：应用SAP Hybirs电商平台实现售后配件全渠道营销</vt:lpstr>
      <vt:lpstr>PowerPoint Presentation</vt:lpstr>
      <vt:lpstr>PowerPoint Presentation</vt:lpstr>
      <vt:lpstr>PowerPoint Presentation</vt:lpstr>
      <vt:lpstr>附件：应用SAP Hybirs电商平台VS自开发</vt:lpstr>
      <vt:lpstr>PowerPoint Presentation</vt:lpstr>
      <vt:lpstr>PowerPoint Presentation</vt:lpstr>
      <vt:lpstr>PowerPoint Presentation</vt:lpstr>
      <vt:lpstr>PowerPoint Presentation</vt:lpstr>
      <vt:lpstr>Thank You!</vt:lpstr>
    </vt:vector>
  </TitlesOfParts>
  <Company>SAP</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Shu, Mikko</cp:lastModifiedBy>
  <cp:revision>1138</cp:revision>
  <dcterms:created xsi:type="dcterms:W3CDTF">2014-06-27T10:09:28Z</dcterms:created>
  <dcterms:modified xsi:type="dcterms:W3CDTF">2015-05-20T07:59:57Z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2001824178</vt:i4>
  </property>
  <property fmtid="{D5CDD505-2E9C-101B-9397-08002B2CF9AE}" pid="3" name="_NewReviewCycle">
    <vt:lpwstr/>
  </property>
  <property fmtid="{D5CDD505-2E9C-101B-9397-08002B2CF9AE}" pid="4" name="_EmailSubject">
    <vt:lpwstr>Further Socpe Discussion on Heli Hybris CuV</vt:lpwstr>
  </property>
  <property fmtid="{D5CDD505-2E9C-101B-9397-08002B2CF9AE}" pid="5" name="_AuthorEmail">
    <vt:lpwstr>leon.dai01@sap.com</vt:lpwstr>
  </property>
  <property fmtid="{D5CDD505-2E9C-101B-9397-08002B2CF9AE}" pid="6" name="_AuthorEmailDisplayName">
    <vt:lpwstr>Dai, Leon</vt:lpwstr>
  </property>
  <property fmtid="{D5CDD505-2E9C-101B-9397-08002B2CF9AE}" pid="7" name="_PreviousAdHocReviewCycleID">
    <vt:i4>1981980243</vt:i4>
  </property>
</Properties>
</file>